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7" r:id="rId2"/>
    <p:sldMasterId id="2147483733" r:id="rId3"/>
    <p:sldMasterId id="2147483769" r:id="rId4"/>
    <p:sldMasterId id="2147483813" r:id="rId5"/>
    <p:sldMasterId id="2147483845" r:id="rId6"/>
    <p:sldMasterId id="2147483854" r:id="rId7"/>
  </p:sldMasterIdLst>
  <p:notesMasterIdLst>
    <p:notesMasterId r:id="rId51"/>
  </p:notesMasterIdLst>
  <p:handoutMasterIdLst>
    <p:handoutMasterId r:id="rId52"/>
  </p:handoutMasterIdLst>
  <p:sldIdLst>
    <p:sldId id="428" r:id="rId8"/>
    <p:sldId id="1974" r:id="rId9"/>
    <p:sldId id="802" r:id="rId10"/>
    <p:sldId id="803" r:id="rId11"/>
    <p:sldId id="805" r:id="rId12"/>
    <p:sldId id="1971" r:id="rId13"/>
    <p:sldId id="1972" r:id="rId14"/>
    <p:sldId id="806" r:id="rId15"/>
    <p:sldId id="807" r:id="rId16"/>
    <p:sldId id="810" r:id="rId17"/>
    <p:sldId id="811" r:id="rId18"/>
    <p:sldId id="809" r:id="rId19"/>
    <p:sldId id="798" r:id="rId20"/>
    <p:sldId id="799" r:id="rId21"/>
    <p:sldId id="763" r:id="rId22"/>
    <p:sldId id="354" r:id="rId23"/>
    <p:sldId id="355" r:id="rId24"/>
    <p:sldId id="356" r:id="rId25"/>
    <p:sldId id="357" r:id="rId26"/>
    <p:sldId id="358" r:id="rId27"/>
    <p:sldId id="359" r:id="rId28"/>
    <p:sldId id="360" r:id="rId29"/>
    <p:sldId id="362" r:id="rId30"/>
    <p:sldId id="797" r:id="rId31"/>
    <p:sldId id="788" r:id="rId32"/>
    <p:sldId id="789" r:id="rId33"/>
    <p:sldId id="762" r:id="rId34"/>
    <p:sldId id="793" r:id="rId35"/>
    <p:sldId id="775" r:id="rId36"/>
    <p:sldId id="385" r:id="rId37"/>
    <p:sldId id="757" r:id="rId38"/>
    <p:sldId id="795" r:id="rId39"/>
    <p:sldId id="791" r:id="rId40"/>
    <p:sldId id="790" r:id="rId41"/>
    <p:sldId id="800" r:id="rId42"/>
    <p:sldId id="801" r:id="rId43"/>
    <p:sldId id="747" r:id="rId44"/>
    <p:sldId id="755" r:id="rId45"/>
    <p:sldId id="756" r:id="rId46"/>
    <p:sldId id="786" r:id="rId47"/>
    <p:sldId id="504" r:id="rId48"/>
    <p:sldId id="337" r:id="rId49"/>
    <p:sldId id="495" r:id="rId50"/>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Math" panose="02040503050406030204" pitchFamily="18" charset="0"/>
      <p:regular r:id="rId59"/>
    </p:embeddedFont>
    <p:embeddedFont>
      <p:font typeface="Corbel" panose="020B0503020204020204" pitchFamily="34" charset="0"/>
      <p:regular r:id="rId60"/>
      <p:bold r:id="rId61"/>
      <p:italic r:id="rId62"/>
      <p:boldItalic r:id="rId63"/>
    </p:embeddedFont>
    <p:embeddedFont>
      <p:font typeface="IBM Plex Sans" panose="020B0503050203000203" pitchFamily="34" charset="77"/>
      <p:regular r:id="rId64"/>
      <p:bold r:id="rId65"/>
      <p:italic r:id="rId66"/>
      <p:boldItalic r:id="rId67"/>
    </p:embeddedFont>
    <p:embeddedFont>
      <p:font typeface="IBM Plex Sans Light" panose="020B0403050203000203" pitchFamily="34" charset="77"/>
      <p:regular r:id="rId68"/>
      <p:italic r:id="rId69"/>
    </p:embeddedFont>
    <p:embeddedFont>
      <p:font typeface="IBM Plex Sans Medium" panose="020B0503050203000203" pitchFamily="34" charset="77"/>
      <p:regular r:id="rId70"/>
      <p:italic r:id="rId71"/>
    </p:embeddedFont>
    <p:embeddedFont>
      <p:font typeface="IBM Plex Sans Text" panose="020B0503050203000203" pitchFamily="34" charset="77"/>
      <p:regular r:id="rId72"/>
      <p:italic r:id="rId73"/>
    </p:embeddedFont>
    <p:embeddedFont>
      <p:font typeface="MS PGothic" panose="020B0600070205080204" pitchFamily="34" charset="-128"/>
      <p:regular r:id="rId74"/>
    </p:embeddedFont>
    <p:embeddedFont>
      <p:font typeface="MS PGothic" panose="020B0600070205080204" pitchFamily="34" charset="-128"/>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75"/>
    <a:srgbClr val="00D9D4"/>
    <a:srgbClr val="01BAB6"/>
    <a:srgbClr val="018B88"/>
    <a:srgbClr val="339B8B"/>
    <a:srgbClr val="00FF00"/>
    <a:srgbClr val="9999FF"/>
    <a:srgbClr val="FFFFCC"/>
    <a:srgbClr val="000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044" autoAdjust="0"/>
    <p:restoredTop sz="86443"/>
  </p:normalViewPr>
  <p:slideViewPr>
    <p:cSldViewPr snapToGrid="0">
      <p:cViewPr varScale="1">
        <p:scale>
          <a:sx n="98" d="100"/>
          <a:sy n="98" d="100"/>
        </p:scale>
        <p:origin x="200" y="4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3.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677551-C65B-1C4B-86DE-9B856FE3C7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FE8423-4206-3E4B-A1EB-783427306F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359DB9-4D7E-F847-8647-87E7FC40311E}" type="datetimeFigureOut">
              <a:rPr lang="en-US" smtClean="0"/>
              <a:t>11/4/18</a:t>
            </a:fld>
            <a:endParaRPr lang="en-US"/>
          </a:p>
        </p:txBody>
      </p:sp>
      <p:sp>
        <p:nvSpPr>
          <p:cNvPr id="4" name="Footer Placeholder 3">
            <a:extLst>
              <a:ext uri="{FF2B5EF4-FFF2-40B4-BE49-F238E27FC236}">
                <a16:creationId xmlns:a16="http://schemas.microsoft.com/office/drawing/2014/main" id="{0A41D56E-59C6-824D-8AC2-4C6C035040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4537D8-CA79-404A-AEB5-6C50B53D6E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F82BA6-47F0-D348-B499-11ECE9D0ABDA}" type="slidenum">
              <a:rPr lang="en-US" smtClean="0"/>
              <a:t>‹#›</a:t>
            </a:fld>
            <a:endParaRPr lang="en-US"/>
          </a:p>
        </p:txBody>
      </p:sp>
    </p:spTree>
    <p:extLst>
      <p:ext uri="{BB962C8B-B14F-4D97-AF65-F5344CB8AC3E}">
        <p14:creationId xmlns:p14="http://schemas.microsoft.com/office/powerpoint/2010/main" val="1129092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FA9B6-1037-440D-8BF6-4E5A57E07D12}" type="datetimeFigureOut">
              <a:rPr lang="en-US" smtClean="0"/>
              <a:t>11/2/18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3676C-E7D1-4A6B-B6E5-ED6ED361FD53}" type="slidenum">
              <a:rPr lang="en-US" smtClean="0"/>
              <a:t>‹#›</a:t>
            </a:fld>
            <a:endParaRPr lang="en-US"/>
          </a:p>
        </p:txBody>
      </p:sp>
    </p:spTree>
    <p:extLst>
      <p:ext uri="{BB962C8B-B14F-4D97-AF65-F5344CB8AC3E}">
        <p14:creationId xmlns:p14="http://schemas.microsoft.com/office/powerpoint/2010/main" val="241090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a:p>
        </p:txBody>
      </p:sp>
    </p:spTree>
    <p:extLst>
      <p:ext uri="{BB962C8B-B14F-4D97-AF65-F5344CB8AC3E}">
        <p14:creationId xmlns:p14="http://schemas.microsoft.com/office/powerpoint/2010/main" val="397984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#2 motivated by individual fairness, want to respect an individual’s feature values as much as possible especially in testing</a:t>
            </a:r>
          </a:p>
          <a:p>
            <a:r>
              <a:rPr lang="en-US" dirty="0"/>
              <a:t>#1, #2 conflict</a:t>
            </a:r>
          </a:p>
        </p:txBody>
      </p:sp>
      <p:sp>
        <p:nvSpPr>
          <p:cNvPr id="4" name="Slide Number Placeholder 3"/>
          <p:cNvSpPr>
            <a:spLocks noGrp="1"/>
          </p:cNvSpPr>
          <p:nvPr>
            <p:ph type="sldNum" sz="quarter" idx="10"/>
          </p:nvPr>
        </p:nvSpPr>
        <p:spPr/>
        <p:txBody>
          <a:bodyPr/>
          <a:lstStyle/>
          <a:p>
            <a:fld id="{18D02FFD-07D4-5C4F-BD77-921008177348}" type="slidenum">
              <a:rPr lang="en-US" smtClean="0"/>
              <a:t>42</a:t>
            </a:fld>
            <a:endParaRPr lang="en-US"/>
          </a:p>
        </p:txBody>
      </p:sp>
    </p:spTree>
    <p:extLst>
      <p:ext uri="{BB962C8B-B14F-4D97-AF65-F5344CB8AC3E}">
        <p14:creationId xmlns:p14="http://schemas.microsoft.com/office/powerpoint/2010/main" val="260239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Tx/>
              <a:buChar char="-"/>
            </a:pPr>
            <a:r>
              <a:rPr lang="en-US" dirty="0"/>
              <a:t>Paper also shows how to use protected group information in a beneficent way.</a:t>
            </a:r>
          </a:p>
          <a:p>
            <a:pPr marL="285750" indent="-285750">
              <a:buFontTx/>
              <a:buChar char="-"/>
            </a:pPr>
            <a:r>
              <a:rPr lang="en-US" dirty="0" err="1"/>
              <a:t>Postprocessing</a:t>
            </a:r>
            <a:r>
              <a:rPr lang="en-US" dirty="0"/>
              <a:t>:</a:t>
            </a:r>
          </a:p>
          <a:p>
            <a:pPr marL="285750" marR="0" lvl="0" indent="-285750" algn="l" defTabSz="1097236" rtl="0" eaLnBrk="1" fontAlgn="auto" latinLnBrk="0" hangingPunct="1">
              <a:lnSpc>
                <a:spcPct val="100000"/>
              </a:lnSpc>
              <a:spcBef>
                <a:spcPts val="0"/>
              </a:spcBef>
              <a:spcAft>
                <a:spcPts val="0"/>
              </a:spcAft>
              <a:buClrTx/>
              <a:buSzTx/>
              <a:buFontTx/>
              <a:buChar char="-"/>
              <a:tabLst/>
              <a:defRPr/>
            </a:pPr>
            <a:r>
              <a:rPr lang="en-US" dirty="0" err="1">
                <a:solidFill>
                  <a:schemeClr val="bg2"/>
                </a:solidFill>
                <a:latin typeface="Arial" panose="020B0604020202020204" pitchFamily="34" charset="0"/>
              </a:rPr>
              <a:t>Hardt</a:t>
            </a:r>
            <a:r>
              <a:rPr lang="en-US" dirty="0">
                <a:solidFill>
                  <a:schemeClr val="bg2"/>
                </a:solidFill>
                <a:latin typeface="Arial" panose="020B0604020202020204" pitchFamily="34" charset="0"/>
              </a:rPr>
              <a:t>, Moritz, Eric Price, and </a:t>
            </a:r>
            <a:r>
              <a:rPr lang="en-US" dirty="0" err="1">
                <a:solidFill>
                  <a:schemeClr val="bg2"/>
                </a:solidFill>
                <a:latin typeface="Arial" panose="020B0604020202020204" pitchFamily="34" charset="0"/>
              </a:rPr>
              <a:t>Nati</a:t>
            </a:r>
            <a:r>
              <a:rPr lang="en-US" dirty="0">
                <a:solidFill>
                  <a:schemeClr val="bg2"/>
                </a:solidFill>
                <a:latin typeface="Arial" panose="020B0604020202020204" pitchFamily="34" charset="0"/>
              </a:rPr>
              <a:t> </a:t>
            </a:r>
            <a:r>
              <a:rPr lang="en-US" dirty="0" err="1">
                <a:solidFill>
                  <a:schemeClr val="bg2"/>
                </a:solidFill>
                <a:latin typeface="Arial" panose="020B0604020202020204" pitchFamily="34" charset="0"/>
              </a:rPr>
              <a:t>Srebro</a:t>
            </a:r>
            <a:r>
              <a:rPr lang="en-US" dirty="0">
                <a:solidFill>
                  <a:schemeClr val="bg2"/>
                </a:solidFill>
                <a:latin typeface="Arial" panose="020B0604020202020204" pitchFamily="34" charset="0"/>
              </a:rPr>
              <a:t>. "Equality of opportunity in supervised learning." In </a:t>
            </a:r>
            <a:r>
              <a:rPr lang="en-US" i="1" dirty="0">
                <a:solidFill>
                  <a:schemeClr val="bg2"/>
                </a:solidFill>
                <a:latin typeface="Arial" panose="020B0604020202020204" pitchFamily="34" charset="0"/>
              </a:rPr>
              <a:t>Advances in neural information processing systems</a:t>
            </a:r>
            <a:r>
              <a:rPr lang="en-US" dirty="0">
                <a:solidFill>
                  <a:schemeClr val="bg2"/>
                </a:solidFill>
                <a:latin typeface="Arial" panose="020B0604020202020204" pitchFamily="34" charset="0"/>
              </a:rPr>
              <a:t>, pp. 3315-3323. 2016.</a:t>
            </a:r>
            <a:endParaRPr lang="en-US" dirty="0">
              <a:solidFill>
                <a:schemeClr val="bg2"/>
              </a:solidFill>
            </a:endParaRPr>
          </a:p>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43</a:t>
            </a:fld>
            <a:endParaRPr lang="en-US"/>
          </a:p>
        </p:txBody>
      </p:sp>
    </p:spTree>
    <p:extLst>
      <p:ext uri="{BB962C8B-B14F-4D97-AF65-F5344CB8AC3E}">
        <p14:creationId xmlns:p14="http://schemas.microsoft.com/office/powerpoint/2010/main" val="173626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3</a:t>
            </a:fld>
            <a:endParaRPr lang="de-DE" dirty="0"/>
          </a:p>
        </p:txBody>
      </p:sp>
    </p:spTree>
    <p:extLst>
      <p:ext uri="{BB962C8B-B14F-4D97-AF65-F5344CB8AC3E}">
        <p14:creationId xmlns:p14="http://schemas.microsoft.com/office/powerpoint/2010/main" val="177666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4</a:t>
            </a:fld>
            <a:endParaRPr lang="de-DE" dirty="0"/>
          </a:p>
        </p:txBody>
      </p:sp>
    </p:spTree>
    <p:extLst>
      <p:ext uri="{BB962C8B-B14F-4D97-AF65-F5344CB8AC3E}">
        <p14:creationId xmlns:p14="http://schemas.microsoft.com/office/powerpoint/2010/main" val="17766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3676C-E7D1-4A6B-B6E5-ED6ED361FD53}" type="slidenum">
              <a:rPr lang="en-US" smtClean="0"/>
              <a:t>5</a:t>
            </a:fld>
            <a:endParaRPr lang="en-US"/>
          </a:p>
        </p:txBody>
      </p:sp>
    </p:spTree>
    <p:extLst>
      <p:ext uri="{BB962C8B-B14F-4D97-AF65-F5344CB8AC3E}">
        <p14:creationId xmlns:p14="http://schemas.microsoft.com/office/powerpoint/2010/main" val="387623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CEB38-DA38-4F43-AFB8-94FE45CA5866}" type="slidenum">
              <a:rPr lang="de-DE" smtClean="0"/>
              <a:pPr/>
              <a:t>8</a:t>
            </a:fld>
            <a:endParaRPr lang="de-DE" dirty="0"/>
          </a:p>
        </p:txBody>
      </p:sp>
    </p:spTree>
    <p:extLst>
      <p:ext uri="{BB962C8B-B14F-4D97-AF65-F5344CB8AC3E}">
        <p14:creationId xmlns:p14="http://schemas.microsoft.com/office/powerpoint/2010/main" val="177666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A20AC-6B7C-5845-BDED-D301064EC668}" type="slidenum">
              <a:rPr lang="en-US" smtClean="0"/>
              <a:t>27</a:t>
            </a:fld>
            <a:endParaRPr lang="en-US"/>
          </a:p>
        </p:txBody>
      </p:sp>
    </p:spTree>
    <p:extLst>
      <p:ext uri="{BB962C8B-B14F-4D97-AF65-F5344CB8AC3E}">
        <p14:creationId xmlns:p14="http://schemas.microsoft.com/office/powerpoint/2010/main" val="406369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600"/>
              </a:spcBef>
            </a:pPr>
            <a:r>
              <a:rPr lang="en-US" sz="2400" dirty="0"/>
              <a:t>Test for adversarial attacks</a:t>
            </a:r>
          </a:p>
          <a:p>
            <a:pPr lvl="1">
              <a:spcBef>
                <a:spcPts val="600"/>
              </a:spcBef>
            </a:pPr>
            <a:r>
              <a:rPr lang="en-US" dirty="0"/>
              <a:t>Not addressed here</a:t>
            </a:r>
          </a:p>
        </p:txBody>
      </p:sp>
      <p:sp>
        <p:nvSpPr>
          <p:cNvPr id="4" name="Slide Number Placeholder 3"/>
          <p:cNvSpPr>
            <a:spLocks noGrp="1"/>
          </p:cNvSpPr>
          <p:nvPr>
            <p:ph type="sldNum" sz="quarter" idx="10"/>
          </p:nvPr>
        </p:nvSpPr>
        <p:spPr/>
        <p:txBody>
          <a:bodyPr/>
          <a:lstStyle/>
          <a:p>
            <a:fld id="{7626D219-3CF6-449A-AD6D-5E775C47A98D}" type="slidenum">
              <a:rPr lang="en-US" smtClean="0"/>
              <a:t>30</a:t>
            </a:fld>
            <a:endParaRPr lang="en-US"/>
          </a:p>
        </p:txBody>
      </p:sp>
    </p:spTree>
    <p:extLst>
      <p:ext uri="{BB962C8B-B14F-4D97-AF65-F5344CB8AC3E}">
        <p14:creationId xmlns:p14="http://schemas.microsoft.com/office/powerpoint/2010/main" val="2739139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8317EB-99AF-4CAA-ADE4-8E8100A834C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2"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02" charset="-128"/>
              <a:cs typeface="+mn-cs"/>
            </a:endParaRPr>
          </a:p>
        </p:txBody>
      </p:sp>
    </p:spTree>
    <p:extLst>
      <p:ext uri="{BB962C8B-B14F-4D97-AF65-F5344CB8AC3E}">
        <p14:creationId xmlns:p14="http://schemas.microsoft.com/office/powerpoint/2010/main" val="3602227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925546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endParaRPr lang="en-US"/>
          </a:p>
        </p:txBody>
      </p:sp>
      <p:sp>
        <p:nvSpPr>
          <p:cNvPr id="4" name="Title 3"/>
          <p:cNvSpPr>
            <a:spLocks noGrp="1"/>
          </p:cNvSpPr>
          <p:nvPr>
            <p:ph type="title"/>
          </p:nvPr>
        </p:nvSpPr>
        <p:spPr>
          <a:xfrm>
            <a:off x="304801" y="271710"/>
            <a:ext cx="5486401" cy="5972459"/>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1750" y="6273801"/>
            <a:ext cx="695452" cy="281940"/>
          </a:xfrm>
          <a:prstGeom prst="rect">
            <a:avLst/>
          </a:prstGeom>
        </p:spPr>
      </p:pic>
    </p:spTree>
    <p:extLst>
      <p:ext uri="{BB962C8B-B14F-4D97-AF65-F5344CB8AC3E}">
        <p14:creationId xmlns:p14="http://schemas.microsoft.com/office/powerpoint/2010/main" val="32644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88342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34976469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4399691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0673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2"/>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4237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12108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1719529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9584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a:t>Click icon to add table</a:t>
            </a:r>
          </a:p>
        </p:txBody>
      </p:sp>
    </p:spTree>
    <p:extLst>
      <p:ext uri="{BB962C8B-B14F-4D97-AF65-F5344CB8AC3E}">
        <p14:creationId xmlns:p14="http://schemas.microsoft.com/office/powerpoint/2010/main" val="2219904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36509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08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lvl1pPr>
              <a:defRPr>
                <a:latin typeface="+mn-lt"/>
              </a:defRPr>
            </a:lvl1pPr>
          </a:lstStyle>
          <a:p>
            <a:endParaRPr lang="en-US"/>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7"/>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105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Tree>
    <p:extLst>
      <p:ext uri="{BB962C8B-B14F-4D97-AF65-F5344CB8AC3E}">
        <p14:creationId xmlns:p14="http://schemas.microsoft.com/office/powerpoint/2010/main" val="1978913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9"/>
            <a:ext cx="1730144" cy="701463"/>
          </a:xfrm>
          <a:prstGeom prst="rect">
            <a:avLst/>
          </a:prstGeom>
        </p:spPr>
      </p:pic>
    </p:spTree>
    <p:extLst>
      <p:ext uri="{BB962C8B-B14F-4D97-AF65-F5344CB8AC3E}">
        <p14:creationId xmlns:p14="http://schemas.microsoft.com/office/powerpoint/2010/main" val="1686392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LIDE 6">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200"/>
            </a:lvl1pPr>
          </a:lstStyle>
          <a:p>
            <a:r>
              <a:rPr lang="de-DE" dirty="0"/>
              <a:t>Titelmasterformat durch Klicken bearbeiten</a:t>
            </a:r>
            <a:endParaRPr lang="en-US" dirty="0"/>
          </a:p>
        </p:txBody>
      </p:sp>
      <p:sp>
        <p:nvSpPr>
          <p:cNvPr id="5" name="Foliennummernplatzhalter 4"/>
          <p:cNvSpPr>
            <a:spLocks noGrp="1"/>
          </p:cNvSpPr>
          <p:nvPr>
            <p:ph type="sldNum" sz="quarter" idx="12"/>
          </p:nvPr>
        </p:nvSpPr>
        <p:spPr>
          <a:xfrm>
            <a:off x="516321" y="167947"/>
            <a:ext cx="914427" cy="202451"/>
          </a:xfrm>
        </p:spPr>
        <p:txBody>
          <a:bodyPr anchor="t"/>
          <a:lstStyle>
            <a:lvl1pPr>
              <a:defRPr sz="1000"/>
            </a:lvl1pPr>
          </a:lstStyle>
          <a:p>
            <a:fld id="{75A4F164-3A46-4CEE-A25C-CA523D5E42F3}" type="slidenum">
              <a:rPr lang="en-US" smtClean="0"/>
              <a:pPr/>
              <a:t>‹#›</a:t>
            </a:fld>
            <a:endParaRPr lang="en-US" dirty="0"/>
          </a:p>
        </p:txBody>
      </p:sp>
      <p:sp>
        <p:nvSpPr>
          <p:cNvPr id="6" name="Textplatzhalter 12"/>
          <p:cNvSpPr>
            <a:spLocks noGrp="1"/>
          </p:cNvSpPr>
          <p:nvPr>
            <p:ph type="body" sz="quarter" idx="13" hasCustomPrompt="1"/>
          </p:nvPr>
        </p:nvSpPr>
        <p:spPr>
          <a:xfrm>
            <a:off x="516321" y="942479"/>
            <a:ext cx="11134587" cy="541475"/>
          </a:xfrm>
        </p:spPr>
        <p:txBody>
          <a:bodyPr lIns="14400" anchor="t" anchorCtr="0"/>
          <a:lstStyle>
            <a:lvl1pPr marL="0" indent="0">
              <a:buNone/>
              <a:defRPr sz="2000">
                <a:solidFill>
                  <a:srgbClr val="7F7F7F"/>
                </a:solidFill>
              </a:defRPr>
            </a:lvl1pPr>
          </a:lstStyle>
          <a:p>
            <a:r>
              <a:rPr lang="en-US" noProof="1">
                <a:latin typeface="Calibri Light" panose="020F0302020204030204" pitchFamily="34" charset="0"/>
              </a:rPr>
              <a:t>Enter your subheadline here</a:t>
            </a:r>
          </a:p>
        </p:txBody>
      </p:sp>
      <p:sp>
        <p:nvSpPr>
          <p:cNvPr id="9" name="TextBox 8"/>
          <p:cNvSpPr txBox="1"/>
          <p:nvPr userDrawn="1"/>
        </p:nvSpPr>
        <p:spPr>
          <a:xfrm>
            <a:off x="8887627" y="6543339"/>
            <a:ext cx="2763492" cy="153888"/>
          </a:xfrm>
          <a:prstGeom prst="rect">
            <a:avLst/>
          </a:prstGeom>
          <a:noFill/>
        </p:spPr>
        <p:txBody>
          <a:bodyPr wrap="square" lIns="0" tIns="0" rIns="0" bIns="0" rtlCol="0" anchor="b">
            <a:spAutoFit/>
          </a:bodyPr>
          <a:lstStyle/>
          <a:p>
            <a:pPr algn="r"/>
            <a:r>
              <a:rPr lang="en-US" sz="1000" dirty="0">
                <a:solidFill>
                  <a:srgbClr val="7F7F7F"/>
                </a:solidFill>
              </a:rPr>
              <a:t>© 2018 IBM Corporation</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9891" y="167947"/>
            <a:ext cx="721228" cy="202451"/>
          </a:xfrm>
          <a:prstGeom prst="rect">
            <a:avLst/>
          </a:prstGeom>
        </p:spPr>
      </p:pic>
      <p:sp>
        <p:nvSpPr>
          <p:cNvPr id="11" name="TextBox 10"/>
          <p:cNvSpPr txBox="1"/>
          <p:nvPr userDrawn="1"/>
        </p:nvSpPr>
        <p:spPr>
          <a:xfrm>
            <a:off x="4714258" y="167947"/>
            <a:ext cx="2763492" cy="153888"/>
          </a:xfrm>
          <a:prstGeom prst="rect">
            <a:avLst/>
          </a:prstGeom>
          <a:noFill/>
        </p:spPr>
        <p:txBody>
          <a:bodyPr wrap="square" lIns="0" tIns="0" rIns="0" bIns="0" rtlCol="0" anchor="b">
            <a:spAutoFit/>
          </a:bodyPr>
          <a:lstStyle/>
          <a:p>
            <a:pPr algn="ctr"/>
            <a:r>
              <a:rPr lang="en-US" sz="1000" dirty="0">
                <a:solidFill>
                  <a:srgbClr val="7F7F7F"/>
                </a:solidFill>
              </a:rPr>
              <a:t>IBM Confidential</a:t>
            </a:r>
          </a:p>
        </p:txBody>
      </p:sp>
    </p:spTree>
    <p:extLst>
      <p:ext uri="{BB962C8B-B14F-4D97-AF65-F5344CB8AC3E}">
        <p14:creationId xmlns:p14="http://schemas.microsoft.com/office/powerpoint/2010/main" val="17936535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4/17/18</a:t>
            </a:r>
          </a:p>
        </p:txBody>
      </p:sp>
      <p:sp>
        <p:nvSpPr>
          <p:cNvPr id="5" name="Footer Placeholder 4"/>
          <p:cNvSpPr>
            <a:spLocks noGrp="1"/>
          </p:cNvSpPr>
          <p:nvPr>
            <p:ph type="ftr" sz="quarter" idx="11"/>
          </p:nvPr>
        </p:nvSpPr>
        <p:spPr/>
        <p:txBody>
          <a:bodyPr/>
          <a:lstStyle/>
          <a:p>
            <a:r>
              <a:rPr lang="en-US" dirty="0"/>
              <a:t>IBM Confidential</a:t>
            </a:r>
          </a:p>
        </p:txBody>
      </p:sp>
      <p:sp>
        <p:nvSpPr>
          <p:cNvPr id="6" name="Slide Number Placeholder 5"/>
          <p:cNvSpPr>
            <a:spLocks noGrp="1"/>
          </p:cNvSpPr>
          <p:nvPr>
            <p:ph type="sldNum" sz="quarter" idx="12"/>
          </p:nvPr>
        </p:nvSpPr>
        <p:spPr/>
        <p:txBody>
          <a:bodyPr/>
          <a:lstStyle/>
          <a:p>
            <a:fld id="{F5496341-8C7D-E049-A644-6E2EF84E20AF}" type="slidenum">
              <a:rPr lang="en-US" smtClean="0"/>
              <a:t>‹#›</a:t>
            </a:fld>
            <a:endParaRPr lang="en-US"/>
          </a:p>
        </p:txBody>
      </p:sp>
    </p:spTree>
    <p:extLst>
      <p:ext uri="{BB962C8B-B14F-4D97-AF65-F5344CB8AC3E}">
        <p14:creationId xmlns:p14="http://schemas.microsoft.com/office/powerpoint/2010/main" val="4291540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4/17/18</a:t>
            </a:r>
          </a:p>
        </p:txBody>
      </p:sp>
      <p:sp>
        <p:nvSpPr>
          <p:cNvPr id="4" name="Footer Placeholder 3"/>
          <p:cNvSpPr>
            <a:spLocks noGrp="1"/>
          </p:cNvSpPr>
          <p:nvPr>
            <p:ph type="ftr" sz="quarter" idx="11"/>
          </p:nvPr>
        </p:nvSpPr>
        <p:spPr/>
        <p:txBody>
          <a:bodyPr/>
          <a:lstStyle/>
          <a:p>
            <a:r>
              <a:rPr lang="en-US"/>
              <a:t>IBM Confidential</a:t>
            </a:r>
          </a:p>
        </p:txBody>
      </p:sp>
      <p:sp>
        <p:nvSpPr>
          <p:cNvPr id="5" name="Slide Number Placeholder 4"/>
          <p:cNvSpPr>
            <a:spLocks noGrp="1"/>
          </p:cNvSpPr>
          <p:nvPr>
            <p:ph type="sldNum" sz="quarter" idx="12"/>
          </p:nvPr>
        </p:nvSpPr>
        <p:spPr/>
        <p:txBody>
          <a:bodyPr/>
          <a:lstStyle/>
          <a:p>
            <a:fld id="{F5496341-8C7D-E049-A644-6E2EF84E20AF}" type="slidenum">
              <a:rPr lang="en-US" smtClean="0"/>
              <a:t>‹#›</a:t>
            </a:fld>
            <a:endParaRPr lang="en-US"/>
          </a:p>
        </p:txBody>
      </p:sp>
    </p:spTree>
    <p:extLst>
      <p:ext uri="{BB962C8B-B14F-4D97-AF65-F5344CB8AC3E}">
        <p14:creationId xmlns:p14="http://schemas.microsoft.com/office/powerpoint/2010/main" val="4044337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304801" y="271710"/>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91750" y="6273801"/>
            <a:ext cx="695452" cy="281940"/>
          </a:xfrm>
          <a:prstGeom prst="rect">
            <a:avLst/>
          </a:prstGeom>
        </p:spPr>
      </p:pic>
      <p:pic>
        <p:nvPicPr>
          <p:cNvPr id="6" name="Picture 5" descr="ibm_g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91750" y="6273782"/>
            <a:ext cx="695452" cy="281961"/>
          </a:xfrm>
          <a:prstGeom prst="rect">
            <a:avLst/>
          </a:prstGeom>
        </p:spPr>
      </p:pic>
    </p:spTree>
    <p:extLst>
      <p:ext uri="{BB962C8B-B14F-4D97-AF65-F5344CB8AC3E}">
        <p14:creationId xmlns:p14="http://schemas.microsoft.com/office/powerpoint/2010/main" val="31953688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6"/>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5270465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5561007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823308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130438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81446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71"/>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4226480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4530423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2"/>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3732420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1175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14920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7"/>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231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81250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6449701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304800" y="1463040"/>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40"/>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1510466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75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30225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99618"/>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4030649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24660787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7699884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3690725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56034"/>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3611878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1431910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197494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641767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3988127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104058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4"/>
          </p:nvPr>
        </p:nvSpPr>
        <p:spPr>
          <a:xfrm>
            <a:off x="304800" y="1463040"/>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40"/>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25763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10972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2"/>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99257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679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01665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4395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a:t>Click icon to add table</a:t>
            </a:r>
          </a:p>
        </p:txBody>
      </p:sp>
    </p:spTree>
    <p:extLst>
      <p:ext uri="{BB962C8B-B14F-4D97-AF65-F5344CB8AC3E}">
        <p14:creationId xmlns:p14="http://schemas.microsoft.com/office/powerpoint/2010/main" val="24072138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0359623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1667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Tree>
    <p:extLst>
      <p:ext uri="{BB962C8B-B14F-4D97-AF65-F5344CB8AC3E}">
        <p14:creationId xmlns:p14="http://schemas.microsoft.com/office/powerpoint/2010/main" val="12766017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9"/>
            <a:ext cx="1730144" cy="701463"/>
          </a:xfrm>
          <a:prstGeom prst="rect">
            <a:avLst/>
          </a:prstGeom>
        </p:spPr>
      </p:pic>
    </p:spTree>
    <p:extLst>
      <p:ext uri="{BB962C8B-B14F-4D97-AF65-F5344CB8AC3E}">
        <p14:creationId xmlns:p14="http://schemas.microsoft.com/office/powerpoint/2010/main" val="4283032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9913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 y="0"/>
            <a:ext cx="12191999" cy="6858000"/>
          </a:xfrm>
          <a:prstGeom prst="rect">
            <a:avLst/>
          </a:prstGeom>
        </p:spPr>
      </p:pic>
      <p:sp>
        <p:nvSpPr>
          <p:cNvPr id="3074" name="Rectangle 2"/>
          <p:cNvSpPr>
            <a:spLocks noGrp="1" noChangeAspect="1" noChangeArrowheads="1"/>
          </p:cNvSpPr>
          <p:nvPr>
            <p:ph type="ctrTitle"/>
          </p:nvPr>
        </p:nvSpPr>
        <p:spPr>
          <a:xfrm>
            <a:off x="597961" y="1082147"/>
            <a:ext cx="10251283" cy="1766094"/>
          </a:xfrm>
        </p:spPr>
        <p:txBody>
          <a:bodyPr wrap="square" lIns="0" tIns="0" rIns="0" bIns="0" anchor="b"/>
          <a:lstStyle>
            <a:lvl1pPr>
              <a:lnSpc>
                <a:spcPct val="95000"/>
              </a:lnSpc>
              <a:defRPr sz="4500" b="0">
                <a:solidFill>
                  <a:schemeClr val="bg1"/>
                </a:solidFill>
              </a:defRPr>
            </a:lvl1pPr>
          </a:lstStyle>
          <a:p>
            <a:pPr lvl="0"/>
            <a:r>
              <a:rPr lang="en-US" altLang="en-US" noProof="0" dirty="0"/>
              <a:t>Click to edit </a:t>
            </a:r>
            <a:br>
              <a:rPr lang="en-US" altLang="en-US" noProof="0" dirty="0"/>
            </a:br>
            <a:r>
              <a:rPr lang="en-US" altLang="en-US" noProof="0" dirty="0"/>
              <a:t>master title style</a:t>
            </a:r>
          </a:p>
        </p:txBody>
      </p:sp>
      <p:sp>
        <p:nvSpPr>
          <p:cNvPr id="3075" name="Rectangle 3"/>
          <p:cNvSpPr>
            <a:spLocks noGrp="1" noChangeArrowheads="1"/>
          </p:cNvSpPr>
          <p:nvPr>
            <p:ph type="subTitle" idx="1"/>
          </p:nvPr>
        </p:nvSpPr>
        <p:spPr>
          <a:xfrm>
            <a:off x="598026" y="3884205"/>
            <a:ext cx="6400271" cy="832115"/>
          </a:xfrm>
          <a:prstGeom prst="rect">
            <a:avLst/>
          </a:prstGeom>
        </p:spPr>
        <p:txBody>
          <a:bodyPr wrap="square" lIns="0" tIns="0" rIns="0" bIns="0"/>
          <a:lstStyle>
            <a:lvl1pPr marL="0" indent="0">
              <a:buFont typeface="Wingdings" panose="05000000000000000000" pitchFamily="2" charset="2"/>
              <a:buNone/>
              <a:defRPr sz="2500">
                <a:solidFill>
                  <a:schemeClr val="bg1"/>
                </a:solidFill>
              </a:defRPr>
            </a:lvl1pPr>
          </a:lstStyle>
          <a:p>
            <a:pPr lvl="0"/>
            <a:r>
              <a:rPr lang="en-US" altLang="en-US" noProof="0" dirty="0"/>
              <a:t>Click to edit Master subtitle style</a:t>
            </a:r>
          </a:p>
        </p:txBody>
      </p:sp>
    </p:spTree>
    <p:extLst>
      <p:ext uri="{BB962C8B-B14F-4D97-AF65-F5344CB8AC3E}">
        <p14:creationId xmlns:p14="http://schemas.microsoft.com/office/powerpoint/2010/main" val="21965456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idx="1"/>
          </p:nvPr>
        </p:nvSpPr>
        <p:spPr>
          <a:xfrm>
            <a:off x="864054" y="1871551"/>
            <a:ext cx="11019723" cy="4496594"/>
          </a:xfrm>
          <a:prstGeom prst="rect">
            <a:avLst/>
          </a:prstGeom>
        </p:spPr>
        <p:txBody>
          <a:bodyPr lIns="91161" tIns="45553" rIns="91161" bIns="45553"/>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ChangeArrowheads="1"/>
          </p:cNvSpPr>
          <p:nvPr userDrawn="1"/>
        </p:nvSpPr>
        <p:spPr bwMode="black">
          <a:xfrm>
            <a:off x="490807" y="6510198"/>
            <a:ext cx="3266645" cy="197129"/>
          </a:xfrm>
          <a:prstGeom prst="rect">
            <a:avLst/>
          </a:prstGeom>
          <a:noFill/>
          <a:ln>
            <a:noFill/>
          </a:ln>
          <a:extLst/>
        </p:spPr>
        <p:txBody>
          <a:bodyPr wrap="square" lIns="68273" tIns="34143" rIns="68273" bIns="34143">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altLang="en-US" sz="833" b="0" dirty="0">
                <a:solidFill>
                  <a:schemeClr val="bg1">
                    <a:lumMod val="50000"/>
                  </a:schemeClr>
                </a:solidFill>
                <a:latin typeface="HelvNeue Light for IBM" pitchFamily="34" charset="0"/>
                <a:ea typeface="MS PGothic" pitchFamily="34" charset="-128"/>
              </a:rPr>
              <a:t>© 2017 International Business Machines Corporation</a:t>
            </a:r>
          </a:p>
        </p:txBody>
      </p:sp>
      <p:sp>
        <p:nvSpPr>
          <p:cNvPr id="5" name="Rectangle 6"/>
          <p:cNvSpPr>
            <a:spLocks noGrp="1" noChangeArrowheads="1"/>
          </p:cNvSpPr>
          <p:nvPr>
            <p:ph type="sldNum" sz="quarter" idx="4"/>
          </p:nvPr>
        </p:nvSpPr>
        <p:spPr bwMode="auto">
          <a:xfrm>
            <a:off x="11451423" y="6537445"/>
            <a:ext cx="444500" cy="142875"/>
          </a:xfrm>
          <a:prstGeom prst="rect">
            <a:avLst/>
          </a:prstGeom>
          <a:noFill/>
          <a:ln>
            <a:noFill/>
          </a:ln>
          <a:effectLst/>
          <a:extLst/>
        </p:spPr>
        <p:txBody>
          <a:bodyPr vert="horz" wrap="square" lIns="0" tIns="0" rIns="0" bIns="0" numCol="1" anchor="t" anchorCtr="0" compatLnSpc="1">
            <a:prstTxWarp prst="textNoShape">
              <a:avLst/>
            </a:prstTxWarp>
          </a:bodyPr>
          <a:lstStyle>
            <a:lvl1pPr algn="r">
              <a:spcBef>
                <a:spcPct val="0"/>
              </a:spcBef>
              <a:buSzTx/>
              <a:buFontTx/>
              <a:buNone/>
              <a:defRPr sz="750" b="0">
                <a:ln>
                  <a:noFill/>
                </a:ln>
                <a:solidFill>
                  <a:schemeClr val="bg1">
                    <a:lumMod val="50000"/>
                  </a:schemeClr>
                </a:solidFill>
                <a:latin typeface="Arial" charset="0"/>
                <a:ea typeface="ＭＳ Ｐゴシック" pitchFamily="34" charset="-128"/>
                <a:cs typeface="Arial" charset="0"/>
              </a:defRPr>
            </a:lvl1pPr>
          </a:lstStyle>
          <a:p>
            <a:pPr>
              <a:defRPr/>
            </a:pPr>
            <a:fld id="{CDD1C7A2-6758-4531-95C7-A985E29F93B1}" type="slidenum">
              <a:rPr lang="en-US" smtClean="0"/>
              <a:pPr>
                <a:defRPr/>
              </a:pPr>
              <a:t>‹#›</a:t>
            </a:fld>
            <a:endParaRPr lang="en-US" dirty="0"/>
          </a:p>
        </p:txBody>
      </p:sp>
      <p:sp>
        <p:nvSpPr>
          <p:cNvPr id="6" name="Rectangle 6">
            <a:extLst>
              <a:ext uri="{FF2B5EF4-FFF2-40B4-BE49-F238E27FC236}">
                <a16:creationId xmlns:a16="http://schemas.microsoft.com/office/drawing/2014/main" id="{0C77D3C7-8F80-4306-92FD-2083E533C43E}"/>
              </a:ext>
            </a:extLst>
          </p:cNvPr>
          <p:cNvSpPr>
            <a:spLocks noChangeArrowheads="1"/>
          </p:cNvSpPr>
          <p:nvPr userDrawn="1"/>
        </p:nvSpPr>
        <p:spPr bwMode="black">
          <a:xfrm>
            <a:off x="490807" y="6510202"/>
            <a:ext cx="3266645" cy="197142"/>
          </a:xfrm>
          <a:prstGeom prst="rect">
            <a:avLst/>
          </a:prstGeom>
          <a:noFill/>
          <a:ln>
            <a:noFill/>
          </a:ln>
          <a:extLst/>
        </p:spPr>
        <p:txBody>
          <a:bodyPr wrap="square" lIns="68286" tIns="34149" rIns="68286" bIns="34149">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defTabSz="760196" eaLnBrk="1" hangingPunct="1">
              <a:defRPr/>
            </a:pPr>
            <a:r>
              <a:rPr lang="en-US" altLang="en-US" sz="833" b="0" dirty="0">
                <a:solidFill>
                  <a:srgbClr val="FFFFFF">
                    <a:lumMod val="50000"/>
                  </a:srgbClr>
                </a:solidFill>
                <a:latin typeface="HelvNeue Light for IBM" pitchFamily="34" charset="0"/>
                <a:ea typeface="MS PGothic" pitchFamily="34" charset="-128"/>
              </a:rPr>
              <a:t>© 2017 International Business Machines Corporation</a:t>
            </a:r>
          </a:p>
        </p:txBody>
      </p:sp>
      <p:sp>
        <p:nvSpPr>
          <p:cNvPr id="7" name="Rectangle 6">
            <a:extLst>
              <a:ext uri="{FF2B5EF4-FFF2-40B4-BE49-F238E27FC236}">
                <a16:creationId xmlns:a16="http://schemas.microsoft.com/office/drawing/2014/main" id="{2F13E03F-C8AB-45AB-B94C-5EDAF92E5D53}"/>
              </a:ext>
            </a:extLst>
          </p:cNvPr>
          <p:cNvSpPr>
            <a:spLocks noChangeArrowheads="1"/>
          </p:cNvSpPr>
          <p:nvPr userDrawn="1"/>
        </p:nvSpPr>
        <p:spPr bwMode="black">
          <a:xfrm>
            <a:off x="4652591" y="6483113"/>
            <a:ext cx="3266645" cy="197142"/>
          </a:xfrm>
          <a:prstGeom prst="rect">
            <a:avLst/>
          </a:prstGeom>
          <a:noFill/>
          <a:ln>
            <a:noFill/>
          </a:ln>
          <a:extLst/>
        </p:spPr>
        <p:txBody>
          <a:bodyPr wrap="square" lIns="68286" tIns="34149" rIns="68286" bIns="34149">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defTabSz="760196" eaLnBrk="1" hangingPunct="1">
              <a:defRPr/>
            </a:pPr>
            <a:r>
              <a:rPr lang="en-US" altLang="en-US" sz="833" b="0" dirty="0">
                <a:solidFill>
                  <a:srgbClr val="FFFFFF">
                    <a:lumMod val="50000"/>
                  </a:srgbClr>
                </a:solidFill>
                <a:latin typeface="HelvNeue Light for IBM" pitchFamily="34" charset="0"/>
                <a:ea typeface="MS PGothic" pitchFamily="34" charset="-128"/>
              </a:rPr>
              <a:t>IBM Research AI</a:t>
            </a:r>
          </a:p>
        </p:txBody>
      </p:sp>
    </p:spTree>
    <p:extLst>
      <p:ext uri="{BB962C8B-B14F-4D97-AF65-F5344CB8AC3E}">
        <p14:creationId xmlns:p14="http://schemas.microsoft.com/office/powerpoint/2010/main" val="39317603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9751" y="379622"/>
            <a:ext cx="11812324" cy="596635"/>
          </a:xfrm>
        </p:spPr>
        <p:txBody>
          <a:bodyPr/>
          <a:lstStyle/>
          <a:p>
            <a:r>
              <a:rPr lang="en-US"/>
              <a:t>Click to edit Master title style</a:t>
            </a:r>
          </a:p>
        </p:txBody>
      </p:sp>
      <p:sp>
        <p:nvSpPr>
          <p:cNvPr id="4" name="Rectangle 6"/>
          <p:cNvSpPr>
            <a:spLocks noChangeArrowheads="1"/>
          </p:cNvSpPr>
          <p:nvPr userDrawn="1"/>
        </p:nvSpPr>
        <p:spPr bwMode="black">
          <a:xfrm>
            <a:off x="490807" y="6510198"/>
            <a:ext cx="3266645" cy="197129"/>
          </a:xfrm>
          <a:prstGeom prst="rect">
            <a:avLst/>
          </a:prstGeom>
          <a:noFill/>
          <a:ln>
            <a:noFill/>
          </a:ln>
          <a:extLst/>
        </p:spPr>
        <p:txBody>
          <a:bodyPr wrap="square" lIns="68273" tIns="34143" rIns="68273" bIns="34143">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altLang="en-US" sz="833" b="0" dirty="0">
                <a:solidFill>
                  <a:schemeClr val="bg1">
                    <a:lumMod val="50000"/>
                  </a:schemeClr>
                </a:solidFill>
                <a:latin typeface="HelvNeue Light for IBM" pitchFamily="34" charset="0"/>
                <a:ea typeface="MS PGothic" pitchFamily="34" charset="-128"/>
              </a:rPr>
              <a:t>© 2017 International Business Machines Corporation</a:t>
            </a:r>
          </a:p>
        </p:txBody>
      </p:sp>
      <p:sp>
        <p:nvSpPr>
          <p:cNvPr id="5" name="Rectangle 6"/>
          <p:cNvSpPr>
            <a:spLocks noGrp="1" noChangeArrowheads="1"/>
          </p:cNvSpPr>
          <p:nvPr>
            <p:ph type="sldNum" sz="quarter" idx="4"/>
          </p:nvPr>
        </p:nvSpPr>
        <p:spPr bwMode="auto">
          <a:xfrm>
            <a:off x="11451423" y="6537445"/>
            <a:ext cx="444500" cy="142875"/>
          </a:xfrm>
          <a:prstGeom prst="rect">
            <a:avLst/>
          </a:prstGeom>
          <a:noFill/>
          <a:ln>
            <a:noFill/>
          </a:ln>
          <a:effectLst/>
          <a:extLst/>
        </p:spPr>
        <p:txBody>
          <a:bodyPr vert="horz" wrap="square" lIns="0" tIns="0" rIns="0" bIns="0" numCol="1" anchor="t" anchorCtr="0" compatLnSpc="1">
            <a:prstTxWarp prst="textNoShape">
              <a:avLst/>
            </a:prstTxWarp>
          </a:bodyPr>
          <a:lstStyle>
            <a:lvl1pPr algn="r">
              <a:spcBef>
                <a:spcPct val="0"/>
              </a:spcBef>
              <a:buSzTx/>
              <a:buFontTx/>
              <a:buNone/>
              <a:defRPr sz="750" b="0">
                <a:ln>
                  <a:noFill/>
                </a:ln>
                <a:solidFill>
                  <a:schemeClr val="bg1">
                    <a:lumMod val="50000"/>
                  </a:schemeClr>
                </a:solidFill>
                <a:latin typeface="Arial" charset="0"/>
                <a:ea typeface="ＭＳ Ｐゴシック" pitchFamily="34" charset="-128"/>
                <a:cs typeface="Arial" charset="0"/>
              </a:defRPr>
            </a:lvl1pPr>
          </a:lstStyle>
          <a:p>
            <a:pPr>
              <a:defRPr/>
            </a:pPr>
            <a:fld id="{CDD1C7A2-6758-4531-95C7-A985E29F93B1}" type="slidenum">
              <a:rPr lang="en-US" smtClean="0"/>
              <a:pPr>
                <a:defRPr/>
              </a:pPr>
              <a:t>‹#›</a:t>
            </a:fld>
            <a:endParaRPr lang="en-US" dirty="0"/>
          </a:p>
        </p:txBody>
      </p:sp>
      <p:sp>
        <p:nvSpPr>
          <p:cNvPr id="6" name="Rectangle 5">
            <a:extLst>
              <a:ext uri="{FF2B5EF4-FFF2-40B4-BE49-F238E27FC236}">
                <a16:creationId xmlns:a16="http://schemas.microsoft.com/office/drawing/2014/main" id="{69551DD5-7DA7-44BD-91C5-41BA5F01EC45}"/>
              </a:ext>
            </a:extLst>
          </p:cNvPr>
          <p:cNvSpPr>
            <a:spLocks noChangeArrowheads="1"/>
          </p:cNvSpPr>
          <p:nvPr userDrawn="1"/>
        </p:nvSpPr>
        <p:spPr bwMode="black">
          <a:xfrm>
            <a:off x="4652591" y="6483113"/>
            <a:ext cx="3266645" cy="197142"/>
          </a:xfrm>
          <a:prstGeom prst="rect">
            <a:avLst/>
          </a:prstGeom>
          <a:noFill/>
          <a:ln>
            <a:noFill/>
          </a:ln>
          <a:extLst/>
        </p:spPr>
        <p:txBody>
          <a:bodyPr wrap="square" lIns="68286" tIns="34149" rIns="68286" bIns="34149">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defTabSz="760196" eaLnBrk="1" hangingPunct="1">
              <a:defRPr/>
            </a:pPr>
            <a:r>
              <a:rPr lang="en-US" altLang="en-US" sz="833" b="0" dirty="0">
                <a:solidFill>
                  <a:srgbClr val="FFFFFF">
                    <a:lumMod val="50000"/>
                  </a:srgbClr>
                </a:solidFill>
                <a:latin typeface="HelvNeue Light for IBM" pitchFamily="34" charset="0"/>
                <a:ea typeface="MS PGothic" pitchFamily="34" charset="-128"/>
              </a:rPr>
              <a:t>IBM Research AI</a:t>
            </a:r>
          </a:p>
        </p:txBody>
      </p:sp>
    </p:spTree>
    <p:extLst>
      <p:ext uri="{BB962C8B-B14F-4D97-AF65-F5344CB8AC3E}">
        <p14:creationId xmlns:p14="http://schemas.microsoft.com/office/powerpoint/2010/main" val="255213382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ChangeArrowheads="1"/>
          </p:cNvSpPr>
          <p:nvPr userDrawn="1"/>
        </p:nvSpPr>
        <p:spPr bwMode="black">
          <a:xfrm>
            <a:off x="490807" y="6510198"/>
            <a:ext cx="3266645" cy="197129"/>
          </a:xfrm>
          <a:prstGeom prst="rect">
            <a:avLst/>
          </a:prstGeom>
          <a:noFill/>
          <a:ln>
            <a:noFill/>
          </a:ln>
          <a:extLst/>
        </p:spPr>
        <p:txBody>
          <a:bodyPr wrap="square" lIns="68273" tIns="34143" rIns="68273" bIns="34143">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altLang="en-US" sz="833" b="0" dirty="0">
                <a:solidFill>
                  <a:schemeClr val="bg1">
                    <a:lumMod val="50000"/>
                  </a:schemeClr>
                </a:solidFill>
                <a:latin typeface="HelvNeue Light for IBM" pitchFamily="34" charset="0"/>
                <a:ea typeface="MS PGothic" pitchFamily="34" charset="-128"/>
              </a:rPr>
              <a:t>© 2017 International Business Machines Corporation</a:t>
            </a:r>
          </a:p>
        </p:txBody>
      </p:sp>
      <p:sp>
        <p:nvSpPr>
          <p:cNvPr id="4" name="Rectangle 6"/>
          <p:cNvSpPr>
            <a:spLocks noGrp="1" noChangeArrowheads="1"/>
          </p:cNvSpPr>
          <p:nvPr>
            <p:ph type="sldNum" sz="quarter" idx="4"/>
          </p:nvPr>
        </p:nvSpPr>
        <p:spPr bwMode="auto">
          <a:xfrm>
            <a:off x="11451423" y="6537445"/>
            <a:ext cx="444500" cy="142875"/>
          </a:xfrm>
          <a:prstGeom prst="rect">
            <a:avLst/>
          </a:prstGeom>
          <a:noFill/>
          <a:ln>
            <a:noFill/>
          </a:ln>
          <a:effectLst/>
          <a:extLst/>
        </p:spPr>
        <p:txBody>
          <a:bodyPr vert="horz" wrap="square" lIns="0" tIns="0" rIns="0" bIns="0" numCol="1" anchor="t" anchorCtr="0" compatLnSpc="1">
            <a:prstTxWarp prst="textNoShape">
              <a:avLst/>
            </a:prstTxWarp>
          </a:bodyPr>
          <a:lstStyle>
            <a:lvl1pPr algn="r">
              <a:spcBef>
                <a:spcPct val="0"/>
              </a:spcBef>
              <a:buSzTx/>
              <a:buFontTx/>
              <a:buNone/>
              <a:defRPr sz="750" b="0">
                <a:ln>
                  <a:noFill/>
                </a:ln>
                <a:solidFill>
                  <a:schemeClr val="bg1">
                    <a:lumMod val="50000"/>
                  </a:schemeClr>
                </a:solidFill>
                <a:latin typeface="Arial" charset="0"/>
                <a:ea typeface="ＭＳ Ｐゴシック" pitchFamily="34" charset="-128"/>
                <a:cs typeface="Arial" charset="0"/>
              </a:defRPr>
            </a:lvl1pPr>
          </a:lstStyle>
          <a:p>
            <a:pPr>
              <a:defRPr/>
            </a:pPr>
            <a:fld id="{CDD1C7A2-6758-4531-95C7-A985E29F93B1}" type="slidenum">
              <a:rPr lang="en-US" smtClean="0"/>
              <a:pPr>
                <a:defRPr/>
              </a:pPr>
              <a:t>‹#›</a:t>
            </a:fld>
            <a:endParaRPr lang="en-US" dirty="0"/>
          </a:p>
        </p:txBody>
      </p:sp>
      <p:sp>
        <p:nvSpPr>
          <p:cNvPr id="5" name="Rectangle 4">
            <a:extLst>
              <a:ext uri="{FF2B5EF4-FFF2-40B4-BE49-F238E27FC236}">
                <a16:creationId xmlns:a16="http://schemas.microsoft.com/office/drawing/2014/main" id="{0CF81279-98AE-4E42-BD92-E8E58A95F4D5}"/>
              </a:ext>
            </a:extLst>
          </p:cNvPr>
          <p:cNvSpPr>
            <a:spLocks noChangeArrowheads="1"/>
          </p:cNvSpPr>
          <p:nvPr userDrawn="1"/>
        </p:nvSpPr>
        <p:spPr bwMode="black">
          <a:xfrm>
            <a:off x="4652591" y="6483113"/>
            <a:ext cx="3266645" cy="197142"/>
          </a:xfrm>
          <a:prstGeom prst="rect">
            <a:avLst/>
          </a:prstGeom>
          <a:noFill/>
          <a:ln>
            <a:noFill/>
          </a:ln>
          <a:extLst/>
        </p:spPr>
        <p:txBody>
          <a:bodyPr wrap="square" lIns="68286" tIns="34149" rIns="68286" bIns="34149">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defTabSz="760196" eaLnBrk="1" hangingPunct="1">
              <a:defRPr/>
            </a:pPr>
            <a:r>
              <a:rPr lang="en-US" altLang="en-US" sz="833" b="0" dirty="0">
                <a:solidFill>
                  <a:srgbClr val="FFFFFF">
                    <a:lumMod val="50000"/>
                  </a:srgbClr>
                </a:solidFill>
                <a:latin typeface="HelvNeue Light for IBM" pitchFamily="34" charset="0"/>
                <a:ea typeface="MS PGothic" pitchFamily="34" charset="-128"/>
              </a:rPr>
              <a:t>IBM Research AI</a:t>
            </a:r>
          </a:p>
        </p:txBody>
      </p:sp>
    </p:spTree>
    <p:extLst>
      <p:ext uri="{BB962C8B-B14F-4D97-AF65-F5344CB8AC3E}">
        <p14:creationId xmlns:p14="http://schemas.microsoft.com/office/powerpoint/2010/main" val="46023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5530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 y="0"/>
            <a:ext cx="12191999" cy="6858000"/>
          </a:xfrm>
          <a:prstGeom prst="rect">
            <a:avLst/>
          </a:prstGeom>
        </p:spPr>
      </p:pic>
    </p:spTree>
    <p:extLst>
      <p:ext uri="{BB962C8B-B14F-4D97-AF65-F5344CB8AC3E}">
        <p14:creationId xmlns:p14="http://schemas.microsoft.com/office/powerpoint/2010/main" val="185723306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503777" y="1383323"/>
            <a:ext cx="10585451" cy="1492250"/>
          </a:xfrm>
          <a:prstGeom prst="rect">
            <a:avLst/>
          </a:prstGeom>
        </p:spPr>
        <p:txBody>
          <a:bodyPr lIns="91161" tIns="0" rIns="0" bIns="0">
            <a:normAutofit/>
          </a:bodyPr>
          <a:lstStyle>
            <a:lvl1pPr>
              <a:lnSpc>
                <a:spcPts val="6200"/>
              </a:lnSpc>
              <a:defRPr sz="5916"/>
            </a:lvl1pPr>
          </a:lstStyle>
          <a:p>
            <a:pPr lvl="0"/>
            <a:r>
              <a:rPr lang="en-GB" dirty="0"/>
              <a:t>Click to edit Master title style</a:t>
            </a:r>
            <a:endParaRPr lang="en-US" dirty="0"/>
          </a:p>
        </p:txBody>
      </p:sp>
      <p:sp>
        <p:nvSpPr>
          <p:cNvPr id="17" name="Text Placeholder 16"/>
          <p:cNvSpPr>
            <a:spLocks noGrp="1"/>
          </p:cNvSpPr>
          <p:nvPr>
            <p:ph type="body" sz="quarter" idx="12"/>
          </p:nvPr>
        </p:nvSpPr>
        <p:spPr>
          <a:xfrm>
            <a:off x="503777" y="3219940"/>
            <a:ext cx="10585451" cy="2352187"/>
          </a:xfrm>
          <a:prstGeom prst="rect">
            <a:avLst/>
          </a:prstGeom>
        </p:spPr>
        <p:txBody>
          <a:bodyPr lIns="91161" tIns="0" rIns="0" bIns="0">
            <a:normAutofit/>
          </a:bodyPr>
          <a:lstStyle>
            <a:lvl1pPr>
              <a:lnSpc>
                <a:spcPts val="3200"/>
              </a:lnSpc>
              <a:spcBef>
                <a:spcPts val="0"/>
              </a:spcBef>
              <a:defRPr sz="3000"/>
            </a:lvl1pPr>
          </a:lstStyle>
          <a:p>
            <a:pPr lvl="0"/>
            <a:r>
              <a:rPr lang="en-GB" dirty="0"/>
              <a:t>Click to edit Master text styles</a:t>
            </a:r>
          </a:p>
        </p:txBody>
      </p:sp>
    </p:spTree>
    <p:extLst>
      <p:ext uri="{BB962C8B-B14F-4D97-AF65-F5344CB8AC3E}">
        <p14:creationId xmlns:p14="http://schemas.microsoft.com/office/powerpoint/2010/main" val="36574371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6"/>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5420454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LIDE 6">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200"/>
            </a:lvl1pPr>
          </a:lstStyle>
          <a:p>
            <a:r>
              <a:rPr lang="de-DE" dirty="0"/>
              <a:t>Titelmasterformat durch Klicken bearbeiten</a:t>
            </a:r>
            <a:endParaRPr lang="en-US" dirty="0"/>
          </a:p>
        </p:txBody>
      </p:sp>
      <p:sp>
        <p:nvSpPr>
          <p:cNvPr id="5" name="Foliennummernplatzhalter 4"/>
          <p:cNvSpPr>
            <a:spLocks noGrp="1"/>
          </p:cNvSpPr>
          <p:nvPr>
            <p:ph type="sldNum" sz="quarter" idx="12"/>
          </p:nvPr>
        </p:nvSpPr>
        <p:spPr>
          <a:xfrm>
            <a:off x="516321" y="167947"/>
            <a:ext cx="914427" cy="202451"/>
          </a:xfrm>
        </p:spPr>
        <p:txBody>
          <a:bodyPr anchor="t"/>
          <a:lstStyle>
            <a:lvl1pPr>
              <a:defRPr sz="1000"/>
            </a:lvl1pPr>
          </a:lstStyle>
          <a:p>
            <a:fld id="{75A4F164-3A46-4CEE-A25C-CA523D5E42F3}" type="slidenum">
              <a:rPr lang="en-US" smtClean="0"/>
              <a:pPr/>
              <a:t>‹#›</a:t>
            </a:fld>
            <a:endParaRPr lang="en-US" dirty="0"/>
          </a:p>
        </p:txBody>
      </p:sp>
      <p:sp>
        <p:nvSpPr>
          <p:cNvPr id="6" name="Textplatzhalter 12"/>
          <p:cNvSpPr>
            <a:spLocks noGrp="1"/>
          </p:cNvSpPr>
          <p:nvPr>
            <p:ph type="body" sz="quarter" idx="13" hasCustomPrompt="1"/>
          </p:nvPr>
        </p:nvSpPr>
        <p:spPr>
          <a:xfrm>
            <a:off x="516321" y="942479"/>
            <a:ext cx="11134587" cy="541475"/>
          </a:xfrm>
        </p:spPr>
        <p:txBody>
          <a:bodyPr lIns="14400" anchor="t" anchorCtr="0"/>
          <a:lstStyle>
            <a:lvl1pPr marL="0" indent="0">
              <a:buNone/>
              <a:defRPr sz="2000">
                <a:solidFill>
                  <a:srgbClr val="7F7F7F"/>
                </a:solidFill>
              </a:defRPr>
            </a:lvl1pPr>
          </a:lstStyle>
          <a:p>
            <a:r>
              <a:rPr lang="en-US" noProof="1">
                <a:latin typeface="Calibri Light" panose="020F0302020204030204" pitchFamily="34" charset="0"/>
              </a:rPr>
              <a:t>Enter your subheadline here</a:t>
            </a:r>
          </a:p>
        </p:txBody>
      </p:sp>
      <p:sp>
        <p:nvSpPr>
          <p:cNvPr id="9" name="TextBox 8"/>
          <p:cNvSpPr txBox="1"/>
          <p:nvPr userDrawn="1"/>
        </p:nvSpPr>
        <p:spPr>
          <a:xfrm>
            <a:off x="8887627" y="6543339"/>
            <a:ext cx="2763492" cy="153888"/>
          </a:xfrm>
          <a:prstGeom prst="rect">
            <a:avLst/>
          </a:prstGeom>
          <a:noFill/>
        </p:spPr>
        <p:txBody>
          <a:bodyPr wrap="square" lIns="0" tIns="0" rIns="0" bIns="0" rtlCol="0" anchor="b">
            <a:spAutoFit/>
          </a:bodyPr>
          <a:lstStyle/>
          <a:p>
            <a:pPr algn="r"/>
            <a:r>
              <a:rPr lang="en-US" sz="1000" dirty="0">
                <a:solidFill>
                  <a:srgbClr val="7F7F7F"/>
                </a:solidFill>
              </a:rPr>
              <a:t>© 2018 IBM Corporation</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9891" y="167947"/>
            <a:ext cx="721228" cy="202451"/>
          </a:xfrm>
          <a:prstGeom prst="rect">
            <a:avLst/>
          </a:prstGeom>
        </p:spPr>
      </p:pic>
      <p:sp>
        <p:nvSpPr>
          <p:cNvPr id="11" name="TextBox 10"/>
          <p:cNvSpPr txBox="1"/>
          <p:nvPr userDrawn="1"/>
        </p:nvSpPr>
        <p:spPr>
          <a:xfrm>
            <a:off x="4714258" y="167947"/>
            <a:ext cx="2763492" cy="153888"/>
          </a:xfrm>
          <a:prstGeom prst="rect">
            <a:avLst/>
          </a:prstGeom>
          <a:noFill/>
        </p:spPr>
        <p:txBody>
          <a:bodyPr wrap="square" lIns="0" tIns="0" rIns="0" bIns="0" rtlCol="0" anchor="b">
            <a:spAutoFit/>
          </a:bodyPr>
          <a:lstStyle/>
          <a:p>
            <a:pPr algn="ctr"/>
            <a:r>
              <a:rPr lang="en-US" sz="1000" dirty="0">
                <a:solidFill>
                  <a:srgbClr val="7F7F7F"/>
                </a:solidFill>
              </a:rPr>
              <a:t>IBM Confidential</a:t>
            </a:r>
          </a:p>
        </p:txBody>
      </p:sp>
    </p:spTree>
    <p:extLst>
      <p:ext uri="{BB962C8B-B14F-4D97-AF65-F5344CB8AC3E}">
        <p14:creationId xmlns:p14="http://schemas.microsoft.com/office/powerpoint/2010/main" val="28497141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43224"/>
            <a:ext cx="2743200" cy="18288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43843"/>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77597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1499618"/>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4958769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479236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0934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1" descr="standard white backer"/>
          <p:cNvPicPr>
            <a:picLocks noChangeAspect="1" noChangeArrowheads="1"/>
          </p:cNvPicPr>
          <p:nvPr userDrawn="1"/>
        </p:nvPicPr>
        <p:blipFill>
          <a:blip r:embed="rId2"/>
          <a:srcRect/>
          <a:stretch>
            <a:fillRect/>
          </a:stretch>
        </p:blipFill>
        <p:spPr bwMode="auto">
          <a:xfrm>
            <a:off x="1344086" y="-10583"/>
            <a:ext cx="10875433" cy="6881284"/>
          </a:xfrm>
          <a:prstGeom prst="rect">
            <a:avLst/>
          </a:prstGeom>
          <a:noFill/>
          <a:ln w="9525">
            <a:noFill/>
            <a:miter lim="800000"/>
            <a:headEnd/>
            <a:tailEnd/>
          </a:ln>
        </p:spPr>
      </p:pic>
      <p:pic>
        <p:nvPicPr>
          <p:cNvPr id="5" name="Picture 109" descr="Standard size PPT graphics-06"/>
          <p:cNvPicPr>
            <a:picLocks noChangeAspect="1" noChangeArrowheads="1"/>
          </p:cNvPicPr>
          <p:nvPr userDrawn="1"/>
        </p:nvPicPr>
        <p:blipFill>
          <a:blip r:embed="rId3"/>
          <a:srcRect b="336"/>
          <a:stretch>
            <a:fillRect/>
          </a:stretch>
        </p:blipFill>
        <p:spPr bwMode="auto">
          <a:xfrm>
            <a:off x="3780369" y="2618319"/>
            <a:ext cx="8411633" cy="4239683"/>
          </a:xfrm>
          <a:prstGeom prst="rect">
            <a:avLst/>
          </a:prstGeom>
          <a:noFill/>
          <a:ln w="9525">
            <a:noFill/>
            <a:miter lim="800000"/>
            <a:headEnd/>
            <a:tailEnd/>
          </a:ln>
        </p:spPr>
      </p:pic>
      <p:sp>
        <p:nvSpPr>
          <p:cNvPr id="3074" name="Rectangle 2"/>
          <p:cNvSpPr>
            <a:spLocks noGrp="1" noChangeAspect="1" noChangeArrowheads="1"/>
          </p:cNvSpPr>
          <p:nvPr>
            <p:ph type="ctrTitle"/>
          </p:nvPr>
        </p:nvSpPr>
        <p:spPr>
          <a:xfrm>
            <a:off x="613833" y="1082675"/>
            <a:ext cx="10236200" cy="1765300"/>
          </a:xfrm>
        </p:spPr>
        <p:txBody>
          <a:bodyPr anchor="b"/>
          <a:lstStyle>
            <a:lvl1pPr>
              <a:lnSpc>
                <a:spcPct val="95000"/>
              </a:lnSpc>
              <a:defRPr sz="4267">
                <a:solidFill>
                  <a:schemeClr val="tx1"/>
                </a:solidFill>
              </a:defRPr>
            </a:lvl1pPr>
          </a:lstStyle>
          <a:p>
            <a:pPr lvl="0"/>
            <a:r>
              <a:rPr lang="en-US" noProof="0" dirty="0"/>
              <a:t>Click to edit </a:t>
            </a:r>
            <a:br>
              <a:rPr lang="en-US" noProof="0" dirty="0"/>
            </a:br>
            <a:r>
              <a:rPr lang="en-US" noProof="0" dirty="0"/>
              <a:t>master title style</a:t>
            </a:r>
          </a:p>
        </p:txBody>
      </p:sp>
      <p:sp>
        <p:nvSpPr>
          <p:cNvPr id="3075" name="Rectangle 3"/>
          <p:cNvSpPr>
            <a:spLocks noGrp="1" noChangeArrowheads="1"/>
          </p:cNvSpPr>
          <p:nvPr>
            <p:ph type="subTitle" idx="1"/>
          </p:nvPr>
        </p:nvSpPr>
        <p:spPr>
          <a:xfrm>
            <a:off x="613833" y="3302002"/>
            <a:ext cx="6383867" cy="831851"/>
          </a:xfrm>
        </p:spPr>
        <p:txBody>
          <a:bodyPr/>
          <a:lstStyle>
            <a:lvl1pPr marL="0" indent="0">
              <a:buFontTx/>
              <a:buNone/>
              <a:defRPr sz="2933" b="1"/>
            </a:lvl1pPr>
          </a:lstStyle>
          <a:p>
            <a:pPr lvl="0"/>
            <a:r>
              <a:rPr lang="en-US" noProof="0" dirty="0"/>
              <a:t>Click to edit Master subtitle style</a:t>
            </a:r>
          </a:p>
        </p:txBody>
      </p:sp>
    </p:spTree>
    <p:extLst>
      <p:ext uri="{BB962C8B-B14F-4D97-AF65-F5344CB8AC3E}">
        <p14:creationId xmlns:p14="http://schemas.microsoft.com/office/powerpoint/2010/main" val="37977180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8189" y="318755"/>
            <a:ext cx="10922000" cy="1030817"/>
          </a:xfrm>
        </p:spPr>
        <p:txBody>
          <a:bodyPr/>
          <a:lstStyle>
            <a:lvl1pPr>
              <a:defRPr b="0"/>
            </a:lvl1pPr>
          </a:lstStyle>
          <a:p>
            <a:r>
              <a:rPr lang="en-US" dirty="0"/>
              <a:t>Click to edit Master title style</a:t>
            </a:r>
          </a:p>
        </p:txBody>
      </p:sp>
      <p:sp>
        <p:nvSpPr>
          <p:cNvPr id="3" name="Content Placeholder 2"/>
          <p:cNvSpPr>
            <a:spLocks noGrp="1"/>
          </p:cNvSpPr>
          <p:nvPr>
            <p:ph idx="1"/>
          </p:nvPr>
        </p:nvSpPr>
        <p:spPr>
          <a:xfrm>
            <a:off x="338189" y="1430022"/>
            <a:ext cx="10922000" cy="4497917"/>
          </a:xfrm>
        </p:spPr>
        <p:txBody>
          <a:bodyPr/>
          <a:lstStyle>
            <a:lvl1pPr marL="228594" indent="-228594">
              <a:buFont typeface="Wingdings" charset="2"/>
              <a:buChar cha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44720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267"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3344193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837" y="1822451"/>
            <a:ext cx="5177367" cy="4497388"/>
          </a:xfrm>
        </p:spPr>
        <p:txBody>
          <a:bodyPr/>
          <a:lstStyle>
            <a:lvl1pPr marL="228594" indent="-228594">
              <a:buFont typeface="Wingdings" charset="2"/>
              <a:buChar char="§"/>
              <a:defRPr sz="2400"/>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822451"/>
            <a:ext cx="5198533" cy="4497388"/>
          </a:xfrm>
        </p:spPr>
        <p:txBody>
          <a:bodyPr/>
          <a:lstStyle>
            <a:lvl1pPr marL="228594" indent="-228594">
              <a:buFont typeface="Wingdings" charset="2"/>
              <a:buChar char="§"/>
              <a:defRPr sz="2400"/>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969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368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6081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Tree>
    <p:extLst>
      <p:ext uri="{BB962C8B-B14F-4D97-AF65-F5344CB8AC3E}">
        <p14:creationId xmlns:p14="http://schemas.microsoft.com/office/powerpoint/2010/main" val="40299082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833" y="613836"/>
            <a:ext cx="10922000" cy="1030817"/>
          </a:xfrm>
        </p:spPr>
        <p:txBody>
          <a:bodyPr/>
          <a:lstStyle/>
          <a:p>
            <a:r>
              <a:rPr lang="en-US"/>
              <a:t>Click to edit Master title style</a:t>
            </a:r>
          </a:p>
        </p:txBody>
      </p:sp>
      <p:sp>
        <p:nvSpPr>
          <p:cNvPr id="3" name="Text Placeholder 2"/>
          <p:cNvSpPr>
            <a:spLocks noGrp="1"/>
          </p:cNvSpPr>
          <p:nvPr>
            <p:ph type="body" sz="half" idx="1"/>
          </p:nvPr>
        </p:nvSpPr>
        <p:spPr>
          <a:xfrm>
            <a:off x="613833" y="1714502"/>
            <a:ext cx="5359400" cy="4497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6433" y="1714502"/>
            <a:ext cx="5359400" cy="4497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251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95168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6186-E45C-476E-8AA5-4D9C23497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CE652D7-59D1-4472-ADDB-36F6A5171F41}"/>
              </a:ext>
            </a:extLst>
          </p:cNvPr>
          <p:cNvSpPr>
            <a:spLocks noGrp="1"/>
          </p:cNvSpPr>
          <p:nvPr>
            <p:ph type="subTitle" idx="1"/>
          </p:nvPr>
        </p:nvSpPr>
        <p:spPr>
          <a:xfrm>
            <a:off x="1524000" y="3602039"/>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CD67CBC-2CF8-4CBE-BD7C-784AE209B9C8}"/>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5" name="Footer Placeholder 4">
            <a:extLst>
              <a:ext uri="{FF2B5EF4-FFF2-40B4-BE49-F238E27FC236}">
                <a16:creationId xmlns:a16="http://schemas.microsoft.com/office/drawing/2014/main" id="{7C41BF3F-93C5-4E34-B764-41813F35CCB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F932B9-2B80-4E7B-A7F9-03C5A16984E0}"/>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29917512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4917-EEA9-4C4F-95F7-CF684FFE67D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A9142E3-FCFD-4331-864A-D0FBD29796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5FDA76-A956-48B9-89A4-DB4866076D62}"/>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5" name="Footer Placeholder 4">
            <a:extLst>
              <a:ext uri="{FF2B5EF4-FFF2-40B4-BE49-F238E27FC236}">
                <a16:creationId xmlns:a16="http://schemas.microsoft.com/office/drawing/2014/main" id="{90A7B9AF-E3A8-4CDF-BE2D-318DB166479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5234D6A-67B1-4741-9BDE-75EA75D8BEB0}"/>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31419116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6325-0CD8-4F54-81F2-6FF3C1AB1B3A}"/>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D96B345-EEBD-4DDF-A96E-07F92BCFFD9D}"/>
              </a:ext>
            </a:extLst>
          </p:cNvPr>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58B4F9-6DB2-488C-BA8F-5679DDD724F8}"/>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5" name="Footer Placeholder 4">
            <a:extLst>
              <a:ext uri="{FF2B5EF4-FFF2-40B4-BE49-F238E27FC236}">
                <a16:creationId xmlns:a16="http://schemas.microsoft.com/office/drawing/2014/main" id="{8783A3FE-39E9-476A-A5BD-362461EC5A1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5FC088C-4A02-4C29-9939-DFFC6A0CC964}"/>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22064775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85A4-89F4-4AD7-B2A3-38D265EECE6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F75032C-C8BA-43BF-921A-6FF3002387C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77118E6-EE89-4C37-9A1F-4AB087F7CD38}"/>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916625E-3764-42E4-9A90-8D4E34F2BF2F}"/>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6" name="Footer Placeholder 5">
            <a:extLst>
              <a:ext uri="{FF2B5EF4-FFF2-40B4-BE49-F238E27FC236}">
                <a16:creationId xmlns:a16="http://schemas.microsoft.com/office/drawing/2014/main" id="{E779FE87-68D7-4C8C-8137-306B5F92E45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2649D9C-37D6-471C-B47D-163300FEAC73}"/>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22621779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E984-9314-466C-A7B9-DAA1689A34B5}"/>
              </a:ext>
            </a:extLst>
          </p:cNvPr>
          <p:cNvSpPr>
            <a:spLocks noGrp="1"/>
          </p:cNvSpPr>
          <p:nvPr>
            <p:ph type="title"/>
          </p:nvPr>
        </p:nvSpPr>
        <p:spPr>
          <a:xfrm>
            <a:off x="839788" y="365127"/>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F4440E7-4B03-40D2-89F4-3D6DF49612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A44C6D-F051-449C-A545-2BBCA0E0BA4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EAF7C96-4A77-443E-84C5-35D4EC385CA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2A8159-5AFA-4115-88CF-F773368BA153}"/>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0AF93DA-24E6-4D5E-8F60-17DAFFE91253}"/>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8" name="Footer Placeholder 7">
            <a:extLst>
              <a:ext uri="{FF2B5EF4-FFF2-40B4-BE49-F238E27FC236}">
                <a16:creationId xmlns:a16="http://schemas.microsoft.com/office/drawing/2014/main" id="{3A74AB05-A1DB-4A57-BCAB-764355A6BA4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C364FD4-1AA8-4EC0-9977-CF79B69069F6}"/>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27018263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F2BD-D161-4D5A-BBE0-33D16DA8846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C8E058F-6FC5-47B1-A9E8-7FD4FEFE8E6A}"/>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4" name="Footer Placeholder 3">
            <a:extLst>
              <a:ext uri="{FF2B5EF4-FFF2-40B4-BE49-F238E27FC236}">
                <a16:creationId xmlns:a16="http://schemas.microsoft.com/office/drawing/2014/main" id="{E3A2A6B5-A671-4D89-8D84-AD9B615FA54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52A9FE7-4B10-4717-BFB1-7F2375F8FE2E}"/>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38286410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02C2E5-74C7-497C-BF49-C81AD8EEBC69}"/>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3" name="Footer Placeholder 2">
            <a:extLst>
              <a:ext uri="{FF2B5EF4-FFF2-40B4-BE49-F238E27FC236}">
                <a16:creationId xmlns:a16="http://schemas.microsoft.com/office/drawing/2014/main" id="{BF6BBCBE-8C13-4D95-8DD3-C2ABA4F7443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701C1A2-DC46-46AB-93C4-7FFB85110A48}"/>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34137751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D676-7EB6-4D8A-A15A-6951FBA8B2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57D6471-F930-40F6-93EE-127148BC6895}"/>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564C454-86B9-4462-822B-72D0324CF3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376ACD-FFBA-43F2-8771-FB07143B9217}"/>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6" name="Footer Placeholder 5">
            <a:extLst>
              <a:ext uri="{FF2B5EF4-FFF2-40B4-BE49-F238E27FC236}">
                <a16:creationId xmlns:a16="http://schemas.microsoft.com/office/drawing/2014/main" id="{009F4254-B487-4856-9900-74F37AD9C76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A6D150-6437-43D3-963A-72E6BA956E66}"/>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16545675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A22B-4542-4A3F-8A7C-ACC22E5F9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C9B1224-78EF-4C53-8968-D63831FDFC80}"/>
              </a:ext>
            </a:extLst>
          </p:cNvPr>
          <p:cNvSpPr>
            <a:spLocks noGrp="1"/>
          </p:cNvSpPr>
          <p:nvPr>
            <p:ph type="pic" idx="1"/>
          </p:nvPr>
        </p:nvSpPr>
        <p:spPr>
          <a:xfrm>
            <a:off x="5183188" y="987428"/>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N"/>
          </a:p>
        </p:txBody>
      </p:sp>
      <p:sp>
        <p:nvSpPr>
          <p:cNvPr id="4" name="Text Placeholder 3">
            <a:extLst>
              <a:ext uri="{FF2B5EF4-FFF2-40B4-BE49-F238E27FC236}">
                <a16:creationId xmlns:a16="http://schemas.microsoft.com/office/drawing/2014/main" id="{2FCC1A21-E88E-4683-A136-F393EC69E65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F3BED3-D454-48BC-B039-4757D7FA6A58}"/>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6" name="Footer Placeholder 5">
            <a:extLst>
              <a:ext uri="{FF2B5EF4-FFF2-40B4-BE49-F238E27FC236}">
                <a16:creationId xmlns:a16="http://schemas.microsoft.com/office/drawing/2014/main" id="{20563C10-8126-405E-9250-CBFCD323871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006C82F-DBA0-4E0D-A028-2148AC53664B}"/>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38826372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2292-20DA-4854-8A0B-F53E8B4AD70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BDF3FFB-A4E7-4BA1-B04A-1B185CBC8A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46C16DE-B703-488E-93AB-F9947A81A798}"/>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5" name="Footer Placeholder 4">
            <a:extLst>
              <a:ext uri="{FF2B5EF4-FFF2-40B4-BE49-F238E27FC236}">
                <a16:creationId xmlns:a16="http://schemas.microsoft.com/office/drawing/2014/main" id="{D1BDC45E-2DCD-4AE0-B671-B34CD8AA6D9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BAC7C4-96FE-40BF-AB65-5F4A52888C5A}"/>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3512086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77228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269752-AAFF-40E6-830E-1F93DD51D241}"/>
              </a:ext>
            </a:extLst>
          </p:cNvPr>
          <p:cNvSpPr>
            <a:spLocks noGrp="1"/>
          </p:cNvSpPr>
          <p:nvPr>
            <p:ph type="title" orient="vert"/>
          </p:nvPr>
        </p:nvSpPr>
        <p:spPr>
          <a:xfrm>
            <a:off x="8724902" y="365128"/>
            <a:ext cx="2628900" cy="5811839"/>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39AD443-674C-4318-A103-DA26759C7C69}"/>
              </a:ext>
            </a:extLst>
          </p:cNvPr>
          <p:cNvSpPr>
            <a:spLocks noGrp="1"/>
          </p:cNvSpPr>
          <p:nvPr>
            <p:ph type="body" orient="vert" idx="1"/>
          </p:nvPr>
        </p:nvSpPr>
        <p:spPr>
          <a:xfrm>
            <a:off x="838202" y="36512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AADCFB-4E9A-480B-818D-C845726814B5}"/>
              </a:ext>
            </a:extLst>
          </p:cNvPr>
          <p:cNvSpPr>
            <a:spLocks noGrp="1"/>
          </p:cNvSpPr>
          <p:nvPr>
            <p:ph type="dt" sz="half" idx="10"/>
          </p:nvPr>
        </p:nvSpPr>
        <p:spPr/>
        <p:txBody>
          <a:bodyPr/>
          <a:lstStyle/>
          <a:p>
            <a:fld id="{9ADA20DD-EB26-40A2-8147-CFE1441A7B13}" type="datetimeFigureOut">
              <a:rPr lang="en-IN" smtClean="0"/>
              <a:t>02/11/18</a:t>
            </a:fld>
            <a:endParaRPr lang="en-IN"/>
          </a:p>
        </p:txBody>
      </p:sp>
      <p:sp>
        <p:nvSpPr>
          <p:cNvPr id="5" name="Footer Placeholder 4">
            <a:extLst>
              <a:ext uri="{FF2B5EF4-FFF2-40B4-BE49-F238E27FC236}">
                <a16:creationId xmlns:a16="http://schemas.microsoft.com/office/drawing/2014/main" id="{D066D002-E699-4026-9F4A-F4CED18A86B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D37935-C9FE-4C6D-9E7E-95090522E360}"/>
              </a:ext>
            </a:extLst>
          </p:cNvPr>
          <p:cNvSpPr>
            <a:spLocks noGrp="1"/>
          </p:cNvSpPr>
          <p:nvPr>
            <p:ph type="sldNum" sz="quarter" idx="12"/>
          </p:nvPr>
        </p:nvSpPr>
        <p:spPr/>
        <p:txBody>
          <a:bodyPr/>
          <a:lstStyle/>
          <a:p>
            <a:fld id="{6E9C939F-4857-4A0A-B937-F9C89699BBC4}" type="slidenum">
              <a:rPr lang="en-IN" smtClean="0"/>
              <a:t>‹#›</a:t>
            </a:fld>
            <a:endParaRPr lang="en-IN"/>
          </a:p>
        </p:txBody>
      </p:sp>
    </p:spTree>
    <p:extLst>
      <p:ext uri="{BB962C8B-B14F-4D97-AF65-F5344CB8AC3E}">
        <p14:creationId xmlns:p14="http://schemas.microsoft.com/office/powerpoint/2010/main" val="743130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344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2"/>
                </a:solidFill>
              </a:defRPr>
            </a:lvl1pPr>
          </a:lstStyle>
          <a:p>
            <a:fld id="{1692AC27-4016-4F10-A8E7-049E48A32695}" type="slidenum">
              <a:rPr lang="en-US" smtClean="0"/>
              <a:t>‹#›</a:t>
            </a:fld>
            <a:endParaRPr lang="en-US"/>
          </a:p>
        </p:txBody>
      </p:sp>
      <p:sp>
        <p:nvSpPr>
          <p:cNvPr id="5" name="Title 4"/>
          <p:cNvSpPr>
            <a:spLocks noGrp="1"/>
          </p:cNvSpPr>
          <p:nvPr>
            <p:ph type="title"/>
          </p:nvPr>
        </p:nvSpPr>
        <p:spPr>
          <a:xfrm>
            <a:off x="304800" y="268226"/>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9B462472-01C1-7C4E-969E-070F7381A63C}"/>
              </a:ext>
            </a:extLst>
          </p:cNvPr>
          <p:cNvPicPr>
            <a:picLocks noChangeAspect="1"/>
          </p:cNvPicPr>
          <p:nvPr userDrawn="1"/>
        </p:nvPicPr>
        <p:blipFill>
          <a:blip r:embed="rId2"/>
          <a:stretch>
            <a:fillRect/>
          </a:stretch>
        </p:blipFill>
        <p:spPr>
          <a:xfrm>
            <a:off x="0" y="6240629"/>
            <a:ext cx="1567287" cy="572235"/>
          </a:xfrm>
          <a:prstGeom prst="rect">
            <a:avLst/>
          </a:prstGeom>
        </p:spPr>
      </p:pic>
    </p:spTree>
    <p:extLst>
      <p:ext uri="{BB962C8B-B14F-4D97-AF65-F5344CB8AC3E}">
        <p14:creationId xmlns:p14="http://schemas.microsoft.com/office/powerpoint/2010/main" val="542303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text, boxes">
    <p:bg>
      <p:bgPr>
        <a:solidFill>
          <a:schemeClr val="tx2">
            <a:lumMod val="25000"/>
          </a:schemeClr>
        </a:solidFill>
        <a:effectLst/>
      </p:bgPr>
    </p:bg>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rgbClr val="01BAB6"/>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304800" y="243843"/>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tx2">
              <a:lumMod val="1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rgbClr val="018B88"/>
          </a:solidFill>
        </p:spPr>
        <p:txBody>
          <a:bodyPr lIns="228600" tIns="192024" rIns="228600" bIns="228600"/>
          <a:lstStyle>
            <a:lvl1pPr>
              <a:defRPr sz="1867">
                <a:solidFill>
                  <a:schemeClr val="bg2"/>
                </a:solidFill>
              </a:defRPr>
            </a:lvl1pPr>
          </a:lstStyle>
          <a:p>
            <a:pPr lvl="0"/>
            <a:r>
              <a:rPr lang="en-US"/>
              <a:t>Click to edit Master text styles</a:t>
            </a:r>
          </a:p>
        </p:txBody>
      </p:sp>
      <p:pic>
        <p:nvPicPr>
          <p:cNvPr id="9" name="Picture 8">
            <a:extLst>
              <a:ext uri="{FF2B5EF4-FFF2-40B4-BE49-F238E27FC236}">
                <a16:creationId xmlns:a16="http://schemas.microsoft.com/office/drawing/2014/main" id="{54C1ED73-8B8C-674E-99E8-974373927CE8}"/>
              </a:ext>
            </a:extLst>
          </p:cNvPr>
          <p:cNvPicPr>
            <a:picLocks noChangeAspect="1"/>
          </p:cNvPicPr>
          <p:nvPr userDrawn="1"/>
        </p:nvPicPr>
        <p:blipFill>
          <a:blip r:embed="rId2"/>
          <a:stretch>
            <a:fillRect/>
          </a:stretch>
        </p:blipFill>
        <p:spPr>
          <a:xfrm>
            <a:off x="0" y="6240629"/>
            <a:ext cx="1567287" cy="572235"/>
          </a:xfrm>
          <a:prstGeom prst="rect">
            <a:avLst/>
          </a:prstGeom>
        </p:spPr>
      </p:pic>
    </p:spTree>
    <p:extLst>
      <p:ext uri="{BB962C8B-B14F-4D97-AF65-F5344CB8AC3E}">
        <p14:creationId xmlns:p14="http://schemas.microsoft.com/office/powerpoint/2010/main" val="1413705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rgbClr val="018B88"/>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Content Placeholder 7"/>
          <p:cNvSpPr>
            <a:spLocks noGrp="1"/>
          </p:cNvSpPr>
          <p:nvPr>
            <p:ph sz="quarter" idx="15"/>
          </p:nvPr>
        </p:nvSpPr>
        <p:spPr>
          <a:xfrm>
            <a:off x="9144000" y="0"/>
            <a:ext cx="3048000" cy="3429000"/>
          </a:xfrm>
          <a:solidFill>
            <a:schemeClr val="tx2">
              <a:lumMod val="75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3"/>
            <a:ext cx="6096000" cy="2815167"/>
          </a:xfrm>
          <a:solidFill>
            <a:schemeClr val="bg2">
              <a:lumMod val="50000"/>
            </a:schemeClr>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6095999" cy="3429001"/>
          </a:xfrm>
          <a:solidFill>
            <a:srgbClr val="01BAB6"/>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34706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bg>
      <p:bgPr>
        <a:solidFill>
          <a:schemeClr val="tx2">
            <a:lumMod val="25000"/>
          </a:schemeClr>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rgbClr val="00D9D4"/>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rgbClr val="018B88"/>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rgbClr val="01BAB6"/>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rgbClr val="007875"/>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1" y="-1"/>
            <a:ext cx="12191999" cy="3429001"/>
          </a:xfrm>
          <a:solidFill>
            <a:schemeClr val="tx2">
              <a:lumMod val="25000"/>
            </a:schemeClr>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783F1E0-C866-3F4E-99A8-612F0D4B804D}"/>
              </a:ext>
            </a:extLst>
          </p:cNvPr>
          <p:cNvPicPr>
            <a:picLocks noChangeAspect="1"/>
          </p:cNvPicPr>
          <p:nvPr userDrawn="1"/>
        </p:nvPicPr>
        <p:blipFill>
          <a:blip r:embed="rId2"/>
          <a:stretch>
            <a:fillRect/>
          </a:stretch>
        </p:blipFill>
        <p:spPr>
          <a:xfrm>
            <a:off x="0" y="6240629"/>
            <a:ext cx="1567287" cy="572235"/>
          </a:xfrm>
          <a:prstGeom prst="rect">
            <a:avLst/>
          </a:prstGeom>
        </p:spPr>
      </p:pic>
    </p:spTree>
    <p:extLst>
      <p:ext uri="{BB962C8B-B14F-4D97-AF65-F5344CB8AC3E}">
        <p14:creationId xmlns:p14="http://schemas.microsoft.com/office/powerpoint/2010/main" val="3511308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black box) over image(s)">
    <p:bg>
      <p:bgPr>
        <a:solidFill>
          <a:schemeClr val="bg2">
            <a:lumMod val="5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1" y="-1"/>
            <a:ext cx="12191999" cy="1720852"/>
          </a:xfrm>
          <a:solidFill>
            <a:schemeClr val="tx2">
              <a:lumMod val="75000"/>
            </a:schemeClr>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389845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black box) over image(s)">
    <p:bg>
      <p:bgPr>
        <a:solidFill>
          <a:schemeClr val="bg2">
            <a:lumMod val="50000"/>
          </a:schemeClr>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23037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rgbClr val="007875"/>
          </a:solidFill>
        </p:spPr>
        <p:txBody>
          <a:bodyPr lIns="228600" tIns="192024"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rgbClr val="018B88"/>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rgbClr val="01BAB6"/>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rgbClr val="00D9D4"/>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0248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ph">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1019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1/4), content (3/4)">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2"/>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65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1/4), blank (3/4)">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885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title, text (2/4), content (2/4)">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124126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05159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2: title, text (2/4), quote (2/4)">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88017"/>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02080"/>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2907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2">
            <a:lumMod val="5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a:t>Click icon to add table</a:t>
            </a:r>
          </a:p>
        </p:txBody>
      </p:sp>
    </p:spTree>
    <p:extLst>
      <p:ext uri="{BB962C8B-B14F-4D97-AF65-F5344CB8AC3E}">
        <p14:creationId xmlns:p14="http://schemas.microsoft.com/office/powerpoint/2010/main" val="509845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ith footer)">
    <p:bg>
      <p:bgPr>
        <a:solidFill>
          <a:schemeClr val="bg2">
            <a:lumMod val="5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4878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no footer)">
    <p:bg>
      <p:bgPr>
        <a:solidFill>
          <a:schemeClr val="bg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5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Tree>
    <p:extLst>
      <p:ext uri="{BB962C8B-B14F-4D97-AF65-F5344CB8AC3E}">
        <p14:creationId xmlns:p14="http://schemas.microsoft.com/office/powerpoint/2010/main" val="723413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bm sign-off">
    <p:bg>
      <p:bgPr>
        <a:solidFill>
          <a:schemeClr val="bg2">
            <a:lumMod val="5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9"/>
            <a:ext cx="1722792" cy="701463"/>
          </a:xfrm>
          <a:prstGeom prst="rect">
            <a:avLst/>
          </a:prstGeom>
        </p:spPr>
      </p:pic>
    </p:spTree>
    <p:extLst>
      <p:ext uri="{BB962C8B-B14F-4D97-AF65-F5344CB8AC3E}">
        <p14:creationId xmlns:p14="http://schemas.microsoft.com/office/powerpoint/2010/main" val="497658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6">
    <p:bg>
      <p:bgPr>
        <a:solidFill>
          <a:schemeClr val="tx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200"/>
            </a:lvl1pPr>
          </a:lstStyle>
          <a:p>
            <a:r>
              <a:rPr lang="de-DE" dirty="0"/>
              <a:t>Titelmasterformat durch Klicken bearbeiten</a:t>
            </a:r>
            <a:endParaRPr lang="en-US" dirty="0"/>
          </a:p>
        </p:txBody>
      </p:sp>
      <p:sp>
        <p:nvSpPr>
          <p:cNvPr id="5" name="Foliennummernplatzhalter 4"/>
          <p:cNvSpPr>
            <a:spLocks noGrp="1"/>
          </p:cNvSpPr>
          <p:nvPr>
            <p:ph type="sldNum" sz="quarter" idx="12"/>
          </p:nvPr>
        </p:nvSpPr>
        <p:spPr>
          <a:xfrm>
            <a:off x="516321" y="167947"/>
            <a:ext cx="914427" cy="202451"/>
          </a:xfrm>
        </p:spPr>
        <p:txBody>
          <a:bodyPr anchor="t"/>
          <a:lstStyle>
            <a:lvl1pPr>
              <a:defRPr sz="1000"/>
            </a:lvl1pPr>
          </a:lstStyle>
          <a:p>
            <a:fld id="{75A4F164-3A46-4CEE-A25C-CA523D5E42F3}" type="slidenum">
              <a:rPr lang="en-US" smtClean="0"/>
              <a:pPr/>
              <a:t>‹#›</a:t>
            </a:fld>
            <a:endParaRPr lang="en-US" dirty="0"/>
          </a:p>
        </p:txBody>
      </p:sp>
      <p:sp>
        <p:nvSpPr>
          <p:cNvPr id="6" name="Textplatzhalter 12"/>
          <p:cNvSpPr>
            <a:spLocks noGrp="1"/>
          </p:cNvSpPr>
          <p:nvPr>
            <p:ph type="body" sz="quarter" idx="13" hasCustomPrompt="1"/>
          </p:nvPr>
        </p:nvSpPr>
        <p:spPr>
          <a:xfrm>
            <a:off x="516321" y="942479"/>
            <a:ext cx="11134587" cy="541475"/>
          </a:xfrm>
        </p:spPr>
        <p:txBody>
          <a:bodyPr lIns="14400" anchor="t" anchorCtr="0"/>
          <a:lstStyle>
            <a:lvl1pPr marL="0" indent="0">
              <a:buNone/>
              <a:defRPr sz="2000">
                <a:solidFill>
                  <a:srgbClr val="7F7F7F"/>
                </a:solidFill>
              </a:defRPr>
            </a:lvl1pPr>
          </a:lstStyle>
          <a:p>
            <a:r>
              <a:rPr lang="en-US" noProof="1">
                <a:latin typeface="Calibri Light" panose="020F0302020204030204" pitchFamily="34" charset="0"/>
              </a:rPr>
              <a:t>Enter your subheadline here</a:t>
            </a:r>
          </a:p>
        </p:txBody>
      </p:sp>
      <p:sp>
        <p:nvSpPr>
          <p:cNvPr id="9" name="TextBox 8"/>
          <p:cNvSpPr txBox="1"/>
          <p:nvPr userDrawn="1"/>
        </p:nvSpPr>
        <p:spPr>
          <a:xfrm>
            <a:off x="8887627" y="6543339"/>
            <a:ext cx="2763492" cy="153888"/>
          </a:xfrm>
          <a:prstGeom prst="rect">
            <a:avLst/>
          </a:prstGeom>
          <a:noFill/>
        </p:spPr>
        <p:txBody>
          <a:bodyPr wrap="square" lIns="0" tIns="0" rIns="0" bIns="0" rtlCol="0" anchor="b">
            <a:spAutoFit/>
          </a:bodyPr>
          <a:lstStyle/>
          <a:p>
            <a:pPr algn="r"/>
            <a:r>
              <a:rPr lang="en-US" sz="1000" dirty="0">
                <a:solidFill>
                  <a:srgbClr val="7F7F7F"/>
                </a:solidFill>
              </a:rPr>
              <a:t>© 2018 IBM Corporation</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9891" y="167947"/>
            <a:ext cx="721228" cy="315379"/>
          </a:xfrm>
          <a:prstGeom prst="rect">
            <a:avLst/>
          </a:prstGeom>
        </p:spPr>
      </p:pic>
      <p:pic>
        <p:nvPicPr>
          <p:cNvPr id="8" name="Picture 7">
            <a:extLst>
              <a:ext uri="{FF2B5EF4-FFF2-40B4-BE49-F238E27FC236}">
                <a16:creationId xmlns:a16="http://schemas.microsoft.com/office/drawing/2014/main" id="{7665A08A-4952-D14F-AF00-75ABDD3AF6C2}"/>
              </a:ext>
            </a:extLst>
          </p:cNvPr>
          <p:cNvPicPr>
            <a:picLocks noChangeAspect="1"/>
          </p:cNvPicPr>
          <p:nvPr userDrawn="1"/>
        </p:nvPicPr>
        <p:blipFill>
          <a:blip r:embed="rId3"/>
          <a:stretch>
            <a:fillRect/>
          </a:stretch>
        </p:blipFill>
        <p:spPr>
          <a:xfrm>
            <a:off x="0" y="6240629"/>
            <a:ext cx="1567287" cy="572235"/>
          </a:xfrm>
          <a:prstGeom prst="rect">
            <a:avLst/>
          </a:prstGeom>
        </p:spPr>
      </p:pic>
    </p:spTree>
    <p:extLst>
      <p:ext uri="{BB962C8B-B14F-4D97-AF65-F5344CB8AC3E}">
        <p14:creationId xmlns:p14="http://schemas.microsoft.com/office/powerpoint/2010/main" val="3636706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solidFill>
            <a:schemeClr val="tx2">
              <a:lumMod val="25000"/>
            </a:schemeClr>
          </a:solidFill>
        </p:spPr>
        <p:txBody>
          <a:bodyPr/>
          <a:lstStyle/>
          <a:p>
            <a:endParaRPr lang="en-US" dirty="0"/>
          </a:p>
        </p:txBody>
      </p:sp>
      <p:sp>
        <p:nvSpPr>
          <p:cNvPr id="6" name="Slide Number Placeholder 5"/>
          <p:cNvSpPr>
            <a:spLocks noGrp="1"/>
          </p:cNvSpPr>
          <p:nvPr>
            <p:ph type="sldNum" sz="quarter" idx="12"/>
          </p:nvPr>
        </p:nvSpPr>
        <p:spPr/>
        <p:txBody>
          <a:bodyPr/>
          <a:lstStyle/>
          <a:p>
            <a:fld id="{F5496341-8C7D-E049-A644-6E2EF84E20AF}" type="slidenum">
              <a:rPr lang="en-US" smtClean="0"/>
              <a:t>‹#›</a:t>
            </a:fld>
            <a:endParaRPr lang="en-US"/>
          </a:p>
        </p:txBody>
      </p:sp>
      <p:pic>
        <p:nvPicPr>
          <p:cNvPr id="7" name="Picture 6">
            <a:extLst>
              <a:ext uri="{FF2B5EF4-FFF2-40B4-BE49-F238E27FC236}">
                <a16:creationId xmlns:a16="http://schemas.microsoft.com/office/drawing/2014/main" id="{73B554E0-0F8D-3E42-A77F-3597D13D2CB7}"/>
              </a:ext>
            </a:extLst>
          </p:cNvPr>
          <p:cNvPicPr>
            <a:picLocks noChangeAspect="1"/>
          </p:cNvPicPr>
          <p:nvPr userDrawn="1"/>
        </p:nvPicPr>
        <p:blipFill>
          <a:blip r:embed="rId2"/>
          <a:stretch>
            <a:fillRect/>
          </a:stretch>
        </p:blipFill>
        <p:spPr>
          <a:xfrm>
            <a:off x="0" y="6240629"/>
            <a:ext cx="1567287" cy="572235"/>
          </a:xfrm>
          <a:prstGeom prst="rect">
            <a:avLst/>
          </a:prstGeom>
        </p:spPr>
      </p:pic>
    </p:spTree>
    <p:extLst>
      <p:ext uri="{BB962C8B-B14F-4D97-AF65-F5344CB8AC3E}">
        <p14:creationId xmlns:p14="http://schemas.microsoft.com/office/powerpoint/2010/main" val="242111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tx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4/17/18</a:t>
            </a:r>
          </a:p>
        </p:txBody>
      </p:sp>
      <p:sp>
        <p:nvSpPr>
          <p:cNvPr id="5" name="Slide Number Placeholder 4"/>
          <p:cNvSpPr>
            <a:spLocks noGrp="1"/>
          </p:cNvSpPr>
          <p:nvPr>
            <p:ph type="sldNum" sz="quarter" idx="12"/>
          </p:nvPr>
        </p:nvSpPr>
        <p:spPr/>
        <p:txBody>
          <a:bodyPr/>
          <a:lstStyle/>
          <a:p>
            <a:fld id="{F5496341-8C7D-E049-A644-6E2EF84E20AF}" type="slidenum">
              <a:rPr lang="en-US" smtClean="0"/>
              <a:t>‹#›</a:t>
            </a:fld>
            <a:endParaRPr lang="en-US"/>
          </a:p>
        </p:txBody>
      </p:sp>
      <p:pic>
        <p:nvPicPr>
          <p:cNvPr id="6" name="Picture 5">
            <a:extLst>
              <a:ext uri="{FF2B5EF4-FFF2-40B4-BE49-F238E27FC236}">
                <a16:creationId xmlns:a16="http://schemas.microsoft.com/office/drawing/2014/main" id="{CDB4C3B1-C8F3-A54E-9F17-5781BE30C984}"/>
              </a:ext>
            </a:extLst>
          </p:cNvPr>
          <p:cNvPicPr>
            <a:picLocks noChangeAspect="1"/>
          </p:cNvPicPr>
          <p:nvPr userDrawn="1"/>
        </p:nvPicPr>
        <p:blipFill>
          <a:blip r:embed="rId2"/>
          <a:stretch>
            <a:fillRect/>
          </a:stretch>
        </p:blipFill>
        <p:spPr>
          <a:xfrm>
            <a:off x="0" y="6240629"/>
            <a:ext cx="1567287" cy="572235"/>
          </a:xfrm>
          <a:prstGeom prst="rect">
            <a:avLst/>
          </a:prstGeom>
        </p:spPr>
      </p:pic>
    </p:spTree>
    <p:extLst>
      <p:ext uri="{BB962C8B-B14F-4D97-AF65-F5344CB8AC3E}">
        <p14:creationId xmlns:p14="http://schemas.microsoft.com/office/powerpoint/2010/main" val="1127941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bg2"/>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304801" y="271710"/>
            <a:ext cx="5486401" cy="5972459"/>
          </a:xfrm>
        </p:spPr>
        <p:txBody>
          <a:bodyPr/>
          <a:lstStyle>
            <a:lvl1pPr>
              <a:lnSpc>
                <a:spcPct val="90000"/>
              </a:lnSpc>
              <a:defRPr sz="32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1750" y="6273801"/>
            <a:ext cx="695452" cy="281940"/>
          </a:xfrm>
          <a:prstGeom prst="rect">
            <a:avLst/>
          </a:prstGeom>
        </p:spPr>
      </p:pic>
    </p:spTree>
    <p:extLst>
      <p:ext uri="{BB962C8B-B14F-4D97-AF65-F5344CB8AC3E}">
        <p14:creationId xmlns:p14="http://schemas.microsoft.com/office/powerpoint/2010/main" val="381448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173596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6"/>
            <a:ext cx="5486400" cy="5991669"/>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42310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531846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690094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3426574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71"/>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504078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145507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2"/>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207060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9981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060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7"/>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280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8" name="Text Placeholder 7"/>
          <p:cNvSpPr>
            <a:spLocks noGrp="1"/>
          </p:cNvSpPr>
          <p:nvPr>
            <p:ph type="body" sz="quarter" idx="12"/>
          </p:nvPr>
        </p:nvSpPr>
        <p:spPr>
          <a:xfrm>
            <a:off x="304800" y="2072640"/>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2452476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7861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5580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304800" y="1463040"/>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40"/>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5842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247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99618"/>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318582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697005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413275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802203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43843"/>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98946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0264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71"/>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39305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79033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59337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882263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153229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3964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2"/>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0777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88652"/>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7880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5930937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6"/>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5721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9"/>
            <a:ext cx="8534400" cy="6129867"/>
          </a:xfrm>
        </p:spPr>
        <p:txBody>
          <a:bodyPr/>
          <a:lstStyle/>
          <a:p>
            <a:r>
              <a:rPr lang="en-US"/>
              <a:t>Click icon to add table</a:t>
            </a:r>
          </a:p>
        </p:txBody>
      </p:sp>
    </p:spTree>
    <p:extLst>
      <p:ext uri="{BB962C8B-B14F-4D97-AF65-F5344CB8AC3E}">
        <p14:creationId xmlns:p14="http://schemas.microsoft.com/office/powerpoint/2010/main" val="386134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4451469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41618076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467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p:txBody>
      </p:sp>
    </p:spTree>
    <p:extLst>
      <p:ext uri="{BB962C8B-B14F-4D97-AF65-F5344CB8AC3E}">
        <p14:creationId xmlns:p14="http://schemas.microsoft.com/office/powerpoint/2010/main" val="160085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9"/>
            <a:ext cx="1722792" cy="701463"/>
          </a:xfrm>
          <a:prstGeom prst="rect">
            <a:avLst/>
          </a:prstGeom>
        </p:spPr>
      </p:pic>
    </p:spTree>
    <p:extLst>
      <p:ext uri="{BB962C8B-B14F-4D97-AF65-F5344CB8AC3E}">
        <p14:creationId xmlns:p14="http://schemas.microsoft.com/office/powerpoint/2010/main" val="1572577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4/17/18</a:t>
            </a:r>
          </a:p>
        </p:txBody>
      </p:sp>
      <p:sp>
        <p:nvSpPr>
          <p:cNvPr id="4" name="Footer Placeholder 3"/>
          <p:cNvSpPr>
            <a:spLocks noGrp="1"/>
          </p:cNvSpPr>
          <p:nvPr>
            <p:ph type="ftr" sz="quarter" idx="11"/>
          </p:nvPr>
        </p:nvSpPr>
        <p:spPr/>
        <p:txBody>
          <a:bodyPr/>
          <a:lstStyle/>
          <a:p>
            <a:r>
              <a:rPr lang="en-US"/>
              <a:t>IBM Confidential</a:t>
            </a:r>
          </a:p>
        </p:txBody>
      </p:sp>
      <p:sp>
        <p:nvSpPr>
          <p:cNvPr id="5" name="Slide Number Placeholder 4"/>
          <p:cNvSpPr>
            <a:spLocks noGrp="1"/>
          </p:cNvSpPr>
          <p:nvPr>
            <p:ph type="sldNum" sz="quarter" idx="12"/>
          </p:nvPr>
        </p:nvSpPr>
        <p:spPr/>
        <p:txBody>
          <a:bodyPr/>
          <a:lstStyle/>
          <a:p>
            <a:fld id="{F5496341-8C7D-E049-A644-6E2EF84E20AF}" type="slidenum">
              <a:rPr lang="en-US" smtClean="0"/>
              <a:t>‹#›</a:t>
            </a:fld>
            <a:endParaRPr lang="en-US"/>
          </a:p>
        </p:txBody>
      </p:sp>
    </p:spTree>
    <p:extLst>
      <p:ext uri="{BB962C8B-B14F-4D97-AF65-F5344CB8AC3E}">
        <p14:creationId xmlns:p14="http://schemas.microsoft.com/office/powerpoint/2010/main" val="3227407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4/17/18</a:t>
            </a:r>
          </a:p>
        </p:txBody>
      </p:sp>
      <p:sp>
        <p:nvSpPr>
          <p:cNvPr id="5" name="Footer Placeholder 4"/>
          <p:cNvSpPr>
            <a:spLocks noGrp="1"/>
          </p:cNvSpPr>
          <p:nvPr>
            <p:ph type="ftr" sz="quarter" idx="11"/>
          </p:nvPr>
        </p:nvSpPr>
        <p:spPr/>
        <p:txBody>
          <a:bodyPr/>
          <a:lstStyle/>
          <a:p>
            <a:r>
              <a:rPr lang="en-US" dirty="0"/>
              <a:t>IBM Confidential</a:t>
            </a:r>
          </a:p>
        </p:txBody>
      </p:sp>
      <p:sp>
        <p:nvSpPr>
          <p:cNvPr id="6" name="Slide Number Placeholder 5"/>
          <p:cNvSpPr>
            <a:spLocks noGrp="1"/>
          </p:cNvSpPr>
          <p:nvPr>
            <p:ph type="sldNum" sz="quarter" idx="12"/>
          </p:nvPr>
        </p:nvSpPr>
        <p:spPr/>
        <p:txBody>
          <a:bodyPr/>
          <a:lstStyle/>
          <a:p>
            <a:fld id="{F5496341-8C7D-E049-A644-6E2EF84E20AF}" type="slidenum">
              <a:rPr lang="en-US" smtClean="0"/>
              <a:t>‹#›</a:t>
            </a:fld>
            <a:endParaRPr lang="en-US"/>
          </a:p>
        </p:txBody>
      </p:sp>
    </p:spTree>
    <p:extLst>
      <p:ext uri="{BB962C8B-B14F-4D97-AF65-F5344CB8AC3E}">
        <p14:creationId xmlns:p14="http://schemas.microsoft.com/office/powerpoint/2010/main" val="598431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LIDE 6">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200"/>
            </a:lvl1pPr>
          </a:lstStyle>
          <a:p>
            <a:r>
              <a:rPr lang="de-DE" dirty="0"/>
              <a:t>Titelmasterformat durch Klicken bearbeiten</a:t>
            </a:r>
            <a:endParaRPr lang="en-US" dirty="0"/>
          </a:p>
        </p:txBody>
      </p:sp>
      <p:sp>
        <p:nvSpPr>
          <p:cNvPr id="5" name="Foliennummernplatzhalter 4"/>
          <p:cNvSpPr>
            <a:spLocks noGrp="1"/>
          </p:cNvSpPr>
          <p:nvPr>
            <p:ph type="sldNum" sz="quarter" idx="12"/>
          </p:nvPr>
        </p:nvSpPr>
        <p:spPr>
          <a:xfrm>
            <a:off x="516321" y="167947"/>
            <a:ext cx="914427" cy="202451"/>
          </a:xfrm>
        </p:spPr>
        <p:txBody>
          <a:bodyPr anchor="t"/>
          <a:lstStyle>
            <a:lvl1pPr>
              <a:defRPr sz="1000"/>
            </a:lvl1pPr>
          </a:lstStyle>
          <a:p>
            <a:fld id="{75A4F164-3A46-4CEE-A25C-CA523D5E42F3}" type="slidenum">
              <a:rPr lang="en-US" smtClean="0"/>
              <a:pPr/>
              <a:t>‹#›</a:t>
            </a:fld>
            <a:endParaRPr lang="en-US" dirty="0"/>
          </a:p>
        </p:txBody>
      </p:sp>
      <p:sp>
        <p:nvSpPr>
          <p:cNvPr id="6" name="Textplatzhalter 12"/>
          <p:cNvSpPr>
            <a:spLocks noGrp="1"/>
          </p:cNvSpPr>
          <p:nvPr>
            <p:ph type="body" sz="quarter" idx="13" hasCustomPrompt="1"/>
          </p:nvPr>
        </p:nvSpPr>
        <p:spPr>
          <a:xfrm>
            <a:off x="516321" y="942479"/>
            <a:ext cx="11134587" cy="541475"/>
          </a:xfrm>
        </p:spPr>
        <p:txBody>
          <a:bodyPr lIns="14400" anchor="t" anchorCtr="0"/>
          <a:lstStyle>
            <a:lvl1pPr marL="0" indent="0">
              <a:buNone/>
              <a:defRPr sz="2000">
                <a:solidFill>
                  <a:srgbClr val="7F7F7F"/>
                </a:solidFill>
              </a:defRPr>
            </a:lvl1pPr>
          </a:lstStyle>
          <a:p>
            <a:r>
              <a:rPr lang="en-US" noProof="1">
                <a:latin typeface="Calibri Light" panose="020F0302020204030204" pitchFamily="34" charset="0"/>
              </a:rPr>
              <a:t>Enter your subheadline here</a:t>
            </a:r>
          </a:p>
        </p:txBody>
      </p:sp>
      <p:sp>
        <p:nvSpPr>
          <p:cNvPr id="9" name="TextBox 8"/>
          <p:cNvSpPr txBox="1"/>
          <p:nvPr userDrawn="1"/>
        </p:nvSpPr>
        <p:spPr>
          <a:xfrm>
            <a:off x="8887627" y="6543339"/>
            <a:ext cx="2763492" cy="153888"/>
          </a:xfrm>
          <a:prstGeom prst="rect">
            <a:avLst/>
          </a:prstGeom>
          <a:noFill/>
        </p:spPr>
        <p:txBody>
          <a:bodyPr wrap="square" lIns="0" tIns="0" rIns="0" bIns="0" rtlCol="0" anchor="b">
            <a:spAutoFit/>
          </a:bodyPr>
          <a:lstStyle/>
          <a:p>
            <a:pPr algn="r"/>
            <a:r>
              <a:rPr lang="en-US" sz="1000" dirty="0">
                <a:solidFill>
                  <a:srgbClr val="7F7F7F"/>
                </a:solidFill>
              </a:rPr>
              <a:t>© 2018 IBM Corporation</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9891" y="167947"/>
            <a:ext cx="721228" cy="202451"/>
          </a:xfrm>
          <a:prstGeom prst="rect">
            <a:avLst/>
          </a:prstGeom>
        </p:spPr>
      </p:pic>
      <p:sp>
        <p:nvSpPr>
          <p:cNvPr id="11" name="TextBox 10"/>
          <p:cNvSpPr txBox="1"/>
          <p:nvPr userDrawn="1"/>
        </p:nvSpPr>
        <p:spPr>
          <a:xfrm>
            <a:off x="4714258" y="167947"/>
            <a:ext cx="2763492" cy="153888"/>
          </a:xfrm>
          <a:prstGeom prst="rect">
            <a:avLst/>
          </a:prstGeom>
          <a:noFill/>
        </p:spPr>
        <p:txBody>
          <a:bodyPr wrap="square" lIns="0" tIns="0" rIns="0" bIns="0" rtlCol="0" anchor="b">
            <a:spAutoFit/>
          </a:bodyPr>
          <a:lstStyle/>
          <a:p>
            <a:pPr algn="ctr"/>
            <a:r>
              <a:rPr lang="en-US" sz="1000" dirty="0">
                <a:solidFill>
                  <a:srgbClr val="7F7F7F"/>
                </a:solidFill>
              </a:rPr>
              <a:t>IBM Confidential</a:t>
            </a:r>
          </a:p>
        </p:txBody>
      </p:sp>
    </p:spTree>
    <p:extLst>
      <p:ext uri="{BB962C8B-B14F-4D97-AF65-F5344CB8AC3E}">
        <p14:creationId xmlns:p14="http://schemas.microsoft.com/office/powerpoint/2010/main" val="2411086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304801" y="271710"/>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1750" y="6273782"/>
            <a:ext cx="695452" cy="281961"/>
          </a:xfrm>
          <a:prstGeom prst="rect">
            <a:avLst/>
          </a:prstGeom>
        </p:spPr>
      </p:pic>
    </p:spTree>
    <p:extLst>
      <p:ext uri="{BB962C8B-B14F-4D97-AF65-F5344CB8AC3E}">
        <p14:creationId xmlns:p14="http://schemas.microsoft.com/office/powerpoint/2010/main" val="2275543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6"/>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70709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Click to 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12362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2"/>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35027321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34565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9"/>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2218897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71"/>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971670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719497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2"/>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20"/>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114343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304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0955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2"/>
            <a:ext cx="5486400" cy="478620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1200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304800" y="1327360"/>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7"/>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381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61"/>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698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7490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692AC27-4016-4F10-A8E7-049E48A32695}"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304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9"/>
            <a:ext cx="5486400" cy="4781127"/>
          </a:xfrm>
        </p:spPr>
        <p:txBody>
          <a:bodyPr/>
          <a:lstStyle>
            <a:lvl1pPr>
              <a:spcBef>
                <a:spcPts val="0"/>
              </a:spcBef>
              <a:defRPr sz="18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59B78EA-5045-7140-9719-90D04D54D6A6}"/>
              </a:ext>
            </a:extLst>
          </p:cNvPr>
          <p:cNvPicPr>
            <a:picLocks noChangeAspect="1"/>
          </p:cNvPicPr>
          <p:nvPr userDrawn="1"/>
        </p:nvPicPr>
        <p:blipFill>
          <a:blip r:embed="rId2"/>
          <a:stretch>
            <a:fillRect/>
          </a:stretch>
        </p:blipFill>
        <p:spPr>
          <a:xfrm>
            <a:off x="0" y="6240629"/>
            <a:ext cx="1567287" cy="572235"/>
          </a:xfrm>
          <a:prstGeom prst="rect">
            <a:avLst/>
          </a:prstGeom>
        </p:spPr>
      </p:pic>
    </p:spTree>
    <p:extLst>
      <p:ext uri="{BB962C8B-B14F-4D97-AF65-F5344CB8AC3E}">
        <p14:creationId xmlns:p14="http://schemas.microsoft.com/office/powerpoint/2010/main" val="39831689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304800" y="1463040"/>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40"/>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912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3"/>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7076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6400800" y="1481718"/>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472402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541459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083567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2131803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43224"/>
            <a:ext cx="2743200" cy="18288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304800" y="243843"/>
            <a:ext cx="5486400" cy="400049"/>
          </a:xfrm>
        </p:spPr>
        <p:txBody>
          <a:bodyPr/>
          <a:lstStyle>
            <a:lvl1pPr>
              <a:defRPr sz="2133"/>
            </a:lvl1pPr>
          </a:lstStyle>
          <a:p>
            <a:pPr lvl="0"/>
            <a:r>
              <a:rPr lang="en-US"/>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079227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71374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3"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0901032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578487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theme" Target="../theme/theme3.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theme" Target="../theme/theme4.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8"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7"/>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5"/>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1692AC27-4016-4F10-A8E7-049E48A32695}" type="slidenum">
              <a:rPr lang="en-US" smtClean="0"/>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endParaRPr lang="en-US"/>
          </a:p>
        </p:txBody>
      </p:sp>
    </p:spTree>
    <p:extLst>
      <p:ext uri="{BB962C8B-B14F-4D97-AF65-F5344CB8AC3E}">
        <p14:creationId xmlns:p14="http://schemas.microsoft.com/office/powerpoint/2010/main" val="1726228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867" r:id="rId36"/>
    <p:sldLayoutId id="2147483868" r:id="rId37"/>
    <p:sldLayoutId id="2147483869" r:id="rId38"/>
  </p:sldLayoutIdLst>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userDrawn="1">
          <p15:clr>
            <a:srgbClr val="F26B43"/>
          </p15:clr>
        </p15:guide>
        <p15:guide id="2" orient="horz" pos="1619" userDrawn="1">
          <p15:clr>
            <a:srgbClr val="F26B43"/>
          </p15:clr>
        </p15:guide>
        <p15:guide id="3" orient="horz" pos="1216" userDrawn="1">
          <p15:clr>
            <a:srgbClr val="F26B43"/>
          </p15:clr>
        </p15:guide>
        <p15:guide id="4" orient="horz" pos="813" userDrawn="1">
          <p15:clr>
            <a:srgbClr val="F26B43"/>
          </p15:clr>
        </p15:guide>
        <p15:guide id="5" orient="horz" pos="2022" userDrawn="1">
          <p15:clr>
            <a:srgbClr val="F26B43"/>
          </p15:clr>
        </p15:guide>
        <p15:guide id="6" orient="horz" pos="2426" userDrawn="1">
          <p15:clr>
            <a:srgbClr val="F26B43"/>
          </p15:clr>
        </p15:guide>
        <p15:guide id="7" orient="horz" pos="2829" userDrawn="1">
          <p15:clr>
            <a:srgbClr val="F26B43"/>
          </p15:clr>
        </p15:guide>
        <p15:guide id="8" pos="2880" userDrawn="1">
          <p15:clr>
            <a:srgbClr val="F26B43"/>
          </p15:clr>
        </p15:guide>
        <p15:guide id="9" pos="2736" userDrawn="1">
          <p15:clr>
            <a:srgbClr val="F26B43"/>
          </p15:clr>
        </p15:guide>
        <p15:guide id="10" pos="1584" userDrawn="1">
          <p15:clr>
            <a:srgbClr val="F26B43"/>
          </p15:clr>
        </p15:guide>
        <p15:guide id="11" pos="1440" userDrawn="1">
          <p15:clr>
            <a:srgbClr val="F26B43"/>
          </p15:clr>
        </p15:guide>
        <p15:guide id="12" pos="3024" userDrawn="1">
          <p15:clr>
            <a:srgbClr val="F26B43"/>
          </p15:clr>
        </p15:guide>
        <p15:guide id="13" pos="4320" userDrawn="1">
          <p15:clr>
            <a:srgbClr val="F26B43"/>
          </p15:clr>
        </p15:guide>
        <p15:guide id="14" pos="144" userDrawn="1">
          <p15:clr>
            <a:srgbClr val="F26B43"/>
          </p15:clr>
        </p15:guide>
        <p15:guide id="15" pos="5616" userDrawn="1">
          <p15:clr>
            <a:srgbClr val="F26B43"/>
          </p15:clr>
        </p15:guide>
        <p15:guide id="16" orient="horz" pos="142" userDrawn="1">
          <p15:clr>
            <a:srgbClr val="F26B43"/>
          </p15:clr>
        </p15:guide>
        <p15:guide id="17" pos="4176" userDrawn="1">
          <p15:clr>
            <a:srgbClr val="F26B43"/>
          </p15:clr>
        </p15:guide>
        <p15:guide id="18" pos="4464" userDrawn="1">
          <p15:clr>
            <a:srgbClr val="F26B43"/>
          </p15:clr>
        </p15:guide>
        <p15:guide id="19" orient="horz" pos="3098" userDrawn="1">
          <p15:clr>
            <a:srgbClr val="F26B43"/>
          </p15:clr>
        </p15:guide>
        <p15:guide id="20" orient="horz" pos="420" userDrawn="1">
          <p15:clr>
            <a:srgbClr val="F26B43"/>
          </p15:clr>
        </p15:guide>
        <p15:guide id="21" orient="horz" pos="7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7"/>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5"/>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bg2"/>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246220973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831" r:id="rId36"/>
    <p:sldLayoutId id="2147483844" r:id="rId37"/>
    <p:sldLayoutId id="2147483866" r:id="rId38"/>
  </p:sldLayoutIdLst>
  <p:hf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userDrawn="1">
          <p15:clr>
            <a:srgbClr val="F26B43"/>
          </p15:clr>
        </p15:guide>
        <p15:guide id="2" orient="horz" pos="1619" userDrawn="1">
          <p15:clr>
            <a:srgbClr val="F26B43"/>
          </p15:clr>
        </p15:guide>
        <p15:guide id="3" orient="horz" pos="1216" userDrawn="1">
          <p15:clr>
            <a:srgbClr val="F26B43"/>
          </p15:clr>
        </p15:guide>
        <p15:guide id="4" orient="horz" pos="813" userDrawn="1">
          <p15:clr>
            <a:srgbClr val="F26B43"/>
          </p15:clr>
        </p15:guide>
        <p15:guide id="5" orient="horz" pos="2022" userDrawn="1">
          <p15:clr>
            <a:srgbClr val="F26B43"/>
          </p15:clr>
        </p15:guide>
        <p15:guide id="6" orient="horz" pos="2426" userDrawn="1">
          <p15:clr>
            <a:srgbClr val="F26B43"/>
          </p15:clr>
        </p15:guide>
        <p15:guide id="7" orient="horz" pos="2829" userDrawn="1">
          <p15:clr>
            <a:srgbClr val="F26B43"/>
          </p15:clr>
        </p15:guide>
        <p15:guide id="8" pos="2880" userDrawn="1">
          <p15:clr>
            <a:srgbClr val="F26B43"/>
          </p15:clr>
        </p15:guide>
        <p15:guide id="9" pos="2736" userDrawn="1">
          <p15:clr>
            <a:srgbClr val="F26B43"/>
          </p15:clr>
        </p15:guide>
        <p15:guide id="10" pos="1584" userDrawn="1">
          <p15:clr>
            <a:srgbClr val="F26B43"/>
          </p15:clr>
        </p15:guide>
        <p15:guide id="11" pos="1440" userDrawn="1">
          <p15:clr>
            <a:srgbClr val="F26B43"/>
          </p15:clr>
        </p15:guide>
        <p15:guide id="12" pos="3024" userDrawn="1">
          <p15:clr>
            <a:srgbClr val="F26B43"/>
          </p15:clr>
        </p15:guide>
        <p15:guide id="13" pos="4320" userDrawn="1">
          <p15:clr>
            <a:srgbClr val="F26B43"/>
          </p15:clr>
        </p15:guide>
        <p15:guide id="14" pos="144" userDrawn="1">
          <p15:clr>
            <a:srgbClr val="F26B43"/>
          </p15:clr>
        </p15:guide>
        <p15:guide id="15" pos="5616" userDrawn="1">
          <p15:clr>
            <a:srgbClr val="F26B43"/>
          </p15:clr>
        </p15:guide>
        <p15:guide id="16" orient="horz" pos="142" userDrawn="1">
          <p15:clr>
            <a:srgbClr val="F26B43"/>
          </p15:clr>
        </p15:guide>
        <p15:guide id="17" pos="4176" userDrawn="1">
          <p15:clr>
            <a:srgbClr val="F26B43"/>
          </p15:clr>
        </p15:guide>
        <p15:guide id="18" pos="4464" userDrawn="1">
          <p15:clr>
            <a:srgbClr val="F26B43"/>
          </p15:clr>
        </p15:guide>
        <p15:guide id="19" orient="horz" pos="3098" userDrawn="1">
          <p15:clr>
            <a:srgbClr val="F26B43"/>
          </p15:clr>
        </p15:guide>
        <p15:guide id="20" orient="horz" pos="420" userDrawn="1">
          <p15:clr>
            <a:srgbClr val="F26B43"/>
          </p15:clr>
        </p15:guide>
        <p15:guide id="21" orient="horz" pos="7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7"/>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5"/>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148841302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870" r:id="rId36"/>
    <p:sldLayoutId id="2147483871" r:id="rId37"/>
    <p:sldLayoutId id="2147483872" r:id="rId38"/>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userDrawn="1">
          <p15:clr>
            <a:srgbClr val="F26B43"/>
          </p15:clr>
        </p15:guide>
        <p15:guide id="2" orient="horz" pos="1619" userDrawn="1">
          <p15:clr>
            <a:srgbClr val="F26B43"/>
          </p15:clr>
        </p15:guide>
        <p15:guide id="3" orient="horz" pos="1216" userDrawn="1">
          <p15:clr>
            <a:srgbClr val="F26B43"/>
          </p15:clr>
        </p15:guide>
        <p15:guide id="4" orient="horz" pos="813" userDrawn="1">
          <p15:clr>
            <a:srgbClr val="F26B43"/>
          </p15:clr>
        </p15:guide>
        <p15:guide id="5" orient="horz" pos="2022" userDrawn="1">
          <p15:clr>
            <a:srgbClr val="F26B43"/>
          </p15:clr>
        </p15:guide>
        <p15:guide id="6" orient="horz" pos="2426" userDrawn="1">
          <p15:clr>
            <a:srgbClr val="F26B43"/>
          </p15:clr>
        </p15:guide>
        <p15:guide id="7" orient="horz" pos="2829" userDrawn="1">
          <p15:clr>
            <a:srgbClr val="F26B43"/>
          </p15:clr>
        </p15:guide>
        <p15:guide id="8" pos="2880" userDrawn="1">
          <p15:clr>
            <a:srgbClr val="F26B43"/>
          </p15:clr>
        </p15:guide>
        <p15:guide id="9" pos="2736" userDrawn="1">
          <p15:clr>
            <a:srgbClr val="F26B43"/>
          </p15:clr>
        </p15:guide>
        <p15:guide id="10" pos="1584" userDrawn="1">
          <p15:clr>
            <a:srgbClr val="F26B43"/>
          </p15:clr>
        </p15:guide>
        <p15:guide id="11" pos="1440" userDrawn="1">
          <p15:clr>
            <a:srgbClr val="F26B43"/>
          </p15:clr>
        </p15:guide>
        <p15:guide id="12" pos="3024" userDrawn="1">
          <p15:clr>
            <a:srgbClr val="F26B43"/>
          </p15:clr>
        </p15:guide>
        <p15:guide id="13" pos="4320" userDrawn="1">
          <p15:clr>
            <a:srgbClr val="F26B43"/>
          </p15:clr>
        </p15:guide>
        <p15:guide id="14" pos="144" userDrawn="1">
          <p15:clr>
            <a:srgbClr val="F26B43"/>
          </p15:clr>
        </p15:guide>
        <p15:guide id="15" pos="5616" userDrawn="1">
          <p15:clr>
            <a:srgbClr val="F26B43"/>
          </p15:clr>
        </p15:guide>
        <p15:guide id="16" orient="horz" pos="142" userDrawn="1">
          <p15:clr>
            <a:srgbClr val="F26B43"/>
          </p15:clr>
        </p15:guide>
        <p15:guide id="17" pos="4176" userDrawn="1">
          <p15:clr>
            <a:srgbClr val="F26B43"/>
          </p15:clr>
        </p15:guide>
        <p15:guide id="18" pos="4464" userDrawn="1">
          <p15:clr>
            <a:srgbClr val="F26B43"/>
          </p15:clr>
        </p15:guide>
        <p15:guide id="19" orient="horz" pos="3098" userDrawn="1">
          <p15:clr>
            <a:srgbClr val="F26B43"/>
          </p15:clr>
        </p15:guide>
        <p15:guide id="20" orient="horz" pos="420" userDrawn="1">
          <p15:clr>
            <a:srgbClr val="F26B43"/>
          </p15:clr>
        </p15:guide>
        <p15:guide id="21" orient="horz" pos="7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7"/>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5"/>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38259446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userDrawn="1">
          <p15:clr>
            <a:srgbClr val="F26B43"/>
          </p15:clr>
        </p15:guide>
        <p15:guide id="2" orient="horz" pos="1619" userDrawn="1">
          <p15:clr>
            <a:srgbClr val="F26B43"/>
          </p15:clr>
        </p15:guide>
        <p15:guide id="3" orient="horz" pos="1216" userDrawn="1">
          <p15:clr>
            <a:srgbClr val="F26B43"/>
          </p15:clr>
        </p15:guide>
        <p15:guide id="4" orient="horz" pos="813" userDrawn="1">
          <p15:clr>
            <a:srgbClr val="F26B43"/>
          </p15:clr>
        </p15:guide>
        <p15:guide id="5" orient="horz" pos="2022" userDrawn="1">
          <p15:clr>
            <a:srgbClr val="F26B43"/>
          </p15:clr>
        </p15:guide>
        <p15:guide id="6" orient="horz" pos="2426" userDrawn="1">
          <p15:clr>
            <a:srgbClr val="F26B43"/>
          </p15:clr>
        </p15:guide>
        <p15:guide id="7" orient="horz" pos="2829" userDrawn="1">
          <p15:clr>
            <a:srgbClr val="F26B43"/>
          </p15:clr>
        </p15:guide>
        <p15:guide id="8" pos="2880" userDrawn="1">
          <p15:clr>
            <a:srgbClr val="F26B43"/>
          </p15:clr>
        </p15:guide>
        <p15:guide id="9" pos="2736" userDrawn="1">
          <p15:clr>
            <a:srgbClr val="F26B43"/>
          </p15:clr>
        </p15:guide>
        <p15:guide id="10" pos="1584" userDrawn="1">
          <p15:clr>
            <a:srgbClr val="F26B43"/>
          </p15:clr>
        </p15:guide>
        <p15:guide id="11" pos="1440" userDrawn="1">
          <p15:clr>
            <a:srgbClr val="F26B43"/>
          </p15:clr>
        </p15:guide>
        <p15:guide id="12" pos="3024" userDrawn="1">
          <p15:clr>
            <a:srgbClr val="F26B43"/>
          </p15:clr>
        </p15:guide>
        <p15:guide id="13" pos="4320" userDrawn="1">
          <p15:clr>
            <a:srgbClr val="F26B43"/>
          </p15:clr>
        </p15:guide>
        <p15:guide id="14" pos="144" userDrawn="1">
          <p15:clr>
            <a:srgbClr val="F26B43"/>
          </p15:clr>
        </p15:guide>
        <p15:guide id="15" pos="5616" userDrawn="1">
          <p15:clr>
            <a:srgbClr val="F26B43"/>
          </p15:clr>
        </p15:guide>
        <p15:guide id="16" orient="horz" pos="142" userDrawn="1">
          <p15:clr>
            <a:srgbClr val="F26B43"/>
          </p15:clr>
        </p15:guide>
        <p15:guide id="17" pos="4176" userDrawn="1">
          <p15:clr>
            <a:srgbClr val="F26B43"/>
          </p15:clr>
        </p15:guide>
        <p15:guide id="18" pos="4464" userDrawn="1">
          <p15:clr>
            <a:srgbClr val="F26B43"/>
          </p15:clr>
        </p15:guide>
        <p15:guide id="19" orient="horz" pos="3098" userDrawn="1">
          <p15:clr>
            <a:srgbClr val="F26B43"/>
          </p15:clr>
        </p15:guide>
        <p15:guide id="20" orient="horz" pos="420" userDrawn="1">
          <p15:clr>
            <a:srgbClr val="F26B43"/>
          </p15:clr>
        </p15:guide>
        <p15:guide id="21" orient="horz" pos="7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9751" y="358455"/>
            <a:ext cx="11812324" cy="596635"/>
          </a:xfrm>
          <a:prstGeom prst="rect">
            <a:avLst/>
          </a:prstGeom>
          <a:noFill/>
          <a:ln w="9525">
            <a:noFill/>
            <a:miter lim="800000"/>
            <a:headEnd/>
            <a:tailEnd/>
          </a:ln>
        </p:spPr>
        <p:txBody>
          <a:bodyPr vert="horz" wrap="square" lIns="0" tIns="0" rIns="637957" bIns="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4918080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73" r:id="rId8"/>
    <p:sldLayoutId id="2147483874" r:id="rId9"/>
    <p:sldLayoutId id="2147483875" r:id="rId10"/>
    <p:sldLayoutId id="2147483876" r:id="rId11"/>
    <p:sldLayoutId id="2147483877" r:id="rId12"/>
  </p:sldLayoutIdLst>
  <p:transition>
    <p:fade/>
  </p:transition>
  <p:hf hdr="0" ftr="0" dt="0"/>
  <p:txStyles>
    <p:titleStyle>
      <a:lvl1pPr algn="l" defTabSz="1085107" rtl="0" eaLnBrk="0" fontAlgn="base" hangingPunct="0">
        <a:lnSpc>
          <a:spcPct val="90000"/>
        </a:lnSpc>
        <a:spcBef>
          <a:spcPct val="0"/>
        </a:spcBef>
        <a:spcAft>
          <a:spcPct val="0"/>
        </a:spcAft>
        <a:defRPr sz="3333" b="0" i="0" kern="1200">
          <a:solidFill>
            <a:srgbClr val="FFCC51"/>
          </a:solidFill>
          <a:latin typeface="Corbel"/>
          <a:ea typeface="ＭＳ Ｐゴシック" pitchFamily="15" charset="-128"/>
          <a:cs typeface="Corbel"/>
        </a:defRPr>
      </a:lvl1pPr>
      <a:lvl2pPr algn="l" defTabSz="1085107" rtl="0" eaLnBrk="0" fontAlgn="base" hangingPunct="0">
        <a:lnSpc>
          <a:spcPct val="90000"/>
        </a:lnSpc>
        <a:spcBef>
          <a:spcPct val="0"/>
        </a:spcBef>
        <a:spcAft>
          <a:spcPct val="0"/>
        </a:spcAft>
        <a:defRPr sz="2583">
          <a:solidFill>
            <a:schemeClr val="tx1"/>
          </a:solidFill>
          <a:latin typeface="Arial" panose="020B0604020202020204" pitchFamily="34" charset="0"/>
          <a:ea typeface="ＭＳ Ｐゴシック" pitchFamily="15" charset="-128"/>
          <a:cs typeface="ＭＳ Ｐゴシック" pitchFamily="15" charset="-128"/>
        </a:defRPr>
      </a:lvl2pPr>
      <a:lvl3pPr algn="l" defTabSz="1085107" rtl="0" eaLnBrk="0" fontAlgn="base" hangingPunct="0">
        <a:lnSpc>
          <a:spcPct val="90000"/>
        </a:lnSpc>
        <a:spcBef>
          <a:spcPct val="0"/>
        </a:spcBef>
        <a:spcAft>
          <a:spcPct val="0"/>
        </a:spcAft>
        <a:defRPr sz="2583">
          <a:solidFill>
            <a:schemeClr val="tx1"/>
          </a:solidFill>
          <a:latin typeface="Arial" panose="020B0604020202020204" pitchFamily="34" charset="0"/>
          <a:ea typeface="ＭＳ Ｐゴシック" pitchFamily="15" charset="-128"/>
          <a:cs typeface="ＭＳ Ｐゴシック" pitchFamily="15" charset="-128"/>
        </a:defRPr>
      </a:lvl3pPr>
      <a:lvl4pPr algn="l" defTabSz="1085107" rtl="0" eaLnBrk="0" fontAlgn="base" hangingPunct="0">
        <a:lnSpc>
          <a:spcPct val="90000"/>
        </a:lnSpc>
        <a:spcBef>
          <a:spcPct val="0"/>
        </a:spcBef>
        <a:spcAft>
          <a:spcPct val="0"/>
        </a:spcAft>
        <a:defRPr sz="2583">
          <a:solidFill>
            <a:schemeClr val="tx1"/>
          </a:solidFill>
          <a:latin typeface="Arial" panose="020B0604020202020204" pitchFamily="34" charset="0"/>
          <a:ea typeface="ＭＳ Ｐゴシック" pitchFamily="15" charset="-128"/>
          <a:cs typeface="ＭＳ Ｐゴシック" pitchFamily="15" charset="-128"/>
        </a:defRPr>
      </a:lvl4pPr>
      <a:lvl5pPr algn="l" defTabSz="1085107" rtl="0" eaLnBrk="0" fontAlgn="base" hangingPunct="0">
        <a:lnSpc>
          <a:spcPct val="90000"/>
        </a:lnSpc>
        <a:spcBef>
          <a:spcPct val="0"/>
        </a:spcBef>
        <a:spcAft>
          <a:spcPct val="0"/>
        </a:spcAft>
        <a:defRPr sz="2583">
          <a:solidFill>
            <a:schemeClr val="tx1"/>
          </a:solidFill>
          <a:latin typeface="Arial" panose="020B0604020202020204" pitchFamily="34" charset="0"/>
          <a:ea typeface="ＭＳ Ｐゴシック" pitchFamily="15" charset="-128"/>
          <a:cs typeface="ＭＳ Ｐゴシック" pitchFamily="15" charset="-128"/>
        </a:defRPr>
      </a:lvl5pPr>
      <a:lvl6pPr marL="379723" algn="l" defTabSz="1085107" rtl="0" fontAlgn="base">
        <a:spcBef>
          <a:spcPct val="0"/>
        </a:spcBef>
        <a:spcAft>
          <a:spcPct val="0"/>
        </a:spcAft>
        <a:defRPr sz="3250">
          <a:solidFill>
            <a:srgbClr val="00B3EF"/>
          </a:solidFill>
          <a:latin typeface="Arial" panose="020B0604020202020204" pitchFamily="34" charset="0"/>
        </a:defRPr>
      </a:lvl6pPr>
      <a:lvl7pPr marL="759444" algn="l" defTabSz="1085107" rtl="0" fontAlgn="base">
        <a:spcBef>
          <a:spcPct val="0"/>
        </a:spcBef>
        <a:spcAft>
          <a:spcPct val="0"/>
        </a:spcAft>
        <a:defRPr sz="3250">
          <a:solidFill>
            <a:srgbClr val="00B3EF"/>
          </a:solidFill>
          <a:latin typeface="Arial" panose="020B0604020202020204" pitchFamily="34" charset="0"/>
        </a:defRPr>
      </a:lvl7pPr>
      <a:lvl8pPr marL="1139146" algn="l" defTabSz="1085107" rtl="0" fontAlgn="base">
        <a:spcBef>
          <a:spcPct val="0"/>
        </a:spcBef>
        <a:spcAft>
          <a:spcPct val="0"/>
        </a:spcAft>
        <a:defRPr sz="3250">
          <a:solidFill>
            <a:srgbClr val="00B3EF"/>
          </a:solidFill>
          <a:latin typeface="Arial" panose="020B0604020202020204" pitchFamily="34" charset="0"/>
        </a:defRPr>
      </a:lvl8pPr>
      <a:lvl9pPr marL="1518885" algn="l" defTabSz="1085107" rtl="0" fontAlgn="base">
        <a:spcBef>
          <a:spcPct val="0"/>
        </a:spcBef>
        <a:spcAft>
          <a:spcPct val="0"/>
        </a:spcAft>
        <a:defRPr sz="3250">
          <a:solidFill>
            <a:srgbClr val="00B3EF"/>
          </a:solidFill>
          <a:latin typeface="Arial" panose="020B0604020202020204" pitchFamily="34" charset="0"/>
        </a:defRPr>
      </a:lvl9pPr>
    </p:titleStyle>
    <p:bodyStyle>
      <a:lvl1pPr marL="203030" indent="-203030" algn="l" defTabSz="1085107" rtl="0" eaLnBrk="0" fontAlgn="base" hangingPunct="0">
        <a:spcBef>
          <a:spcPct val="0"/>
        </a:spcBef>
        <a:spcAft>
          <a:spcPct val="20000"/>
        </a:spcAft>
        <a:buClr>
          <a:schemeClr val="tx1"/>
        </a:buClr>
        <a:buFont typeface="Wingdings" pitchFamily="2" charset="2"/>
        <a:buChar char="§"/>
        <a:defRPr sz="2417" kern="1200">
          <a:solidFill>
            <a:schemeClr val="tx1"/>
          </a:solidFill>
          <a:latin typeface="+mn-lt"/>
          <a:ea typeface="ＭＳ Ｐゴシック" pitchFamily="15" charset="-128"/>
          <a:cs typeface="ＭＳ Ｐゴシック" pitchFamily="15" charset="-128"/>
        </a:defRPr>
      </a:lvl1pPr>
      <a:lvl2pPr marL="680357" indent="-272916" algn="l" defTabSz="1085107" rtl="0" eaLnBrk="0" fontAlgn="base" hangingPunct="0">
        <a:spcBef>
          <a:spcPct val="0"/>
        </a:spcBef>
        <a:spcAft>
          <a:spcPct val="15000"/>
        </a:spcAft>
        <a:buClr>
          <a:schemeClr val="tx1"/>
        </a:buClr>
        <a:buFont typeface="Arial" charset="0"/>
        <a:buChar char="–"/>
        <a:defRPr sz="1750" kern="1200">
          <a:solidFill>
            <a:schemeClr val="tx1"/>
          </a:solidFill>
          <a:latin typeface="+mn-lt"/>
          <a:ea typeface="ＭＳ Ｐゴシック" pitchFamily="15" charset="-128"/>
          <a:cs typeface="+mn-cs"/>
        </a:defRPr>
      </a:lvl2pPr>
      <a:lvl3pPr marL="1218270" indent="-270268" algn="l" defTabSz="1085107" rtl="0" eaLnBrk="0" fontAlgn="base" hangingPunct="0">
        <a:spcBef>
          <a:spcPct val="20000"/>
        </a:spcBef>
        <a:spcAft>
          <a:spcPct val="0"/>
        </a:spcAft>
        <a:buClr>
          <a:schemeClr val="tx1"/>
        </a:buClr>
        <a:defRPr kern="1200">
          <a:solidFill>
            <a:schemeClr val="tx1"/>
          </a:solidFill>
          <a:latin typeface="+mn-lt"/>
          <a:ea typeface="ＭＳ Ｐゴシック" pitchFamily="15" charset="-128"/>
          <a:cs typeface="+mn-cs"/>
        </a:defRPr>
      </a:lvl3pPr>
      <a:lvl4pPr marL="1758844" indent="-270268" algn="l" defTabSz="1085107" rtl="0" eaLnBrk="0" fontAlgn="base" hangingPunct="0">
        <a:spcBef>
          <a:spcPct val="20000"/>
        </a:spcBef>
        <a:spcAft>
          <a:spcPct val="0"/>
        </a:spcAft>
        <a:buClr>
          <a:schemeClr val="tx1"/>
        </a:buClr>
        <a:defRPr kern="1200">
          <a:solidFill>
            <a:schemeClr val="tx1"/>
          </a:solidFill>
          <a:latin typeface="+mn-lt"/>
          <a:ea typeface="ＭＳ Ｐゴシック" pitchFamily="15" charset="-128"/>
          <a:cs typeface="+mn-cs"/>
        </a:defRPr>
      </a:lvl4pPr>
      <a:lvl5pPr marL="2302037" indent="-271591" algn="l" defTabSz="1085107" rtl="0" eaLnBrk="0" fontAlgn="base" hangingPunct="0">
        <a:spcBef>
          <a:spcPct val="20000"/>
        </a:spcBef>
        <a:spcAft>
          <a:spcPct val="0"/>
        </a:spcAft>
        <a:buClr>
          <a:schemeClr val="tx1"/>
        </a:buClr>
        <a:defRPr kern="1200">
          <a:solidFill>
            <a:schemeClr val="tx1"/>
          </a:solidFill>
          <a:latin typeface="+mn-lt"/>
          <a:ea typeface="ＭＳ Ｐゴシック" pitchFamily="15" charset="-128"/>
          <a:cs typeface="+mn-cs"/>
        </a:defRPr>
      </a:lvl5pPr>
      <a:lvl6pPr marL="2088458" indent="-189860" algn="l" defTabSz="759444" rtl="0" eaLnBrk="1" latinLnBrk="0" hangingPunct="1">
        <a:lnSpc>
          <a:spcPct val="90000"/>
        </a:lnSpc>
        <a:spcBef>
          <a:spcPts val="417"/>
        </a:spcBef>
        <a:buFont typeface="Arial" panose="020B0604020202020204" pitchFamily="34" charset="0"/>
        <a:buChar char="•"/>
        <a:defRPr sz="1583" kern="1200">
          <a:solidFill>
            <a:schemeClr val="tx1"/>
          </a:solidFill>
          <a:latin typeface="+mn-lt"/>
          <a:ea typeface="+mn-ea"/>
          <a:cs typeface="+mn-cs"/>
        </a:defRPr>
      </a:lvl6pPr>
      <a:lvl7pPr marL="2468166" indent="-189860" algn="l" defTabSz="759444" rtl="0" eaLnBrk="1" latinLnBrk="0" hangingPunct="1">
        <a:lnSpc>
          <a:spcPct val="90000"/>
        </a:lnSpc>
        <a:spcBef>
          <a:spcPts val="417"/>
        </a:spcBef>
        <a:buFont typeface="Arial" panose="020B0604020202020204" pitchFamily="34" charset="0"/>
        <a:buChar char="•"/>
        <a:defRPr sz="1583" kern="1200">
          <a:solidFill>
            <a:schemeClr val="tx1"/>
          </a:solidFill>
          <a:latin typeface="+mn-lt"/>
          <a:ea typeface="+mn-ea"/>
          <a:cs typeface="+mn-cs"/>
        </a:defRPr>
      </a:lvl7pPr>
      <a:lvl8pPr marL="2847915" indent="-189860" algn="l" defTabSz="759444" rtl="0" eaLnBrk="1" latinLnBrk="0" hangingPunct="1">
        <a:lnSpc>
          <a:spcPct val="90000"/>
        </a:lnSpc>
        <a:spcBef>
          <a:spcPts val="417"/>
        </a:spcBef>
        <a:buFont typeface="Arial" panose="020B0604020202020204" pitchFamily="34" charset="0"/>
        <a:buChar char="•"/>
        <a:defRPr sz="1583" kern="1200">
          <a:solidFill>
            <a:schemeClr val="tx1"/>
          </a:solidFill>
          <a:latin typeface="+mn-lt"/>
          <a:ea typeface="+mn-ea"/>
          <a:cs typeface="+mn-cs"/>
        </a:defRPr>
      </a:lvl8pPr>
      <a:lvl9pPr marL="3227600" indent="-189860" algn="l" defTabSz="759444" rtl="0" eaLnBrk="1" latinLnBrk="0" hangingPunct="1">
        <a:lnSpc>
          <a:spcPct val="90000"/>
        </a:lnSpc>
        <a:spcBef>
          <a:spcPts val="417"/>
        </a:spcBef>
        <a:buFont typeface="Arial" panose="020B0604020202020204" pitchFamily="34" charset="0"/>
        <a:buChar char="•"/>
        <a:defRPr sz="1583" kern="1200">
          <a:solidFill>
            <a:schemeClr val="tx1"/>
          </a:solidFill>
          <a:latin typeface="+mn-lt"/>
          <a:ea typeface="+mn-ea"/>
          <a:cs typeface="+mn-cs"/>
        </a:defRPr>
      </a:lvl9pPr>
    </p:bodyStyle>
    <p:otherStyle>
      <a:defPPr>
        <a:defRPr lang="en-US"/>
      </a:defPPr>
      <a:lvl1pPr marL="0" algn="l" defTabSz="759444" rtl="0" eaLnBrk="1" latinLnBrk="0" hangingPunct="1">
        <a:defRPr sz="1583" kern="1200">
          <a:solidFill>
            <a:schemeClr val="tx1"/>
          </a:solidFill>
          <a:latin typeface="+mn-lt"/>
          <a:ea typeface="+mn-ea"/>
          <a:cs typeface="+mn-cs"/>
        </a:defRPr>
      </a:lvl1pPr>
      <a:lvl2pPr marL="379723" algn="l" defTabSz="759444" rtl="0" eaLnBrk="1" latinLnBrk="0" hangingPunct="1">
        <a:defRPr sz="1583" kern="1200">
          <a:solidFill>
            <a:schemeClr val="tx1"/>
          </a:solidFill>
          <a:latin typeface="+mn-lt"/>
          <a:ea typeface="+mn-ea"/>
          <a:cs typeface="+mn-cs"/>
        </a:defRPr>
      </a:lvl2pPr>
      <a:lvl3pPr marL="759444" algn="l" defTabSz="759444" rtl="0" eaLnBrk="1" latinLnBrk="0" hangingPunct="1">
        <a:defRPr sz="1583" kern="1200">
          <a:solidFill>
            <a:schemeClr val="tx1"/>
          </a:solidFill>
          <a:latin typeface="+mn-lt"/>
          <a:ea typeface="+mn-ea"/>
          <a:cs typeface="+mn-cs"/>
        </a:defRPr>
      </a:lvl3pPr>
      <a:lvl4pPr marL="1139146" algn="l" defTabSz="759444" rtl="0" eaLnBrk="1" latinLnBrk="0" hangingPunct="1">
        <a:defRPr sz="1583" kern="1200">
          <a:solidFill>
            <a:schemeClr val="tx1"/>
          </a:solidFill>
          <a:latin typeface="+mn-lt"/>
          <a:ea typeface="+mn-ea"/>
          <a:cs typeface="+mn-cs"/>
        </a:defRPr>
      </a:lvl4pPr>
      <a:lvl5pPr marL="1518885" algn="l" defTabSz="759444" rtl="0" eaLnBrk="1" latinLnBrk="0" hangingPunct="1">
        <a:defRPr sz="1583" kern="1200">
          <a:solidFill>
            <a:schemeClr val="tx1"/>
          </a:solidFill>
          <a:latin typeface="+mn-lt"/>
          <a:ea typeface="+mn-ea"/>
          <a:cs typeface="+mn-cs"/>
        </a:defRPr>
      </a:lvl5pPr>
      <a:lvl6pPr marL="1898587" algn="l" defTabSz="759444" rtl="0" eaLnBrk="1" latinLnBrk="0" hangingPunct="1">
        <a:defRPr sz="1583" kern="1200">
          <a:solidFill>
            <a:schemeClr val="tx1"/>
          </a:solidFill>
          <a:latin typeface="+mn-lt"/>
          <a:ea typeface="+mn-ea"/>
          <a:cs typeface="+mn-cs"/>
        </a:defRPr>
      </a:lvl6pPr>
      <a:lvl7pPr marL="2278311" algn="l" defTabSz="759444" rtl="0" eaLnBrk="1" latinLnBrk="0" hangingPunct="1">
        <a:defRPr sz="1583" kern="1200">
          <a:solidFill>
            <a:schemeClr val="tx1"/>
          </a:solidFill>
          <a:latin typeface="+mn-lt"/>
          <a:ea typeface="+mn-ea"/>
          <a:cs typeface="+mn-cs"/>
        </a:defRPr>
      </a:lvl7pPr>
      <a:lvl8pPr marL="2658015" algn="l" defTabSz="759444" rtl="0" eaLnBrk="1" latinLnBrk="0" hangingPunct="1">
        <a:defRPr sz="1583" kern="1200">
          <a:solidFill>
            <a:schemeClr val="tx1"/>
          </a:solidFill>
          <a:latin typeface="+mn-lt"/>
          <a:ea typeface="+mn-ea"/>
          <a:cs typeface="+mn-cs"/>
        </a:defRPr>
      </a:lvl8pPr>
      <a:lvl9pPr marL="3037748" algn="l" defTabSz="759444" rtl="0" eaLnBrk="1" latinLnBrk="0" hangingPunct="1">
        <a:defRPr sz="158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9469" y="257795"/>
            <a:ext cx="10922000" cy="1030817"/>
          </a:xfrm>
          <a:prstGeom prst="rect">
            <a:avLst/>
          </a:prstGeom>
          <a:noFill/>
          <a:ln w="9525">
            <a:noFill/>
            <a:miter lim="800000"/>
            <a:headEnd/>
            <a:tailEnd/>
          </a:ln>
        </p:spPr>
        <p:txBody>
          <a:bodyPr vert="horz" wrap="square" lIns="0" tIns="45718" rIns="91435" bIns="4571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19469" y="1369060"/>
            <a:ext cx="10922000" cy="4497917"/>
          </a:xfrm>
          <a:prstGeom prst="rect">
            <a:avLst/>
          </a:prstGeom>
          <a:noFill/>
          <a:ln w="9525">
            <a:noFill/>
            <a:miter lim="800000"/>
            <a:headEnd/>
            <a:tailEnd/>
          </a:ln>
        </p:spPr>
        <p:txBody>
          <a:bodyPr vert="horz" wrap="square" lIns="0"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9" name="Rectangle 6"/>
          <p:cNvSpPr>
            <a:spLocks noChangeArrowheads="1"/>
          </p:cNvSpPr>
          <p:nvPr/>
        </p:nvSpPr>
        <p:spPr bwMode="black">
          <a:xfrm>
            <a:off x="57950" y="6588892"/>
            <a:ext cx="3462641" cy="247063"/>
          </a:xfrm>
          <a:prstGeom prst="rect">
            <a:avLst/>
          </a:prstGeom>
          <a:noFill/>
          <a:ln w="9525">
            <a:noFill/>
            <a:miter lim="800000"/>
            <a:headEnd/>
            <a:tailEnd/>
          </a:ln>
        </p:spPr>
        <p:txBody>
          <a:bodyPr wrap="square" lIns="122753" tIns="61377" rIns="122753" bIns="61377">
            <a:spAutoFit/>
          </a:bodyPr>
          <a:lstStyle/>
          <a:p>
            <a:pPr defTabSz="852996">
              <a:defRPr/>
            </a:pPr>
            <a:r>
              <a:rPr lang="en-US" sz="800" baseline="0" dirty="0">
                <a:solidFill>
                  <a:schemeClr val="bg1">
                    <a:lumMod val="65000"/>
                  </a:schemeClr>
                </a:solidFill>
                <a:ea typeface="ＭＳ Ｐゴシック" pitchFamily="-102" charset="-128"/>
              </a:rPr>
              <a:t>© 2018 International Business Machines Corporation</a:t>
            </a:r>
          </a:p>
        </p:txBody>
      </p:sp>
      <p:sp>
        <p:nvSpPr>
          <p:cNvPr id="1063" name="Text Box 39"/>
          <p:cNvSpPr txBox="1">
            <a:spLocks noChangeArrowheads="1"/>
          </p:cNvSpPr>
          <p:nvPr/>
        </p:nvSpPr>
        <p:spPr bwMode="auto">
          <a:xfrm>
            <a:off x="10788651" y="6449487"/>
            <a:ext cx="776816" cy="455509"/>
          </a:xfrm>
          <a:prstGeom prst="rect">
            <a:avLst/>
          </a:prstGeom>
          <a:noFill/>
          <a:ln>
            <a:noFill/>
          </a:ln>
          <a:effectLst/>
          <a:extLst/>
        </p:spPr>
        <p:txBody>
          <a:bodyPr lIns="85344" tIns="42672" rIns="85344" bIns="42672">
            <a:spAutoFit/>
          </a:bodyPr>
          <a:lstStyle>
            <a:lvl1pPr>
              <a:defRPr>
                <a:solidFill>
                  <a:schemeClr val="tx1"/>
                </a:solidFill>
                <a:latin typeface="Arial" charset="0"/>
                <a:ea typeface="ＭＳ Ｐゴシック" charset="0"/>
              </a:defRPr>
            </a:lvl1pPr>
            <a:lvl2pPr marL="320675">
              <a:defRPr>
                <a:solidFill>
                  <a:schemeClr val="tx1"/>
                </a:solidFill>
                <a:latin typeface="Arial" charset="0"/>
                <a:ea typeface="ＭＳ Ｐゴシック" charset="0"/>
              </a:defRPr>
            </a:lvl2pPr>
            <a:lvl3pPr marL="639763">
              <a:defRPr>
                <a:solidFill>
                  <a:schemeClr val="tx1"/>
                </a:solidFill>
                <a:latin typeface="Arial" charset="0"/>
                <a:ea typeface="ＭＳ Ｐゴシック" charset="0"/>
              </a:defRPr>
            </a:lvl3pPr>
            <a:lvl4pPr marL="960438">
              <a:defRPr>
                <a:solidFill>
                  <a:schemeClr val="tx1"/>
                </a:solidFill>
                <a:latin typeface="Arial" charset="0"/>
                <a:ea typeface="ＭＳ Ｐゴシック" charset="0"/>
              </a:defRPr>
            </a:lvl4pPr>
            <a:lvl5pPr marL="1279525">
              <a:defRPr>
                <a:solidFill>
                  <a:schemeClr val="tx1"/>
                </a:solidFill>
                <a:latin typeface="Arial" charset="0"/>
                <a:ea typeface="ＭＳ Ｐゴシック" charset="0"/>
              </a:defRPr>
            </a:lvl5pPr>
            <a:lvl6pPr marL="1736725" fontAlgn="base">
              <a:spcBef>
                <a:spcPct val="0"/>
              </a:spcBef>
              <a:spcAft>
                <a:spcPct val="0"/>
              </a:spcAft>
              <a:defRPr>
                <a:solidFill>
                  <a:schemeClr val="tx1"/>
                </a:solidFill>
                <a:latin typeface="Arial" charset="0"/>
                <a:ea typeface="ＭＳ Ｐゴシック" charset="0"/>
              </a:defRPr>
            </a:lvl6pPr>
            <a:lvl7pPr marL="2193925" fontAlgn="base">
              <a:spcBef>
                <a:spcPct val="0"/>
              </a:spcBef>
              <a:spcAft>
                <a:spcPct val="0"/>
              </a:spcAft>
              <a:defRPr>
                <a:solidFill>
                  <a:schemeClr val="tx1"/>
                </a:solidFill>
                <a:latin typeface="Arial" charset="0"/>
                <a:ea typeface="ＭＳ Ｐゴシック" charset="0"/>
              </a:defRPr>
            </a:lvl7pPr>
            <a:lvl8pPr marL="2651125" fontAlgn="base">
              <a:spcBef>
                <a:spcPct val="0"/>
              </a:spcBef>
              <a:spcAft>
                <a:spcPct val="0"/>
              </a:spcAft>
              <a:defRPr>
                <a:solidFill>
                  <a:schemeClr val="tx1"/>
                </a:solidFill>
                <a:latin typeface="Arial" charset="0"/>
                <a:ea typeface="ＭＳ Ｐゴシック" charset="0"/>
              </a:defRPr>
            </a:lvl8pPr>
            <a:lvl9pPr marL="3108325" fontAlgn="base">
              <a:spcBef>
                <a:spcPct val="0"/>
              </a:spcBef>
              <a:spcAft>
                <a:spcPct val="0"/>
              </a:spcAft>
              <a:defRPr>
                <a:solidFill>
                  <a:schemeClr val="tx1"/>
                </a:solidFill>
                <a:latin typeface="Arial" charset="0"/>
                <a:ea typeface="ＭＳ Ｐゴシック" charset="0"/>
              </a:defRPr>
            </a:lvl9pPr>
          </a:lstStyle>
          <a:p>
            <a:pPr>
              <a:spcBef>
                <a:spcPct val="50000"/>
              </a:spcBef>
              <a:defRPr/>
            </a:pPr>
            <a:endParaRPr lang="en-US" sz="2400"/>
          </a:p>
        </p:txBody>
      </p:sp>
      <p:sp>
        <p:nvSpPr>
          <p:cNvPr id="1064" name="Text Box 40"/>
          <p:cNvSpPr txBox="1">
            <a:spLocks noChangeArrowheads="1"/>
          </p:cNvSpPr>
          <p:nvPr/>
        </p:nvSpPr>
        <p:spPr bwMode="auto">
          <a:xfrm>
            <a:off x="11473122" y="6639253"/>
            <a:ext cx="546100" cy="143565"/>
          </a:xfrm>
          <a:prstGeom prst="rect">
            <a:avLst/>
          </a:prstGeom>
          <a:noFill/>
          <a:ln>
            <a:noFill/>
          </a:ln>
          <a:effectLst/>
          <a:extLst/>
        </p:spPr>
        <p:txBody>
          <a:bodyPr lIns="0" tIns="0" rIns="0" bIns="0">
            <a:spAutoFit/>
          </a:bodyPr>
          <a:lstStyle/>
          <a:p>
            <a:pPr algn="r">
              <a:spcBef>
                <a:spcPct val="50000"/>
              </a:spcBef>
              <a:defRPr/>
            </a:pPr>
            <a:fld id="{70348C34-9F07-4002-B068-BA55CAEFD52C}" type="slidenum">
              <a:rPr lang="en-US" sz="933" baseline="0">
                <a:ea typeface="ＭＳ Ｐゴシック" pitchFamily="-102" charset="-128"/>
              </a:rPr>
              <a:pPr algn="r">
                <a:spcBef>
                  <a:spcPct val="50000"/>
                </a:spcBef>
                <a:defRPr/>
              </a:pPr>
              <a:t>‹#›</a:t>
            </a:fld>
            <a:endParaRPr lang="en-US" sz="933" baseline="0" dirty="0">
              <a:ea typeface="ＭＳ Ｐゴシック" pitchFamily="-102" charset="-128"/>
            </a:endParaRPr>
          </a:p>
        </p:txBody>
      </p:sp>
    </p:spTree>
    <p:extLst>
      <p:ext uri="{BB962C8B-B14F-4D97-AF65-F5344CB8AC3E}">
        <p14:creationId xmlns:p14="http://schemas.microsoft.com/office/powerpoint/2010/main" val="330620839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Lst>
  <p:txStyles>
    <p:titleStyle>
      <a:lvl1pPr algn="l" rtl="0" eaLnBrk="0" fontAlgn="base" hangingPunct="0">
        <a:spcBef>
          <a:spcPct val="0"/>
        </a:spcBef>
        <a:spcAft>
          <a:spcPct val="0"/>
        </a:spcAft>
        <a:defRPr sz="2933" b="0" baseline="0">
          <a:solidFill>
            <a:srgbClr val="00A7CF"/>
          </a:solidFill>
          <a:latin typeface="+mj-lt"/>
          <a:ea typeface="ＭＳ Ｐゴシック" pitchFamily="34" charset="-128"/>
          <a:cs typeface="ＭＳ Ｐゴシック" charset="0"/>
        </a:defRPr>
      </a:lvl1pPr>
      <a:lvl2pPr algn="l" rtl="0" eaLnBrk="0" fontAlgn="base" hangingPunct="0">
        <a:spcBef>
          <a:spcPct val="0"/>
        </a:spcBef>
        <a:spcAft>
          <a:spcPct val="0"/>
        </a:spcAft>
        <a:defRPr sz="2933" b="1">
          <a:solidFill>
            <a:schemeClr val="tx2"/>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933" b="1">
          <a:solidFill>
            <a:schemeClr val="tx2"/>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933" b="1">
          <a:solidFill>
            <a:schemeClr val="tx2"/>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933" b="1">
          <a:solidFill>
            <a:schemeClr val="tx2"/>
          </a:solidFill>
          <a:latin typeface="Arial" charset="0"/>
          <a:ea typeface="ＭＳ Ｐゴシック" pitchFamily="34" charset="-128"/>
          <a:cs typeface="ＭＳ Ｐゴシック" charset="0"/>
        </a:defRPr>
      </a:lvl5pPr>
      <a:lvl6pPr marL="609585" algn="l" rtl="0" fontAlgn="base">
        <a:spcBef>
          <a:spcPct val="0"/>
        </a:spcBef>
        <a:spcAft>
          <a:spcPct val="0"/>
        </a:spcAft>
        <a:defRPr sz="2933" b="1">
          <a:solidFill>
            <a:schemeClr val="tx2"/>
          </a:solidFill>
          <a:latin typeface="Arial" charset="0"/>
          <a:ea typeface="ＭＳ Ｐゴシック" charset="0"/>
        </a:defRPr>
      </a:lvl6pPr>
      <a:lvl7pPr marL="1219170" algn="l" rtl="0" fontAlgn="base">
        <a:spcBef>
          <a:spcPct val="0"/>
        </a:spcBef>
        <a:spcAft>
          <a:spcPct val="0"/>
        </a:spcAft>
        <a:defRPr sz="2933" b="1">
          <a:solidFill>
            <a:schemeClr val="tx2"/>
          </a:solidFill>
          <a:latin typeface="Arial" charset="0"/>
          <a:ea typeface="ＭＳ Ｐゴシック" charset="0"/>
        </a:defRPr>
      </a:lvl7pPr>
      <a:lvl8pPr marL="1828754" algn="l" rtl="0" fontAlgn="base">
        <a:spcBef>
          <a:spcPct val="0"/>
        </a:spcBef>
        <a:spcAft>
          <a:spcPct val="0"/>
        </a:spcAft>
        <a:defRPr sz="2933" b="1">
          <a:solidFill>
            <a:schemeClr val="tx2"/>
          </a:solidFill>
          <a:latin typeface="Arial" charset="0"/>
          <a:ea typeface="ＭＳ Ｐゴシック" charset="0"/>
        </a:defRPr>
      </a:lvl8pPr>
      <a:lvl9pPr marL="2438339" algn="l" rtl="0" fontAlgn="base">
        <a:spcBef>
          <a:spcPct val="0"/>
        </a:spcBef>
        <a:spcAft>
          <a:spcPct val="0"/>
        </a:spcAft>
        <a:defRPr sz="2933" b="1">
          <a:solidFill>
            <a:schemeClr val="tx2"/>
          </a:solidFill>
          <a:latin typeface="Arial" charset="0"/>
          <a:ea typeface="ＭＳ Ｐゴシック" charset="0"/>
        </a:defRPr>
      </a:lvl9pPr>
    </p:titleStyle>
    <p:bodyStyle>
      <a:lvl1pPr marL="228594" indent="-228594" algn="l" rtl="0" eaLnBrk="0" fontAlgn="base" hangingPunct="0">
        <a:spcBef>
          <a:spcPct val="0"/>
        </a:spcBef>
        <a:spcAft>
          <a:spcPct val="5000"/>
        </a:spcAft>
        <a:buClr>
          <a:schemeClr val="tx1"/>
        </a:buClr>
        <a:buChar char="•"/>
        <a:defRPr>
          <a:solidFill>
            <a:schemeClr val="tx1"/>
          </a:solidFill>
          <a:latin typeface="+mn-lt"/>
          <a:ea typeface="ＭＳ Ｐゴシック" pitchFamily="34" charset="-128"/>
          <a:cs typeface="ＭＳ Ｐゴシック" charset="0"/>
        </a:defRPr>
      </a:lvl1pPr>
      <a:lvl2pPr marL="764098" indent="-306910" algn="l" rtl="0" eaLnBrk="0" fontAlgn="base" hangingPunct="0">
        <a:spcBef>
          <a:spcPct val="0"/>
        </a:spcBef>
        <a:spcAft>
          <a:spcPct val="5000"/>
        </a:spcAft>
        <a:buClr>
          <a:schemeClr val="tx1"/>
        </a:buClr>
        <a:buFont typeface="Arial" charset="0"/>
        <a:buChar char="–"/>
        <a:defRPr sz="2133">
          <a:solidFill>
            <a:schemeClr val="tx1"/>
          </a:solidFill>
          <a:latin typeface="+mn-lt"/>
          <a:ea typeface="ＭＳ Ｐゴシック" pitchFamily="34" charset="-128"/>
          <a:cs typeface="ＭＳ Ｐゴシック" pitchFamily="34" charset="-128"/>
        </a:defRPr>
      </a:lvl2pPr>
      <a:lvl3pPr marL="1178955" indent="-270927" algn="l" rtl="0" eaLnBrk="0" fontAlgn="base" hangingPunct="0">
        <a:spcBef>
          <a:spcPct val="20000"/>
        </a:spcBef>
        <a:spcAft>
          <a:spcPct val="0"/>
        </a:spcAft>
        <a:buClr>
          <a:schemeClr val="tx1"/>
        </a:buClr>
        <a:buChar char="•"/>
        <a:defRPr sz="1867">
          <a:solidFill>
            <a:schemeClr val="tx1"/>
          </a:solidFill>
          <a:latin typeface="+mn-lt"/>
          <a:ea typeface="ＭＳ Ｐゴシック" pitchFamily="34" charset="-128"/>
          <a:cs typeface="ＭＳ Ｐゴシック" pitchFamily="34" charset="-128"/>
        </a:defRPr>
      </a:lvl3pPr>
      <a:lvl4pPr marL="1976917" indent="-304792" algn="l" rtl="0" eaLnBrk="0" fontAlgn="base" hangingPunct="0">
        <a:spcBef>
          <a:spcPct val="20000"/>
        </a:spcBef>
        <a:spcAft>
          <a:spcPct val="0"/>
        </a:spcAft>
        <a:buClr>
          <a:schemeClr val="tx1"/>
        </a:buClr>
        <a:buChar char="–"/>
        <a:defRPr sz="1733">
          <a:solidFill>
            <a:schemeClr val="tx1"/>
          </a:solidFill>
          <a:latin typeface="+mn-lt"/>
          <a:ea typeface="ＭＳ Ｐゴシック" pitchFamily="34" charset="-128"/>
          <a:cs typeface="ＭＳ Ｐゴシック" pitchFamily="34" charset="-128"/>
        </a:defRPr>
      </a:lvl4pPr>
      <a:lvl5pPr marL="2586502" indent="-304792" algn="l" rtl="0" eaLnBrk="0" fontAlgn="base" hangingPunct="0">
        <a:spcBef>
          <a:spcPct val="20000"/>
        </a:spcBef>
        <a:spcAft>
          <a:spcPct val="0"/>
        </a:spcAft>
        <a:buClr>
          <a:schemeClr val="tx1"/>
        </a:buClr>
        <a:buChar char="»"/>
        <a:defRPr sz="1733">
          <a:solidFill>
            <a:schemeClr val="tx1"/>
          </a:solidFill>
          <a:latin typeface="+mn-lt"/>
          <a:ea typeface="ＭＳ Ｐゴシック" pitchFamily="34" charset="-128"/>
          <a:cs typeface="ＭＳ Ｐゴシック" pitchFamily="34" charset="-128"/>
        </a:defRPr>
      </a:lvl5pPr>
      <a:lvl6pPr marL="3196087" indent="-304792" algn="l" rtl="0" fontAlgn="base">
        <a:spcBef>
          <a:spcPct val="20000"/>
        </a:spcBef>
        <a:spcAft>
          <a:spcPct val="0"/>
        </a:spcAft>
        <a:buClr>
          <a:schemeClr val="tx1"/>
        </a:buClr>
        <a:defRPr sz="1733">
          <a:solidFill>
            <a:schemeClr val="tx1"/>
          </a:solidFill>
          <a:latin typeface="+mn-lt"/>
          <a:ea typeface="+mn-ea"/>
        </a:defRPr>
      </a:lvl6pPr>
      <a:lvl7pPr marL="3805672" indent="-304792" algn="l" rtl="0" fontAlgn="base">
        <a:spcBef>
          <a:spcPct val="20000"/>
        </a:spcBef>
        <a:spcAft>
          <a:spcPct val="0"/>
        </a:spcAft>
        <a:buClr>
          <a:schemeClr val="tx1"/>
        </a:buClr>
        <a:defRPr sz="1733">
          <a:solidFill>
            <a:schemeClr val="tx1"/>
          </a:solidFill>
          <a:latin typeface="+mn-lt"/>
          <a:ea typeface="+mn-ea"/>
        </a:defRPr>
      </a:lvl7pPr>
      <a:lvl8pPr marL="4415256" indent="-304792" algn="l" rtl="0" fontAlgn="base">
        <a:spcBef>
          <a:spcPct val="20000"/>
        </a:spcBef>
        <a:spcAft>
          <a:spcPct val="0"/>
        </a:spcAft>
        <a:buClr>
          <a:schemeClr val="tx1"/>
        </a:buClr>
        <a:defRPr sz="1733">
          <a:solidFill>
            <a:schemeClr val="tx1"/>
          </a:solidFill>
          <a:latin typeface="+mn-lt"/>
          <a:ea typeface="+mn-ea"/>
        </a:defRPr>
      </a:lvl8pPr>
      <a:lvl9pPr marL="5024841" indent="-304792" algn="l" rtl="0" fontAlgn="base">
        <a:spcBef>
          <a:spcPct val="20000"/>
        </a:spcBef>
        <a:spcAft>
          <a:spcPct val="0"/>
        </a:spcAft>
        <a:buClr>
          <a:schemeClr val="tx1"/>
        </a:buClr>
        <a:defRPr sz="1733">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66156-5F71-4DD5-9748-950755CF5FC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3202B78-3FA4-4951-A9C8-D73CE9291F5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E330FE3-BAA4-47AE-9FAD-1CDE6CC97D9E}"/>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A20DD-EB26-40A2-8147-CFE1441A7B13}" type="datetimeFigureOut">
              <a:rPr lang="en-IN" smtClean="0"/>
              <a:t>02/11/18</a:t>
            </a:fld>
            <a:endParaRPr lang="en-IN"/>
          </a:p>
        </p:txBody>
      </p:sp>
      <p:sp>
        <p:nvSpPr>
          <p:cNvPr id="5" name="Footer Placeholder 4">
            <a:extLst>
              <a:ext uri="{FF2B5EF4-FFF2-40B4-BE49-F238E27FC236}">
                <a16:creationId xmlns:a16="http://schemas.microsoft.com/office/drawing/2014/main" id="{69444ED5-6734-4250-B5D4-DA66E4CDF6E6}"/>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82DF22C-DF74-4C2B-B06A-A5AAAEA41D99}"/>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C939F-4857-4A0A-B937-F9C89699BBC4}" type="slidenum">
              <a:rPr lang="en-IN" smtClean="0"/>
              <a:t>‹#›</a:t>
            </a:fld>
            <a:endParaRPr lang="en-IN"/>
          </a:p>
        </p:txBody>
      </p:sp>
    </p:spTree>
    <p:extLst>
      <p:ext uri="{BB962C8B-B14F-4D97-AF65-F5344CB8AC3E}">
        <p14:creationId xmlns:p14="http://schemas.microsoft.com/office/powerpoint/2010/main" val="278113985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aif360.mybluemix.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hyperlink" Target="https://github.com/IBM/AIF36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3.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3.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m.interglot.com/fr/en/codait" TargetMode="Externa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hyperlink" Target="http://codait.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3.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hyperlink" Target="https://www.top500.org/news/ibm-introduces-software-to-alleviate-ai-bias/" TargetMode="External"/><Relationship Id="rId13" Type="http://schemas.openxmlformats.org/officeDocument/2006/relationships/hyperlink" Target="https://www.bbc.com/news/technology-45561955" TargetMode="External"/><Relationship Id="rId3" Type="http://schemas.openxmlformats.org/officeDocument/2006/relationships/hyperlink" Target="https://www.siliconrepublic.com/machines/ibm-fairness-360-ai-bias" TargetMode="External"/><Relationship Id="rId7" Type="http://schemas.openxmlformats.org/officeDocument/2006/relationships/hyperlink" Target="https://techthelead.com/ibm-introduces-fairness-kit-a-tool-to-avoid-bias-in-a-i/" TargetMode="External"/><Relationship Id="rId12" Type="http://schemas.openxmlformats.org/officeDocument/2006/relationships/hyperlink" Target="https://www.forbes.com/sites/charlestowersclark/2018/09/19/can-we-make-artificial-intelligence-accountable/#2283b669364e" TargetMode="External"/><Relationship Id="rId2" Type="http://schemas.openxmlformats.org/officeDocument/2006/relationships/hyperlink" Target="https://devclass.com/2018/09/24/ibm-whips-out-tool-kit-to-build-a-comprehensive-bias-pipeline-in-ai-and-ml-workflows/" TargetMode="External"/><Relationship Id="rId1" Type="http://schemas.openxmlformats.org/officeDocument/2006/relationships/slideLayout" Target="../slideLayouts/slideLayout38.xml"/><Relationship Id="rId6" Type="http://schemas.openxmlformats.org/officeDocument/2006/relationships/hyperlink" Target="https://www.forbes.com/sites/paulteich/2018/09/24/artificial-intelligence-can-reinforce-bias-cloud-giants-announce-tools-for-ai-fairness/#7df439d9d21f" TargetMode="External"/><Relationship Id="rId11" Type="http://schemas.openxmlformats.org/officeDocument/2006/relationships/hyperlink" Target="http://www.dbta.com/Editorial/News-Flashes/IBM-Cracks-AIs-Black-Box-127579.aspx" TargetMode="External"/><Relationship Id="rId5" Type="http://schemas.openxmlformats.org/officeDocument/2006/relationships/hyperlink" Target="https://www.analyticsindiamag.com/ibm-launches-ai-fairness-360-to-detect-bias-in-artificial-intelligence/" TargetMode="External"/><Relationship Id="rId15" Type="http://schemas.openxmlformats.org/officeDocument/2006/relationships/hyperlink" Target="https://www.lightreading.com/enterprise-cloud/machine-learning-and-ai/ibm-debuts-tools-to-make-ai-more-fair/d/d-id/746215?f_src=lightreading_editorspicks_rss_latest" TargetMode="External"/><Relationship Id="rId10" Type="http://schemas.openxmlformats.org/officeDocument/2006/relationships/hyperlink" Target="https://www.zdnet.com/article/ibm-launches-tools-to-detect-ai-fairness-bias-and-open-sources-some-code/" TargetMode="External"/><Relationship Id="rId4" Type="http://schemas.openxmlformats.org/officeDocument/2006/relationships/hyperlink" Target="https://www.eetimes.com/document.asp?doc_id=1333748" TargetMode="External"/><Relationship Id="rId9" Type="http://schemas.openxmlformats.org/officeDocument/2006/relationships/hyperlink" Target="https://channels.theinnovationenterprise.com/articles/ibm-launches-new-toolkit-to-avoid-bias-in-decisions-within-ai-algorithms" TargetMode="External"/><Relationship Id="rId14" Type="http://schemas.openxmlformats.org/officeDocument/2006/relationships/hyperlink" Target="https://www.biometricupdate.com/201809/ibm-launches-real-time-algorithmic-bias-detection-tool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71.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technologyreview.com/s/611138/microsoft-is-creating-an-oracle-for-catching-biased-ai-algorithms/" TargetMode="External"/><Relationship Id="rId7" Type="http://schemas.openxmlformats.org/officeDocument/2006/relationships/image" Target="../media/image43.png"/><Relationship Id="rId2" Type="http://schemas.openxmlformats.org/officeDocument/2006/relationships/hyperlink" Target="https://qz.com/1268520/facebook-says-it-has-a-tool-to-detect-bias-in-its-artificial-intelligence/" TargetMode="External"/><Relationship Id="rId1" Type="http://schemas.openxmlformats.org/officeDocument/2006/relationships/slideLayout" Target="../slideLayouts/slideLayout171.xml"/><Relationship Id="rId6" Type="http://schemas.openxmlformats.org/officeDocument/2006/relationships/hyperlink" Target="https://techcrunch.com/2018/06/09/accenture-wants-to-beat-unfair-ai-with-a-professional-toolkit/" TargetMode="External"/><Relationship Id="rId11" Type="http://schemas.openxmlformats.org/officeDocument/2006/relationships/image" Target="../media/image47.png"/><Relationship Id="rId5" Type="http://schemas.openxmlformats.org/officeDocument/2006/relationships/hyperlink" Target="https://ai.google/education/responsible-ai-practices?category=fairness" TargetMode="External"/><Relationship Id="rId10" Type="http://schemas.openxmlformats.org/officeDocument/2006/relationships/image" Target="../media/image46.png"/><Relationship Id="rId4" Type="http://schemas.openxmlformats.org/officeDocument/2006/relationships/hyperlink" Target="https://venturebeat.com/2018/05/31/pymetrics-open-sources-audit-ai-an-algorithm-bias-detection-tool/" TargetMode="External"/><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hyperlink" Target="https://github.com/LASER-UMASS/Themis" TargetMode="External"/><Relationship Id="rId3" Type="http://schemas.openxmlformats.org/officeDocument/2006/relationships/hyperlink" Target="https://github.com/algofairness/fairness-comparison" TargetMode="External"/><Relationship Id="rId7" Type="http://schemas.openxmlformats.org/officeDocument/2006/relationships/hyperlink" Target="https://github.com/columbia/fairtest" TargetMode="External"/><Relationship Id="rId2" Type="http://schemas.openxmlformats.org/officeDocument/2006/relationships/hyperlink" Target="https://github.com/megantosh/fairness_measures_code" TargetMode="External"/><Relationship Id="rId1" Type="http://schemas.openxmlformats.org/officeDocument/2006/relationships/slideLayout" Target="../slideLayouts/slideLayout171.xml"/><Relationship Id="rId6" Type="http://schemas.openxmlformats.org/officeDocument/2006/relationships/hyperlink" Target="https://github.com/dssg/aequitas" TargetMode="External"/><Relationship Id="rId5" Type="http://schemas.openxmlformats.org/officeDocument/2006/relationships/hyperlink" Target="https://github.com/adebayoj/fairml" TargetMode="External"/><Relationship Id="rId4" Type="http://schemas.openxmlformats.org/officeDocument/2006/relationships/hyperlink" Target="https://github.com/cosmicBboy/themis-ml" TargetMode="External"/><Relationship Id="rId9" Type="http://schemas.openxmlformats.org/officeDocument/2006/relationships/hyperlink" Target="https://github.com/pymetrics/audit-a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50.png"/><Relationship Id="rId7"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hyperlink" Target="https://www.ibm.com/cloud/deep-learning" TargetMode="External"/><Relationship Id="rId3" Type="http://schemas.openxmlformats.org/officeDocument/2006/relationships/image" Target="../media/image14.png"/><Relationship Id="rId7" Type="http://schemas.openxmlformats.org/officeDocument/2006/relationships/hyperlink" Target="http://developer.ibm.com/code/2018/03/20/democratize-ai-with-fabric-for-deep-learning"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hyperlink" Target="http://developer.ibm.com/code/2018/03/16/fabric-for-deep-learning" TargetMode="External"/><Relationship Id="rId5" Type="http://schemas.openxmlformats.org/officeDocument/2006/relationships/hyperlink" Target="https://developer.ibm.com/code/open/projects/fabric-for-deep-learning-ffdl/" TargetMode="External"/><Relationship Id="rId10" Type="http://schemas.openxmlformats.org/officeDocument/2006/relationships/image" Target="../media/image15.png"/><Relationship Id="rId4" Type="http://schemas.openxmlformats.org/officeDocument/2006/relationships/hyperlink" Target="https://github.com/IBM/FfDL" TargetMode="External"/><Relationship Id="rId9" Type="http://schemas.openxmlformats.org/officeDocument/2006/relationships/hyperlink" Target="http://learningsys.org/nips17/assets/papers/paper_29.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3FD999D4-B456-9943-89B7-30D56181CE18}" type="slidenum">
              <a:rPr lang="en-US" smtClean="0"/>
              <a:pPr/>
              <a:t>1</a:t>
            </a:fld>
            <a:endParaRPr lang="en-US"/>
          </a:p>
        </p:txBody>
      </p:sp>
      <p:sp>
        <p:nvSpPr>
          <p:cNvPr id="4" name="Title 3"/>
          <p:cNvSpPr>
            <a:spLocks noGrp="1"/>
          </p:cNvSpPr>
          <p:nvPr>
            <p:ph type="title"/>
          </p:nvPr>
        </p:nvSpPr>
        <p:spPr>
          <a:xfrm>
            <a:off x="4399085" y="1982206"/>
            <a:ext cx="7488116" cy="2387599"/>
          </a:xfrm>
        </p:spPr>
        <p:txBody>
          <a:bodyPr>
            <a:normAutofit fontScale="90000"/>
          </a:bodyPr>
          <a:lstStyle/>
          <a:p>
            <a:pPr algn="ctr"/>
            <a:r>
              <a:rPr lang="en-US" b="1" dirty="0"/>
              <a:t>Create a Fair and Transparent AI Pipeline with AI Fairness 360</a:t>
            </a:r>
            <a:br>
              <a:rPr lang="en-US" dirty="0"/>
            </a:br>
            <a:br>
              <a:rPr lang="en-US" dirty="0"/>
            </a:br>
            <a:br>
              <a:rPr lang="en-US" sz="2000" dirty="0"/>
            </a:br>
            <a:r>
              <a:rPr lang="en-US" sz="2000" dirty="0"/>
              <a:t>IBM Research AI, IBM CODAIT</a:t>
            </a:r>
            <a:br>
              <a:rPr lang="en-US" sz="2000" dirty="0"/>
            </a:br>
            <a:br>
              <a:rPr lang="en-US" sz="2000" dirty="0"/>
            </a:br>
            <a:r>
              <a:rPr lang="en-US" sz="2000" dirty="0" err="1"/>
              <a:t>Animesh</a:t>
            </a:r>
            <a:r>
              <a:rPr lang="en-US" sz="2000" dirty="0"/>
              <a:t> Singh, Christian </a:t>
            </a:r>
            <a:r>
              <a:rPr lang="en-US" sz="2000" dirty="0" err="1"/>
              <a:t>Kadner</a:t>
            </a:r>
            <a:r>
              <a:rPr lang="en-US" sz="2000" dirty="0"/>
              <a:t>, Tommy Li</a:t>
            </a:r>
            <a:br>
              <a:rPr lang="en-US" sz="2000" dirty="0"/>
            </a:br>
            <a:br>
              <a:rPr lang="en-US" sz="2000" dirty="0"/>
            </a:br>
            <a:br>
              <a:rPr lang="en-US" sz="2000" dirty="0"/>
            </a:br>
            <a:r>
              <a:rPr lang="en-US" sz="2000" dirty="0">
                <a:hlinkClick r:id="rId3"/>
              </a:rPr>
              <a:t>http://aif360.mybluemix.net</a:t>
            </a:r>
            <a:br>
              <a:rPr lang="en-US" sz="2000" dirty="0"/>
            </a:br>
            <a:br>
              <a:rPr lang="en-US" sz="2000" dirty="0"/>
            </a:br>
            <a:r>
              <a:rPr lang="en-US" sz="2000" dirty="0">
                <a:hlinkClick r:id="rId4"/>
              </a:rPr>
              <a:t>https://github.com/IBM/AIF360</a:t>
            </a:r>
            <a:br>
              <a:rPr lang="en-US" sz="2000" dirty="0"/>
            </a:br>
            <a:endParaRPr lang="en-US" dirty="0"/>
          </a:p>
        </p:txBody>
      </p:sp>
      <p:pic>
        <p:nvPicPr>
          <p:cNvPr id="5" name="Picture 4">
            <a:extLst>
              <a:ext uri="{FF2B5EF4-FFF2-40B4-BE49-F238E27FC236}">
                <a16:creationId xmlns:a16="http://schemas.microsoft.com/office/drawing/2014/main" id="{87712147-47F4-8B4D-9CCB-C1CD0C010653}"/>
              </a:ext>
            </a:extLst>
          </p:cNvPr>
          <p:cNvPicPr>
            <a:picLocks noChangeAspect="1"/>
          </p:cNvPicPr>
          <p:nvPr/>
        </p:nvPicPr>
        <p:blipFill>
          <a:blip r:embed="rId5"/>
          <a:stretch>
            <a:fillRect/>
          </a:stretch>
        </p:blipFill>
        <p:spPr>
          <a:xfrm>
            <a:off x="1471415" y="1877087"/>
            <a:ext cx="2587453" cy="3211174"/>
          </a:xfrm>
          <a:prstGeom prst="rect">
            <a:avLst/>
          </a:prstGeom>
        </p:spPr>
      </p:pic>
      <p:sp>
        <p:nvSpPr>
          <p:cNvPr id="6" name="Title 3">
            <a:extLst>
              <a:ext uri="{FF2B5EF4-FFF2-40B4-BE49-F238E27FC236}">
                <a16:creationId xmlns:a16="http://schemas.microsoft.com/office/drawing/2014/main" id="{6F40379D-423D-8E40-8173-EA3256B9484F}"/>
              </a:ext>
            </a:extLst>
          </p:cNvPr>
          <p:cNvSpPr txBox="1">
            <a:spLocks/>
          </p:cNvSpPr>
          <p:nvPr/>
        </p:nvSpPr>
        <p:spPr>
          <a:xfrm>
            <a:off x="234463" y="5897880"/>
            <a:ext cx="11796346" cy="960120"/>
          </a:xfrm>
          <a:prstGeom prst="rect">
            <a:avLst/>
          </a:prstGeom>
        </p:spPr>
        <p:txBody>
          <a:bodyPr vert="horz" lIns="0" tIns="0" rIns="0" bIns="0" rtlCol="0" anchor="t" anchorCtr="0">
            <a:noAutofit/>
          </a:bodyPr>
          <a:lstStyle>
            <a:lvl1pPr algn="l" defTabSz="731491" rtl="0" eaLnBrk="1" latinLnBrk="0" hangingPunct="1">
              <a:lnSpc>
                <a:spcPct val="90000"/>
              </a:lnSpc>
              <a:spcBef>
                <a:spcPct val="0"/>
              </a:spcBef>
              <a:buNone/>
              <a:defRPr sz="3800" kern="1200">
                <a:solidFill>
                  <a:schemeClr val="bg2"/>
                </a:solidFill>
                <a:latin typeface="+mj-lt"/>
                <a:ea typeface="Arial" charset="0"/>
                <a:cs typeface="Arial" charset="0"/>
              </a:defRPr>
            </a:lvl1pPr>
          </a:lstStyle>
          <a:p>
            <a:pPr algn="ctr"/>
            <a:endParaRPr lang="en-US" sz="1600" dirty="0"/>
          </a:p>
        </p:txBody>
      </p:sp>
    </p:spTree>
    <p:extLst>
      <p:ext uri="{BB962C8B-B14F-4D97-AF65-F5344CB8AC3E}">
        <p14:creationId xmlns:p14="http://schemas.microsoft.com/office/powerpoint/2010/main" val="65599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6206" y="287558"/>
            <a:ext cx="11134587" cy="541475"/>
          </a:xfrm>
        </p:spPr>
        <p:txBody>
          <a:bodyPr>
            <a:normAutofit fontScale="55000" lnSpcReduction="20000"/>
          </a:bodyPr>
          <a:lstStyle/>
          <a:p>
            <a:r>
              <a:rPr lang="en-US" sz="2800" b="1" dirty="0">
                <a:solidFill>
                  <a:srgbClr val="FFFFFF"/>
                </a:solidFill>
              </a:rPr>
              <a:t>Demo Application: AI Fairness 360 Web Application</a:t>
            </a:r>
            <a:endParaRPr lang="en-US" sz="2800" b="1" dirty="0"/>
          </a:p>
          <a:p>
            <a:r>
              <a:rPr lang="en-US" dirty="0">
                <a:solidFill>
                  <a:srgbClr val="FFFFFF"/>
                </a:solidFill>
              </a:rPr>
              <a:t>http://aif360.mybluemix.net/</a:t>
            </a:r>
            <a:endParaRPr lang="en-US" sz="2800" dirty="0">
              <a:solidFill>
                <a:srgbClr val="FFFFFF"/>
              </a:solidFill>
            </a:endParaRPr>
          </a:p>
        </p:txBody>
      </p:sp>
      <p:pic>
        <p:nvPicPr>
          <p:cNvPr id="2" name="Picture 1"/>
          <p:cNvPicPr>
            <a:picLocks noChangeAspect="1"/>
          </p:cNvPicPr>
          <p:nvPr/>
        </p:nvPicPr>
        <p:blipFill>
          <a:blip r:embed="rId2"/>
          <a:stretch>
            <a:fillRect/>
          </a:stretch>
        </p:blipFill>
        <p:spPr>
          <a:xfrm>
            <a:off x="1718028" y="1022826"/>
            <a:ext cx="8836660" cy="5458460"/>
          </a:xfrm>
          <a:prstGeom prst="rect">
            <a:avLst/>
          </a:prstGeom>
        </p:spPr>
      </p:pic>
    </p:spTree>
    <p:extLst>
      <p:ext uri="{BB962C8B-B14F-4D97-AF65-F5344CB8AC3E}">
        <p14:creationId xmlns:p14="http://schemas.microsoft.com/office/powerpoint/2010/main" val="163655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3114" y="248276"/>
            <a:ext cx="11134587" cy="541475"/>
          </a:xfrm>
        </p:spPr>
        <p:txBody>
          <a:bodyPr>
            <a:normAutofit fontScale="62500" lnSpcReduction="20000"/>
          </a:bodyPr>
          <a:lstStyle/>
          <a:p>
            <a:r>
              <a:rPr lang="en-US" sz="2800" b="1" dirty="0">
                <a:solidFill>
                  <a:srgbClr val="FFFFFF"/>
                </a:solidFill>
              </a:rPr>
              <a:t>Product line using Fairness metrics : AI </a:t>
            </a:r>
            <a:r>
              <a:rPr lang="en-US" sz="2800" b="1" dirty="0" err="1">
                <a:solidFill>
                  <a:srgbClr val="FFFFFF"/>
                </a:solidFill>
              </a:rPr>
              <a:t>OpenScale</a:t>
            </a:r>
            <a:r>
              <a:rPr lang="en-US" sz="2800" b="1" dirty="0">
                <a:solidFill>
                  <a:srgbClr val="FFFFFF"/>
                </a:solidFill>
              </a:rPr>
              <a:t> Dashboard</a:t>
            </a:r>
          </a:p>
          <a:p>
            <a:r>
              <a:rPr lang="en-US" sz="1400" b="1" dirty="0">
                <a:solidFill>
                  <a:srgbClr val="FFFFFF"/>
                </a:solidFill>
              </a:rPr>
              <a:t>https://</a:t>
            </a:r>
            <a:r>
              <a:rPr lang="en-US" sz="1400" b="1" dirty="0" err="1">
                <a:solidFill>
                  <a:srgbClr val="FFFFFF"/>
                </a:solidFill>
              </a:rPr>
              <a:t>console.bluemix.net</a:t>
            </a:r>
            <a:r>
              <a:rPr lang="en-US" sz="1400" b="1" dirty="0">
                <a:solidFill>
                  <a:srgbClr val="FFFFFF"/>
                </a:solidFill>
              </a:rPr>
              <a:t>/catalog/services/</a:t>
            </a:r>
            <a:r>
              <a:rPr lang="en-US" sz="1400" b="1" dirty="0" err="1">
                <a:solidFill>
                  <a:srgbClr val="FFFFFF"/>
                </a:solidFill>
              </a:rPr>
              <a:t>ai-openscale</a:t>
            </a:r>
            <a:endParaRPr lang="en-US" sz="1400" b="1" dirty="0">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239" y="1200936"/>
            <a:ext cx="9334500" cy="5242560"/>
          </a:xfrm>
          <a:prstGeom prst="rect">
            <a:avLst/>
          </a:prstGeom>
        </p:spPr>
      </p:pic>
    </p:spTree>
    <p:extLst>
      <p:ext uri="{BB962C8B-B14F-4D97-AF65-F5344CB8AC3E}">
        <p14:creationId xmlns:p14="http://schemas.microsoft.com/office/powerpoint/2010/main" val="397919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9C71D-F37E-40D0-8918-B08AB605A86F}"/>
              </a:ext>
            </a:extLst>
          </p:cNvPr>
          <p:cNvSpPr>
            <a:spLocks noGrp="1"/>
          </p:cNvSpPr>
          <p:nvPr>
            <p:ph type="sldNum" sz="quarter" idx="11"/>
          </p:nvPr>
        </p:nvSpPr>
        <p:spPr/>
        <p:txBody>
          <a:bodyPr/>
          <a:lstStyle/>
          <a:p>
            <a:fld id="{D0BE6F14-FF48-0F4F-A8AA-2E3F25371E4A}" type="slidenum">
              <a:rPr lang="en-US" smtClean="0"/>
              <a:pPr/>
              <a:t>12</a:t>
            </a:fld>
            <a:endParaRPr lang="en-US"/>
          </a:p>
        </p:txBody>
      </p:sp>
      <p:sp>
        <p:nvSpPr>
          <p:cNvPr id="4" name="Title 3">
            <a:extLst>
              <a:ext uri="{FF2B5EF4-FFF2-40B4-BE49-F238E27FC236}">
                <a16:creationId xmlns:a16="http://schemas.microsoft.com/office/drawing/2014/main" id="{12FE7741-2167-4663-AB41-3101520E6913}"/>
              </a:ext>
            </a:extLst>
          </p:cNvPr>
          <p:cNvSpPr>
            <a:spLocks noGrp="1"/>
          </p:cNvSpPr>
          <p:nvPr>
            <p:ph type="title"/>
          </p:nvPr>
        </p:nvSpPr>
        <p:spPr>
          <a:xfrm>
            <a:off x="304800" y="268224"/>
            <a:ext cx="10840528" cy="5991669"/>
          </a:xfrm>
        </p:spPr>
        <p:txBody>
          <a:bodyPr/>
          <a:lstStyle/>
          <a:p>
            <a:r>
              <a:rPr lang="en-US" b="1" dirty="0"/>
              <a:t>The Team</a:t>
            </a:r>
            <a:br>
              <a:rPr lang="en-US" dirty="0"/>
            </a:br>
            <a:br>
              <a:rPr lang="en-US" dirty="0"/>
            </a:br>
            <a:r>
              <a:rPr lang="en-US" dirty="0"/>
              <a:t>IBM Research (Yorktown and India)</a:t>
            </a:r>
            <a:br>
              <a:rPr lang="en-US" dirty="0"/>
            </a:br>
            <a:r>
              <a:rPr lang="en-US" sz="2400" dirty="0"/>
              <a:t>Rachel Bellamy, </a:t>
            </a:r>
            <a:r>
              <a:rPr lang="en-US" sz="2400" dirty="0" err="1"/>
              <a:t>Kuntal</a:t>
            </a:r>
            <a:r>
              <a:rPr lang="en-US" sz="2400" dirty="0"/>
              <a:t> </a:t>
            </a:r>
            <a:r>
              <a:rPr lang="en-US" sz="2400" dirty="0" err="1"/>
              <a:t>Dey</a:t>
            </a:r>
            <a:r>
              <a:rPr lang="en-US" sz="2400" dirty="0"/>
              <a:t>, Michael Hind, Samuel Hoffman, Stephanie </a:t>
            </a:r>
            <a:r>
              <a:rPr lang="en-US" sz="2400" dirty="0" err="1"/>
              <a:t>Houde</a:t>
            </a:r>
            <a:r>
              <a:rPr lang="en-US" sz="2400" dirty="0"/>
              <a:t>, </a:t>
            </a:r>
            <a:r>
              <a:rPr lang="en-US" sz="2400" dirty="0" err="1"/>
              <a:t>kalapriya</a:t>
            </a:r>
            <a:r>
              <a:rPr lang="en-US" sz="2400" dirty="0"/>
              <a:t> Kannan, Pranay </a:t>
            </a:r>
            <a:r>
              <a:rPr lang="en-US" sz="2400" dirty="0" err="1"/>
              <a:t>Lohia</a:t>
            </a:r>
            <a:r>
              <a:rPr lang="en-US" sz="2400" dirty="0"/>
              <a:t>, Jacquelyn Martino, Sameep Mehta, Aleksandra </a:t>
            </a:r>
            <a:r>
              <a:rPr lang="en-US" sz="2400" dirty="0" err="1"/>
              <a:t>Mojsilovic</a:t>
            </a:r>
            <a:r>
              <a:rPr lang="en-US" sz="2400" dirty="0"/>
              <a:t>, Seema Nagar, Karthikeyan </a:t>
            </a:r>
            <a:r>
              <a:rPr lang="en-US" sz="2400" dirty="0" err="1"/>
              <a:t>Natesan</a:t>
            </a:r>
            <a:r>
              <a:rPr lang="en-US" sz="2400" dirty="0"/>
              <a:t> Ramamurthy, John Richards, </a:t>
            </a:r>
            <a:r>
              <a:rPr lang="en-US" sz="2400" dirty="0" err="1"/>
              <a:t>Diptikalyan</a:t>
            </a:r>
            <a:r>
              <a:rPr lang="en-US" sz="2400" dirty="0"/>
              <a:t> </a:t>
            </a:r>
            <a:r>
              <a:rPr lang="en-US" sz="2400" dirty="0" err="1"/>
              <a:t>Saha</a:t>
            </a:r>
            <a:r>
              <a:rPr lang="en-US" sz="2400" dirty="0"/>
              <a:t>, Prasanna </a:t>
            </a:r>
            <a:r>
              <a:rPr lang="en-US" sz="2400" dirty="0" err="1"/>
              <a:t>Sattigeri</a:t>
            </a:r>
            <a:r>
              <a:rPr lang="en-US" sz="2400" dirty="0"/>
              <a:t>, </a:t>
            </a:r>
            <a:r>
              <a:rPr lang="en-US" sz="2400" dirty="0" err="1"/>
              <a:t>Moninder</a:t>
            </a:r>
            <a:r>
              <a:rPr lang="en-US" sz="2400" dirty="0"/>
              <a:t> Singh, Kush Varshney, </a:t>
            </a:r>
            <a:r>
              <a:rPr lang="en-US" sz="2400" dirty="0" err="1"/>
              <a:t>Dakuo</a:t>
            </a:r>
            <a:r>
              <a:rPr lang="en-US" sz="2400" dirty="0"/>
              <a:t> Wang, and </a:t>
            </a:r>
            <a:r>
              <a:rPr lang="en-US" sz="2400" dirty="0" err="1"/>
              <a:t>Yunfeng</a:t>
            </a:r>
            <a:r>
              <a:rPr lang="en-US" sz="2400" dirty="0"/>
              <a:t> Zhang</a:t>
            </a:r>
            <a:br>
              <a:rPr lang="en-US" sz="2400" dirty="0"/>
            </a:br>
            <a:br>
              <a:rPr lang="en-US" sz="2400" dirty="0"/>
            </a:br>
            <a:r>
              <a:rPr lang="en-US" dirty="0"/>
              <a:t>+CODAIT team</a:t>
            </a:r>
            <a:br>
              <a:rPr lang="en-US" dirty="0"/>
            </a:br>
            <a:br>
              <a:rPr lang="en-US" dirty="0"/>
            </a:br>
            <a:r>
              <a:rPr lang="en-US" dirty="0"/>
              <a:t>+IBM Research &amp; Watson Group Communications</a:t>
            </a:r>
          </a:p>
        </p:txBody>
      </p:sp>
    </p:spTree>
    <p:extLst>
      <p:ext uri="{BB962C8B-B14F-4D97-AF65-F5344CB8AC3E}">
        <p14:creationId xmlns:p14="http://schemas.microsoft.com/office/powerpoint/2010/main" val="169686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5" y="611049"/>
            <a:ext cx="10727604" cy="1030817"/>
          </a:xfrm>
        </p:spPr>
        <p:txBody>
          <a:bodyPr/>
          <a:lstStyle/>
          <a:p>
            <a:r>
              <a:rPr lang="en-US" sz="2667" b="1" dirty="0">
                <a:solidFill>
                  <a:schemeClr val="accent5">
                    <a:lumMod val="75000"/>
                  </a:schemeClr>
                </a:solidFill>
                <a:latin typeface="IBM Plex Sans" panose="020B0503050203000203" pitchFamily="34" charset="77"/>
              </a:rPr>
              <a:t>AI is now used in many high-stakes decision making applications</a:t>
            </a:r>
            <a:endParaRPr lang="en-US" sz="2667" dirty="0">
              <a:solidFill>
                <a:schemeClr val="tx1"/>
              </a:solidFill>
              <a:latin typeface="IBM Plex Sans" panose="020B0503050203000203" pitchFamily="34" charset="77"/>
            </a:endParaRPr>
          </a:p>
        </p:txBody>
      </p:sp>
      <p:sp>
        <p:nvSpPr>
          <p:cNvPr id="4" name="Rectangle 3">
            <a:extLst>
              <a:ext uri="{FF2B5EF4-FFF2-40B4-BE49-F238E27FC236}">
                <a16:creationId xmlns:a16="http://schemas.microsoft.com/office/drawing/2014/main" id="{BE4EEC3F-2578-CD43-B083-F88F4468DD15}"/>
              </a:ext>
            </a:extLst>
          </p:cNvPr>
          <p:cNvSpPr/>
          <p:nvPr/>
        </p:nvSpPr>
        <p:spPr>
          <a:xfrm>
            <a:off x="1420764" y="4820048"/>
            <a:ext cx="728084" cy="318100"/>
          </a:xfrm>
          <a:prstGeom prst="rect">
            <a:avLst/>
          </a:prstGeom>
        </p:spPr>
        <p:txBody>
          <a:bodyPr wrap="non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Credit</a:t>
            </a:r>
          </a:p>
        </p:txBody>
      </p:sp>
      <p:sp>
        <p:nvSpPr>
          <p:cNvPr id="14" name="Rectangle 13">
            <a:extLst>
              <a:ext uri="{FF2B5EF4-FFF2-40B4-BE49-F238E27FC236}">
                <a16:creationId xmlns:a16="http://schemas.microsoft.com/office/drawing/2014/main" id="{A48A3EE5-4944-204B-B822-EA51DE43348B}"/>
              </a:ext>
            </a:extLst>
          </p:cNvPr>
          <p:cNvSpPr/>
          <p:nvPr/>
        </p:nvSpPr>
        <p:spPr>
          <a:xfrm>
            <a:off x="3570712" y="4820048"/>
            <a:ext cx="1877473" cy="318100"/>
          </a:xfrm>
          <a:prstGeom prst="rect">
            <a:avLst/>
          </a:prstGeom>
        </p:spPr>
        <p:txBody>
          <a:bodyPr wrap="squar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Employment</a:t>
            </a:r>
          </a:p>
        </p:txBody>
      </p:sp>
      <p:sp>
        <p:nvSpPr>
          <p:cNvPr id="15" name="Rectangle 14">
            <a:extLst>
              <a:ext uri="{FF2B5EF4-FFF2-40B4-BE49-F238E27FC236}">
                <a16:creationId xmlns:a16="http://schemas.microsoft.com/office/drawing/2014/main" id="{A6645C01-BC42-864F-9024-3882D7029133}"/>
              </a:ext>
            </a:extLst>
          </p:cNvPr>
          <p:cNvSpPr/>
          <p:nvPr/>
        </p:nvSpPr>
        <p:spPr>
          <a:xfrm>
            <a:off x="6388873" y="4814692"/>
            <a:ext cx="1837151" cy="318100"/>
          </a:xfrm>
          <a:prstGeom prst="rect">
            <a:avLst/>
          </a:prstGeom>
        </p:spPr>
        <p:txBody>
          <a:bodyPr wrap="squar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Admission</a:t>
            </a:r>
          </a:p>
        </p:txBody>
      </p:sp>
      <p:sp>
        <p:nvSpPr>
          <p:cNvPr id="16" name="Rectangle 15">
            <a:extLst>
              <a:ext uri="{FF2B5EF4-FFF2-40B4-BE49-F238E27FC236}">
                <a16:creationId xmlns:a16="http://schemas.microsoft.com/office/drawing/2014/main" id="{27792DC0-E3CA-C44B-819A-36A69911C608}"/>
              </a:ext>
            </a:extLst>
          </p:cNvPr>
          <p:cNvSpPr/>
          <p:nvPr/>
        </p:nvSpPr>
        <p:spPr>
          <a:xfrm>
            <a:off x="8786962" y="4825491"/>
            <a:ext cx="2417297" cy="318100"/>
          </a:xfrm>
          <a:prstGeom prst="rect">
            <a:avLst/>
          </a:prstGeom>
        </p:spPr>
        <p:txBody>
          <a:bodyPr wrap="squar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Sentencing</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7208" r="17096"/>
          <a:stretch/>
        </p:blipFill>
        <p:spPr>
          <a:xfrm>
            <a:off x="6388873" y="2386929"/>
            <a:ext cx="1908407" cy="190664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761" r="6582"/>
          <a:stretch/>
        </p:blipFill>
        <p:spPr>
          <a:xfrm>
            <a:off x="9014400" y="2392590"/>
            <a:ext cx="1958400" cy="19009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102" y="2397734"/>
            <a:ext cx="1887409" cy="189583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426" t="3640" r="10307" b="6072"/>
          <a:stretch/>
        </p:blipFill>
        <p:spPr>
          <a:xfrm>
            <a:off x="3445636" y="2373995"/>
            <a:ext cx="2048007" cy="1919577"/>
          </a:xfrm>
          <a:prstGeom prst="rect">
            <a:avLst/>
          </a:prstGeom>
        </p:spPr>
      </p:pic>
    </p:spTree>
    <p:extLst>
      <p:ext uri="{BB962C8B-B14F-4D97-AF65-F5344CB8AC3E}">
        <p14:creationId xmlns:p14="http://schemas.microsoft.com/office/powerpoint/2010/main" val="4130414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What does it take to trust a decision made by a machine?</a:t>
            </a:r>
            <a:br>
              <a:rPr lang="en-US" sz="2667" dirty="0">
                <a:latin typeface="IBM Plex Sans" panose="020B0503050203000203" pitchFamily="34" charset="77"/>
              </a:rPr>
            </a:br>
            <a:r>
              <a:rPr lang="en-US" sz="1867" dirty="0">
                <a:solidFill>
                  <a:schemeClr val="tx1"/>
                </a:solidFill>
                <a:latin typeface="IBM Plex Sans" panose="020B0503050203000203" pitchFamily="34" charset="77"/>
              </a:rPr>
              <a:t>(Other than that it is 99% accurate)</a:t>
            </a:r>
            <a:endParaRPr lang="en-US" sz="2667" dirty="0">
              <a:solidFill>
                <a:schemeClr val="tx1"/>
              </a:solidFill>
              <a:latin typeface="IBM Plex Sans" panose="020B0503050203000203" pitchFamily="34" charset="77"/>
            </a:endParaRPr>
          </a:p>
        </p:txBody>
      </p:sp>
      <p:sp>
        <p:nvSpPr>
          <p:cNvPr id="4" name="Rectangle 3">
            <a:extLst>
              <a:ext uri="{FF2B5EF4-FFF2-40B4-BE49-F238E27FC236}">
                <a16:creationId xmlns:a16="http://schemas.microsoft.com/office/drawing/2014/main" id="{BE4EEC3F-2578-CD43-B083-F88F4468DD15}"/>
              </a:ext>
            </a:extLst>
          </p:cNvPr>
          <p:cNvSpPr/>
          <p:nvPr/>
        </p:nvSpPr>
        <p:spPr>
          <a:xfrm>
            <a:off x="1296532" y="4820048"/>
            <a:ext cx="976549" cy="318100"/>
          </a:xfrm>
          <a:prstGeom prst="rect">
            <a:avLst/>
          </a:prstGeom>
        </p:spPr>
        <p:txBody>
          <a:bodyPr wrap="non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Is it fair?</a:t>
            </a:r>
          </a:p>
        </p:txBody>
      </p:sp>
      <p:sp>
        <p:nvSpPr>
          <p:cNvPr id="14" name="Rectangle 13">
            <a:extLst>
              <a:ext uri="{FF2B5EF4-FFF2-40B4-BE49-F238E27FC236}">
                <a16:creationId xmlns:a16="http://schemas.microsoft.com/office/drawing/2014/main" id="{A48A3EE5-4944-204B-B822-EA51DE43348B}"/>
              </a:ext>
            </a:extLst>
          </p:cNvPr>
          <p:cNvSpPr/>
          <p:nvPr/>
        </p:nvSpPr>
        <p:spPr>
          <a:xfrm>
            <a:off x="3570712" y="4678629"/>
            <a:ext cx="1877473" cy="543867"/>
          </a:xfrm>
          <a:prstGeom prst="rect">
            <a:avLst/>
          </a:prstGeom>
        </p:spPr>
        <p:txBody>
          <a:bodyPr wrap="squar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Is it easy to understand?</a:t>
            </a:r>
          </a:p>
        </p:txBody>
      </p:sp>
      <p:sp>
        <p:nvSpPr>
          <p:cNvPr id="15" name="Rectangle 14">
            <a:extLst>
              <a:ext uri="{FF2B5EF4-FFF2-40B4-BE49-F238E27FC236}">
                <a16:creationId xmlns:a16="http://schemas.microsoft.com/office/drawing/2014/main" id="{A6645C01-BC42-864F-9024-3882D7029133}"/>
              </a:ext>
            </a:extLst>
          </p:cNvPr>
          <p:cNvSpPr/>
          <p:nvPr/>
        </p:nvSpPr>
        <p:spPr>
          <a:xfrm>
            <a:off x="6388873" y="4696941"/>
            <a:ext cx="1837151" cy="543867"/>
          </a:xfrm>
          <a:prstGeom prst="rect">
            <a:avLst/>
          </a:prstGeom>
        </p:spPr>
        <p:txBody>
          <a:bodyPr wrap="squar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Did anyone tamper with it?</a:t>
            </a:r>
          </a:p>
        </p:txBody>
      </p:sp>
      <p:sp>
        <p:nvSpPr>
          <p:cNvPr id="16" name="Rectangle 15">
            <a:extLst>
              <a:ext uri="{FF2B5EF4-FFF2-40B4-BE49-F238E27FC236}">
                <a16:creationId xmlns:a16="http://schemas.microsoft.com/office/drawing/2014/main" id="{27792DC0-E3CA-C44B-819A-36A69911C608}"/>
              </a:ext>
            </a:extLst>
          </p:cNvPr>
          <p:cNvSpPr/>
          <p:nvPr/>
        </p:nvSpPr>
        <p:spPr>
          <a:xfrm>
            <a:off x="8786962" y="4830286"/>
            <a:ext cx="2417297" cy="318100"/>
          </a:xfrm>
          <a:prstGeom prst="rect">
            <a:avLst/>
          </a:prstGeom>
        </p:spPr>
        <p:txBody>
          <a:bodyPr wrap="square">
            <a:spAutoFit/>
          </a:bodyPr>
          <a:lstStyle/>
          <a:p>
            <a:pPr algn="ctr" defTabSz="1219170" fontAlgn="base">
              <a:spcBef>
                <a:spcPct val="0"/>
              </a:spcBef>
              <a:spcAft>
                <a:spcPct val="0"/>
              </a:spcAft>
            </a:pPr>
            <a:r>
              <a:rPr lang="en-US" sz="1467" b="1" dirty="0">
                <a:solidFill>
                  <a:srgbClr val="C00000"/>
                </a:solidFill>
                <a:latin typeface="IBM Plex Sans" panose="020B0503050203000203" pitchFamily="34" charset="77"/>
                <a:ea typeface="ＭＳ Ｐゴシック" pitchFamily="34" charset="-128"/>
              </a:rPr>
              <a:t>Is it accountable? </a:t>
            </a:r>
          </a:p>
        </p:txBody>
      </p:sp>
      <p:pic>
        <p:nvPicPr>
          <p:cNvPr id="21" name="Picture 20">
            <a:extLst>
              <a:ext uri="{FF2B5EF4-FFF2-40B4-BE49-F238E27FC236}">
                <a16:creationId xmlns:a16="http://schemas.microsoft.com/office/drawing/2014/main" id="{89441476-D18F-CB4F-B855-1D40BF1206AE}"/>
              </a:ext>
            </a:extLst>
          </p:cNvPr>
          <p:cNvPicPr>
            <a:picLocks/>
          </p:cNvPicPr>
          <p:nvPr/>
        </p:nvPicPr>
        <p:blipFill>
          <a:blip r:embed="rId2">
            <a:extLst/>
          </a:blip>
          <a:stretch>
            <a:fillRect/>
          </a:stretch>
        </p:blipFill>
        <p:spPr>
          <a:xfrm>
            <a:off x="3534087" y="2332045"/>
            <a:ext cx="1950720" cy="1950720"/>
          </a:xfrm>
          <a:prstGeom prst="ellipse">
            <a:avLst/>
          </a:prstGeom>
          <a:ln>
            <a:noFill/>
          </a:ln>
          <a:effectLst>
            <a:softEdge rad="0"/>
          </a:effectLst>
        </p:spPr>
      </p:pic>
      <p:pic>
        <p:nvPicPr>
          <p:cNvPr id="23" name="Picture 22">
            <a:extLst>
              <a:ext uri="{FF2B5EF4-FFF2-40B4-BE49-F238E27FC236}">
                <a16:creationId xmlns:a16="http://schemas.microsoft.com/office/drawing/2014/main" id="{94873915-6B36-2047-A576-72FFAECFF8B5}"/>
              </a:ext>
            </a:extLst>
          </p:cNvPr>
          <p:cNvPicPr>
            <a:picLocks/>
          </p:cNvPicPr>
          <p:nvPr/>
        </p:nvPicPr>
        <p:blipFill>
          <a:blip r:embed="rId3"/>
          <a:stretch>
            <a:fillRect/>
          </a:stretch>
        </p:blipFill>
        <p:spPr>
          <a:xfrm>
            <a:off x="6332087" y="2342853"/>
            <a:ext cx="1950720" cy="1945263"/>
          </a:xfrm>
          <a:prstGeom prst="ellipse">
            <a:avLst/>
          </a:prstGeom>
          <a:ln>
            <a:noFill/>
          </a:ln>
          <a:effectLst>
            <a:softEdge rad="0"/>
          </a:effectLst>
        </p:spPr>
      </p:pic>
      <p:pic>
        <p:nvPicPr>
          <p:cNvPr id="25" name="Picture 24">
            <a:extLst>
              <a:ext uri="{FF2B5EF4-FFF2-40B4-BE49-F238E27FC236}">
                <a16:creationId xmlns:a16="http://schemas.microsoft.com/office/drawing/2014/main" id="{D4A919BC-0B2D-0F41-864D-F30775EDFD00}"/>
              </a:ext>
            </a:extLst>
          </p:cNvPr>
          <p:cNvPicPr>
            <a:picLocks/>
          </p:cNvPicPr>
          <p:nvPr/>
        </p:nvPicPr>
        <p:blipFill>
          <a:blip r:embed="rId4">
            <a:extLst/>
          </a:blip>
          <a:stretch>
            <a:fillRect/>
          </a:stretch>
        </p:blipFill>
        <p:spPr>
          <a:xfrm>
            <a:off x="783704" y="2342849"/>
            <a:ext cx="2002205" cy="1950720"/>
          </a:xfrm>
          <a:prstGeom prst="ellipse">
            <a:avLst/>
          </a:prstGeom>
          <a:ln>
            <a:noFill/>
          </a:ln>
          <a:effectLst>
            <a:softEdge rad="0"/>
          </a:effectLst>
        </p:spPr>
      </p:pic>
      <p:pic>
        <p:nvPicPr>
          <p:cNvPr id="29" name="Picture 28">
            <a:extLst>
              <a:ext uri="{FF2B5EF4-FFF2-40B4-BE49-F238E27FC236}">
                <a16:creationId xmlns:a16="http://schemas.microsoft.com/office/drawing/2014/main" id="{B0FA3393-CB57-544F-8FF6-0B990F04C91F}"/>
              </a:ext>
            </a:extLst>
          </p:cNvPr>
          <p:cNvPicPr>
            <a:picLocks/>
          </p:cNvPicPr>
          <p:nvPr/>
        </p:nvPicPr>
        <p:blipFill rotWithShape="1">
          <a:blip r:embed="rId5">
            <a:extLst/>
          </a:blip>
          <a:srcRect l="40838" t="3384" b="2576"/>
          <a:stretch/>
        </p:blipFill>
        <p:spPr>
          <a:xfrm rot="16200000">
            <a:off x="9017575" y="2345521"/>
            <a:ext cx="1956068" cy="1950720"/>
          </a:xfrm>
          <a:prstGeom prst="ellipse">
            <a:avLst/>
          </a:prstGeom>
          <a:ln>
            <a:noFill/>
          </a:ln>
          <a:effectLst>
            <a:softEdge rad="0"/>
          </a:effectLst>
        </p:spPr>
      </p:pic>
    </p:spTree>
    <p:extLst>
      <p:ext uri="{BB962C8B-B14F-4D97-AF65-F5344CB8AC3E}">
        <p14:creationId xmlns:p14="http://schemas.microsoft.com/office/powerpoint/2010/main" val="373172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0CC3AD-8D62-4213-A259-387285D5D134}"/>
              </a:ext>
            </a:extLst>
          </p:cNvPr>
          <p:cNvSpPr/>
          <p:nvPr/>
        </p:nvSpPr>
        <p:spPr>
          <a:xfrm>
            <a:off x="535808" y="1224950"/>
            <a:ext cx="4734932" cy="4054415"/>
          </a:xfrm>
          <a:prstGeom prst="rect">
            <a:avLst/>
          </a:prstGeom>
          <a:solidFill>
            <a:schemeClr val="accent6">
              <a:lumMod val="75000"/>
            </a:schemeClr>
          </a:solidFill>
          <a:ln>
            <a:solidFill>
              <a:schemeClr val="accent6">
                <a:lumMod val="75000"/>
              </a:schemeClr>
            </a:solid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 name="Title 1"/>
          <p:cNvSpPr>
            <a:spLocks noGrp="1"/>
          </p:cNvSpPr>
          <p:nvPr>
            <p:ph type="title"/>
          </p:nvPr>
        </p:nvSpPr>
        <p:spPr>
          <a:xfrm>
            <a:off x="304800" y="365760"/>
            <a:ext cx="5414513" cy="574520"/>
          </a:xfrm>
        </p:spPr>
        <p:txBody>
          <a:bodyPr>
            <a:normAutofit/>
          </a:bodyPr>
          <a:lstStyle/>
          <a:p>
            <a:r>
              <a:rPr lang="en-US" dirty="0"/>
              <a:t>High Visibility Bias Examples</a:t>
            </a:r>
          </a:p>
        </p:txBody>
      </p:sp>
      <p:sp>
        <p:nvSpPr>
          <p:cNvPr id="3" name="Content Placeholder 2"/>
          <p:cNvSpPr>
            <a:spLocks noGrp="1"/>
          </p:cNvSpPr>
          <p:nvPr>
            <p:ph idx="1"/>
          </p:nvPr>
        </p:nvSpPr>
        <p:spPr>
          <a:xfrm>
            <a:off x="627321" y="1302589"/>
            <a:ext cx="4885286" cy="3899139"/>
          </a:xfrm>
        </p:spPr>
        <p:txBody>
          <a:bodyPr>
            <a:normAutofit/>
          </a:bodyPr>
          <a:lstStyle/>
          <a:p>
            <a:r>
              <a:rPr lang="en-US" sz="1600" dirty="0"/>
              <a:t>Sentiment Analysis</a:t>
            </a:r>
          </a:p>
          <a:p>
            <a:r>
              <a:rPr lang="en-US" sz="1600" dirty="0"/>
              <a:t>Photo Classification Software</a:t>
            </a:r>
          </a:p>
          <a:p>
            <a:r>
              <a:rPr lang="en-US" sz="1600" dirty="0"/>
              <a:t>Chatbot Tay</a:t>
            </a:r>
          </a:p>
          <a:p>
            <a:r>
              <a:rPr lang="en-US" sz="1600" dirty="0"/>
              <a:t>Recidivism Assessment Tool</a:t>
            </a:r>
          </a:p>
          <a:p>
            <a:r>
              <a:rPr lang="en-US" sz="1600" dirty="0"/>
              <a:t>Google Ads</a:t>
            </a:r>
          </a:p>
          <a:p>
            <a:r>
              <a:rPr lang="en-US" sz="1600" dirty="0"/>
              <a:t>Word Embeddings</a:t>
            </a:r>
          </a:p>
          <a:p>
            <a:r>
              <a:rPr lang="en-US" sz="1600" dirty="0"/>
              <a:t>Face Recognition</a:t>
            </a:r>
          </a:p>
          <a:p>
            <a:r>
              <a:rPr lang="en-US" sz="1600" dirty="0"/>
              <a:t>Ethnic Food Classification</a:t>
            </a:r>
          </a:p>
          <a:p>
            <a:r>
              <a:rPr lang="en-US" sz="1600" dirty="0"/>
              <a:t>Predictive Policing</a:t>
            </a:r>
          </a:p>
        </p:txBody>
      </p:sp>
      <p:sp>
        <p:nvSpPr>
          <p:cNvPr id="4" name="Date Placeholder 3"/>
          <p:cNvSpPr>
            <a:spLocks noGrp="1"/>
          </p:cNvSpPr>
          <p:nvPr>
            <p:ph type="dt" sz="half" idx="10"/>
          </p:nvPr>
        </p:nvSpPr>
        <p:spPr/>
        <p:txBody>
          <a:bodyPr/>
          <a:lstStyle/>
          <a:p>
            <a:r>
              <a:rPr lang="en-US" dirty="0"/>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15</a:t>
            </a:fld>
            <a:endParaRPr lang="en-US"/>
          </a:p>
        </p:txBody>
      </p:sp>
    </p:spTree>
    <p:extLst>
      <p:ext uri="{BB962C8B-B14F-4D97-AF65-F5344CB8AC3E}">
        <p14:creationId xmlns:p14="http://schemas.microsoft.com/office/powerpoint/2010/main" val="127924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10253932" cy="5988135"/>
          </a:xfrm>
        </p:spPr>
        <p:txBody>
          <a:bodyPr/>
          <a:lstStyle/>
          <a:p>
            <a:r>
              <a:rPr lang="en-US" dirty="0"/>
              <a:t>Sentiment Analysis </a:t>
            </a:r>
            <a:r>
              <a:rPr lang="en-US" sz="2000" dirty="0"/>
              <a:t>(Motherboard, Oct 25, 2017)</a:t>
            </a:r>
            <a:endParaRPr lang="en-US" dirty="0"/>
          </a:p>
        </p:txBody>
      </p:sp>
      <p:sp>
        <p:nvSpPr>
          <p:cNvPr id="5" name="Date Placeholder 4"/>
          <p:cNvSpPr>
            <a:spLocks noGrp="1"/>
          </p:cNvSpPr>
          <p:nvPr>
            <p:ph type="dt" sz="half" idx="10"/>
          </p:nvPr>
        </p:nvSpPr>
        <p:spPr/>
        <p:txBody>
          <a:bodyPr/>
          <a:lstStyle/>
          <a:p>
            <a:r>
              <a:rPr lang="en-US"/>
              <a:t>4/17/18</a:t>
            </a:r>
          </a:p>
        </p:txBody>
      </p:sp>
      <p:sp>
        <p:nvSpPr>
          <p:cNvPr id="7" name="Slide Number Placeholder 6"/>
          <p:cNvSpPr>
            <a:spLocks noGrp="1"/>
          </p:cNvSpPr>
          <p:nvPr>
            <p:ph type="sldNum" sz="quarter" idx="12"/>
          </p:nvPr>
        </p:nvSpPr>
        <p:spPr/>
        <p:txBody>
          <a:bodyPr/>
          <a:lstStyle/>
          <a:p>
            <a:fld id="{F5496341-8C7D-E049-A644-6E2EF84E20AF}" type="slidenum">
              <a:rPr lang="en-US" smtClean="0"/>
              <a:t>16</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522" y="1619861"/>
            <a:ext cx="3055453" cy="3428069"/>
          </a:xfrm>
          <a:prstGeom prst="rect">
            <a:avLst/>
          </a:prstGeom>
        </p:spPr>
      </p:pic>
      <p:graphicFrame>
        <p:nvGraphicFramePr>
          <p:cNvPr id="4" name="Table 3"/>
          <p:cNvGraphicFramePr>
            <a:graphicFrameLocks noGrp="1"/>
          </p:cNvGraphicFramePr>
          <p:nvPr>
            <p:extLst/>
          </p:nvPr>
        </p:nvGraphicFramePr>
        <p:xfrm>
          <a:off x="5716764" y="2035956"/>
          <a:ext cx="4345050" cy="2595880"/>
        </p:xfrm>
        <a:graphic>
          <a:graphicData uri="http://schemas.openxmlformats.org/drawingml/2006/table">
            <a:tbl>
              <a:tblPr firstRow="1" bandRow="1">
                <a:tableStyleId>{5C22544A-7EE6-4342-B048-85BDC9FD1C3A}</a:tableStyleId>
              </a:tblPr>
              <a:tblGrid>
                <a:gridCol w="2635003">
                  <a:extLst>
                    <a:ext uri="{9D8B030D-6E8A-4147-A177-3AD203B41FA5}">
                      <a16:colId xmlns:a16="http://schemas.microsoft.com/office/drawing/2014/main" val="20000"/>
                    </a:ext>
                  </a:extLst>
                </a:gridCol>
                <a:gridCol w="1710047">
                  <a:extLst>
                    <a:ext uri="{9D8B030D-6E8A-4147-A177-3AD203B41FA5}">
                      <a16:colId xmlns:a16="http://schemas.microsoft.com/office/drawing/2014/main" val="20001"/>
                    </a:ext>
                  </a:extLst>
                </a:gridCol>
              </a:tblGrid>
              <a:tr h="370840">
                <a:tc>
                  <a:txBody>
                    <a:bodyPr/>
                    <a:lstStyle/>
                    <a:p>
                      <a:pPr algn="ctr"/>
                      <a:r>
                        <a:rPr lang="en-US" sz="1800" dirty="0"/>
                        <a:t>Statement</a:t>
                      </a:r>
                    </a:p>
                  </a:txBody>
                  <a:tcPr/>
                </a:tc>
                <a:tc>
                  <a:txBody>
                    <a:bodyPr/>
                    <a:lstStyle/>
                    <a:p>
                      <a:pPr algn="ctr"/>
                      <a:r>
                        <a:rPr lang="en-US" sz="1800" dirty="0"/>
                        <a:t>Score</a:t>
                      </a:r>
                    </a:p>
                  </a:txBody>
                  <a:tcPr/>
                </a:tc>
                <a:extLst>
                  <a:ext uri="{0D108BD9-81ED-4DB2-BD59-A6C34878D82A}">
                    <a16:rowId xmlns:a16="http://schemas.microsoft.com/office/drawing/2014/main" val="10000"/>
                  </a:ext>
                </a:extLst>
              </a:tr>
              <a:tr h="370840">
                <a:tc>
                  <a:txBody>
                    <a:bodyPr/>
                    <a:lstStyle/>
                    <a:p>
                      <a:r>
                        <a:rPr lang="en-US" sz="1800" dirty="0"/>
                        <a:t>I’m a </a:t>
                      </a:r>
                      <a:r>
                        <a:rPr lang="en-US" sz="1800" dirty="0" err="1"/>
                        <a:t>sikh</a:t>
                      </a:r>
                      <a:endParaRPr lang="en-US" sz="1800" dirty="0"/>
                    </a:p>
                  </a:txBody>
                  <a:tcPr/>
                </a:tc>
                <a:tc>
                  <a:txBody>
                    <a:bodyPr/>
                    <a:lstStyle/>
                    <a:p>
                      <a:pPr algn="ctr"/>
                      <a:r>
                        <a:rPr lang="en-US" sz="1800" dirty="0"/>
                        <a:t>+0.3</a:t>
                      </a:r>
                    </a:p>
                  </a:txBody>
                  <a:tcPr/>
                </a:tc>
                <a:extLst>
                  <a:ext uri="{0D108BD9-81ED-4DB2-BD59-A6C34878D82A}">
                    <a16:rowId xmlns:a16="http://schemas.microsoft.com/office/drawing/2014/main" val="3491145438"/>
                  </a:ext>
                </a:extLst>
              </a:tr>
              <a:tr h="370840">
                <a:tc>
                  <a:txBody>
                    <a:bodyPr/>
                    <a:lstStyle/>
                    <a:p>
                      <a:r>
                        <a:rPr lang="en-US" sz="1800" dirty="0"/>
                        <a:t>I’m a </a:t>
                      </a:r>
                      <a:r>
                        <a:rPr lang="en-US" sz="1800" dirty="0" err="1"/>
                        <a:t>christian</a:t>
                      </a:r>
                      <a:endParaRPr lang="en-US" sz="1800" dirty="0"/>
                    </a:p>
                  </a:txBody>
                  <a:tcPr/>
                </a:tc>
                <a:tc>
                  <a:txBody>
                    <a:bodyPr/>
                    <a:lstStyle/>
                    <a:p>
                      <a:pPr algn="ctr"/>
                      <a:r>
                        <a:rPr lang="en-US" sz="1800" dirty="0"/>
                        <a:t>+0.1</a:t>
                      </a:r>
                    </a:p>
                  </a:txBody>
                  <a:tcPr/>
                </a:tc>
                <a:extLst>
                  <a:ext uri="{0D108BD9-81ED-4DB2-BD59-A6C34878D82A}">
                    <a16:rowId xmlns:a16="http://schemas.microsoft.com/office/drawing/2014/main" val="3240766298"/>
                  </a:ext>
                </a:extLst>
              </a:tr>
              <a:tr h="370840">
                <a:tc>
                  <a:txBody>
                    <a:bodyPr/>
                    <a:lstStyle/>
                    <a:p>
                      <a:r>
                        <a:rPr lang="en-US" sz="1800" dirty="0"/>
                        <a:t>I’m a </a:t>
                      </a:r>
                      <a:r>
                        <a:rPr lang="en-US" sz="1800" dirty="0" err="1"/>
                        <a:t>jew</a:t>
                      </a:r>
                      <a:endParaRPr lang="en-US" sz="1800" dirty="0"/>
                    </a:p>
                  </a:txBody>
                  <a:tcPr/>
                </a:tc>
                <a:tc>
                  <a:txBody>
                    <a:bodyPr/>
                    <a:lstStyle/>
                    <a:p>
                      <a:pPr algn="ctr"/>
                      <a:r>
                        <a:rPr lang="en-US" sz="1800" dirty="0"/>
                        <a:t>-0.2</a:t>
                      </a:r>
                    </a:p>
                  </a:txBody>
                  <a:tcPr/>
                </a:tc>
                <a:extLst>
                  <a:ext uri="{0D108BD9-81ED-4DB2-BD59-A6C34878D82A}">
                    <a16:rowId xmlns:a16="http://schemas.microsoft.com/office/drawing/2014/main" val="1104674251"/>
                  </a:ext>
                </a:extLst>
              </a:tr>
              <a:tr h="370840">
                <a:tc>
                  <a:txBody>
                    <a:bodyPr/>
                    <a:lstStyle/>
                    <a:p>
                      <a:r>
                        <a:rPr lang="en-US" sz="1800" dirty="0"/>
                        <a:t>I’m a homosexual</a:t>
                      </a:r>
                    </a:p>
                  </a:txBody>
                  <a:tcPr/>
                </a:tc>
                <a:tc>
                  <a:txBody>
                    <a:bodyPr/>
                    <a:lstStyle/>
                    <a:p>
                      <a:pPr algn="ctr"/>
                      <a:r>
                        <a:rPr lang="en-US" sz="1800" dirty="0"/>
                        <a:t>-0.5</a:t>
                      </a:r>
                    </a:p>
                  </a:txBody>
                  <a:tcPr/>
                </a:tc>
                <a:extLst>
                  <a:ext uri="{0D108BD9-81ED-4DB2-BD59-A6C34878D82A}">
                    <a16:rowId xmlns:a16="http://schemas.microsoft.com/office/drawing/2014/main" val="10001"/>
                  </a:ext>
                </a:extLst>
              </a:tr>
              <a:tr h="370840">
                <a:tc>
                  <a:txBody>
                    <a:bodyPr/>
                    <a:lstStyle/>
                    <a:p>
                      <a:r>
                        <a:rPr lang="en-US" sz="1800" dirty="0"/>
                        <a:t>I’m queer</a:t>
                      </a:r>
                    </a:p>
                  </a:txBody>
                  <a:tcPr/>
                </a:tc>
                <a:tc>
                  <a:txBody>
                    <a:bodyPr/>
                    <a:lstStyle/>
                    <a:p>
                      <a:pPr algn="ctr"/>
                      <a:r>
                        <a:rPr lang="en-US" sz="1800" dirty="0"/>
                        <a:t>-0.1</a:t>
                      </a:r>
                    </a:p>
                  </a:txBody>
                  <a:tcPr/>
                </a:tc>
                <a:extLst>
                  <a:ext uri="{0D108BD9-81ED-4DB2-BD59-A6C34878D82A}">
                    <a16:rowId xmlns:a16="http://schemas.microsoft.com/office/drawing/2014/main" val="10002"/>
                  </a:ext>
                </a:extLst>
              </a:tr>
              <a:tr h="370840">
                <a:tc>
                  <a:txBody>
                    <a:bodyPr/>
                    <a:lstStyle/>
                    <a:p>
                      <a:r>
                        <a:rPr lang="en-US" sz="1800" dirty="0"/>
                        <a:t>I’m straight</a:t>
                      </a:r>
                    </a:p>
                  </a:txBody>
                  <a:tcPr/>
                </a:tc>
                <a:tc>
                  <a:txBody>
                    <a:bodyPr/>
                    <a:lstStyle/>
                    <a:p>
                      <a:pPr algn="ctr"/>
                      <a:r>
                        <a:rPr lang="en-US" sz="1800" dirty="0"/>
                        <a:t>+0.1</a:t>
                      </a:r>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7D023371-142A-43B9-AB50-D61C6B6FF323}"/>
              </a:ext>
            </a:extLst>
          </p:cNvPr>
          <p:cNvSpPr txBox="1"/>
          <p:nvPr/>
        </p:nvSpPr>
        <p:spPr>
          <a:xfrm>
            <a:off x="304800" y="835031"/>
            <a:ext cx="11116573" cy="369332"/>
          </a:xfrm>
          <a:prstGeom prst="rect">
            <a:avLst/>
          </a:prstGeom>
          <a:noFill/>
        </p:spPr>
        <p:txBody>
          <a:bodyPr wrap="square" rtlCol="0">
            <a:spAutoFit/>
          </a:bodyPr>
          <a:lstStyle/>
          <a:p>
            <a:r>
              <a:rPr lang="en-US" i="1" dirty="0">
                <a:solidFill>
                  <a:srgbClr val="FFFF00"/>
                </a:solidFill>
              </a:rPr>
              <a:t>“determines the degree to which sentences expressed a negative or positive sentiment, on a scale of -1 to 1”</a:t>
            </a:r>
          </a:p>
        </p:txBody>
      </p:sp>
      <p:sp>
        <p:nvSpPr>
          <p:cNvPr id="9" name="TextBox 8">
            <a:extLst>
              <a:ext uri="{FF2B5EF4-FFF2-40B4-BE49-F238E27FC236}">
                <a16:creationId xmlns:a16="http://schemas.microsoft.com/office/drawing/2014/main" id="{B2DB29E6-FB48-4EA4-AEBE-272E3ABF26D1}"/>
              </a:ext>
            </a:extLst>
          </p:cNvPr>
          <p:cNvSpPr txBox="1"/>
          <p:nvPr/>
        </p:nvSpPr>
        <p:spPr>
          <a:xfrm>
            <a:off x="304800" y="5234978"/>
            <a:ext cx="11582400" cy="1231106"/>
          </a:xfrm>
          <a:prstGeom prst="rect">
            <a:avLst/>
          </a:prstGeom>
          <a:noFill/>
        </p:spPr>
        <p:txBody>
          <a:bodyPr wrap="square" rtlCol="0">
            <a:spAutoFit/>
          </a:bodyPr>
          <a:lstStyle/>
          <a:p>
            <a:r>
              <a:rPr lang="en-US" sz="1400" i="1" dirty="0">
                <a:solidFill>
                  <a:srgbClr val="FFFF00"/>
                </a:solidFill>
              </a:rPr>
              <a:t>"We dedicate a lot of efforts to making sure the NLP API avoids bias, but we don't always get it right. This is an example of one of those times, and we are sorry. We take this seriously and are working on improving our models. We will correct this specific case, and, more broadly, building more inclusive algorithms is crucial to bringing the benefits of machine learning to everyone.“</a:t>
            </a:r>
          </a:p>
          <a:p>
            <a:r>
              <a:rPr lang="en-US" sz="1600" i="1" dirty="0">
                <a:solidFill>
                  <a:srgbClr val="FFFF00"/>
                </a:solidFill>
              </a:rPr>
              <a:t>							</a:t>
            </a:r>
          </a:p>
          <a:p>
            <a:r>
              <a:rPr lang="en-US" sz="1600" i="1" dirty="0">
                <a:solidFill>
                  <a:srgbClr val="FFFF00"/>
                </a:solidFill>
              </a:rPr>
              <a:t>							    </a:t>
            </a:r>
            <a:r>
              <a:rPr lang="en-US" sz="1600" dirty="0">
                <a:solidFill>
                  <a:srgbClr val="FFFF00"/>
                </a:solidFill>
              </a:rPr>
              <a:t>  Google spokesperson</a:t>
            </a:r>
            <a:endParaRPr lang="en-US" sz="1600" i="1" dirty="0">
              <a:solidFill>
                <a:srgbClr val="FFFF00"/>
              </a:solidFill>
            </a:endParaRPr>
          </a:p>
        </p:txBody>
      </p:sp>
      <p:sp>
        <p:nvSpPr>
          <p:cNvPr id="10" name="TextBox 9">
            <a:extLst>
              <a:ext uri="{FF2B5EF4-FFF2-40B4-BE49-F238E27FC236}">
                <a16:creationId xmlns:a16="http://schemas.microsoft.com/office/drawing/2014/main" id="{C97DD4EA-51CF-43D7-ABFF-9F996279E86D}"/>
              </a:ext>
            </a:extLst>
          </p:cNvPr>
          <p:cNvSpPr txBox="1"/>
          <p:nvPr/>
        </p:nvSpPr>
        <p:spPr>
          <a:xfrm>
            <a:off x="5965796" y="6561556"/>
            <a:ext cx="5591595" cy="261610"/>
          </a:xfrm>
          <a:prstGeom prst="rect">
            <a:avLst/>
          </a:prstGeom>
          <a:noFill/>
        </p:spPr>
        <p:txBody>
          <a:bodyPr wrap="none" rtlCol="0">
            <a:spAutoFit/>
          </a:bodyPr>
          <a:lstStyle/>
          <a:p>
            <a:r>
              <a:rPr lang="en-US" sz="1100" dirty="0">
                <a:solidFill>
                  <a:srgbClr val="FFFFCC"/>
                </a:solidFill>
              </a:rPr>
              <a:t>https://motherboard.vice.com/en_us/article/j5jmj8/google-artificial-intelligence-bias</a:t>
            </a:r>
          </a:p>
        </p:txBody>
      </p:sp>
    </p:spTree>
    <p:extLst>
      <p:ext uri="{BB962C8B-B14F-4D97-AF65-F5344CB8AC3E}">
        <p14:creationId xmlns:p14="http://schemas.microsoft.com/office/powerpoint/2010/main" val="1134810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7"/>
            <a:ext cx="11582400" cy="5988135"/>
          </a:xfrm>
        </p:spPr>
        <p:txBody>
          <a:bodyPr/>
          <a:lstStyle/>
          <a:p>
            <a:r>
              <a:rPr lang="en-US" dirty="0"/>
              <a:t>Google’s Photo Classification Software </a:t>
            </a:r>
            <a:r>
              <a:rPr lang="en-US" sz="2000" dirty="0"/>
              <a:t>(CBS News, July 1, 2015)</a:t>
            </a:r>
            <a:endParaRPr lang="en-US" dirty="0"/>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17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666" y="1426274"/>
            <a:ext cx="3698332" cy="3626466"/>
          </a:xfrm>
          <a:prstGeom prst="rect">
            <a:avLst/>
          </a:prstGeom>
        </p:spPr>
      </p:pic>
      <p:sp>
        <p:nvSpPr>
          <p:cNvPr id="7" name="TextBox 6">
            <a:extLst>
              <a:ext uri="{FF2B5EF4-FFF2-40B4-BE49-F238E27FC236}">
                <a16:creationId xmlns:a16="http://schemas.microsoft.com/office/drawing/2014/main" id="{611A7E9F-7B59-441C-96D6-38B4571294E0}"/>
              </a:ext>
            </a:extLst>
          </p:cNvPr>
          <p:cNvSpPr txBox="1"/>
          <p:nvPr/>
        </p:nvSpPr>
        <p:spPr>
          <a:xfrm>
            <a:off x="304800" y="5231687"/>
            <a:ext cx="11466989" cy="1169551"/>
          </a:xfrm>
          <a:prstGeom prst="rect">
            <a:avLst/>
          </a:prstGeom>
          <a:noFill/>
        </p:spPr>
        <p:txBody>
          <a:bodyPr wrap="square" rtlCol="0">
            <a:spAutoFit/>
          </a:bodyPr>
          <a:lstStyle/>
          <a:p>
            <a:r>
              <a:rPr lang="en-US" sz="1400" i="1" dirty="0">
                <a:solidFill>
                  <a:srgbClr val="FFFF00"/>
                </a:solidFill>
              </a:rPr>
              <a:t>"We're appalled and genuinely sorry that this happened. We are taking immediate action to prevent this type of result from appearing. There is still clearly a lot of work to do with automatic image labeling, and we're looking at how we can prevent these types of mistakes from happening in the future.“</a:t>
            </a:r>
          </a:p>
          <a:p>
            <a:endParaRPr lang="en-US" sz="1400" i="1" dirty="0">
              <a:solidFill>
                <a:srgbClr val="FFFF00"/>
              </a:solidFill>
            </a:endParaRPr>
          </a:p>
          <a:p>
            <a:r>
              <a:rPr lang="en-US" sz="1400" i="1" dirty="0">
                <a:solidFill>
                  <a:srgbClr val="FFFF00"/>
                </a:solidFill>
              </a:rPr>
              <a:t>				</a:t>
            </a:r>
            <a:r>
              <a:rPr lang="en-US" sz="1400" dirty="0">
                <a:solidFill>
                  <a:srgbClr val="FFFF00"/>
                </a:solidFill>
              </a:rPr>
              <a:t>Google spokesperson</a:t>
            </a:r>
          </a:p>
        </p:txBody>
      </p:sp>
      <p:sp>
        <p:nvSpPr>
          <p:cNvPr id="8" name="TextBox 7">
            <a:extLst>
              <a:ext uri="{FF2B5EF4-FFF2-40B4-BE49-F238E27FC236}">
                <a16:creationId xmlns:a16="http://schemas.microsoft.com/office/drawing/2014/main" id="{6D300331-D505-4F84-BEDB-889004E7F423}"/>
              </a:ext>
            </a:extLst>
          </p:cNvPr>
          <p:cNvSpPr txBox="1"/>
          <p:nvPr/>
        </p:nvSpPr>
        <p:spPr>
          <a:xfrm>
            <a:off x="5326605" y="6478096"/>
            <a:ext cx="6250429" cy="261610"/>
          </a:xfrm>
          <a:prstGeom prst="rect">
            <a:avLst/>
          </a:prstGeom>
          <a:noFill/>
        </p:spPr>
        <p:txBody>
          <a:bodyPr wrap="none" rtlCol="0">
            <a:spAutoFit/>
          </a:bodyPr>
          <a:lstStyle/>
          <a:p>
            <a:r>
              <a:rPr lang="en-US" sz="1100" dirty="0">
                <a:solidFill>
                  <a:schemeClr val="bg2"/>
                </a:solidFill>
              </a:rPr>
              <a:t>https://www.cbsnews.com/news/google-photos-labeled-pics-of-african-americans-as-gorillas/</a:t>
            </a:r>
          </a:p>
        </p:txBody>
      </p:sp>
      <p:sp>
        <p:nvSpPr>
          <p:cNvPr id="9" name="TextBox 8">
            <a:extLst>
              <a:ext uri="{FF2B5EF4-FFF2-40B4-BE49-F238E27FC236}">
                <a16:creationId xmlns:a16="http://schemas.microsoft.com/office/drawing/2014/main" id="{8A1A8C59-64A8-432C-A1C8-8D20CA22182B}"/>
              </a:ext>
            </a:extLst>
          </p:cNvPr>
          <p:cNvSpPr txBox="1"/>
          <p:nvPr/>
        </p:nvSpPr>
        <p:spPr>
          <a:xfrm>
            <a:off x="1817857" y="927008"/>
            <a:ext cx="8007658" cy="338554"/>
          </a:xfrm>
          <a:prstGeom prst="rect">
            <a:avLst/>
          </a:prstGeom>
          <a:noFill/>
        </p:spPr>
        <p:txBody>
          <a:bodyPr wrap="square" rtlCol="0">
            <a:spAutoFit/>
          </a:bodyPr>
          <a:lstStyle/>
          <a:p>
            <a:r>
              <a:rPr lang="en-US" sz="1600" i="1" dirty="0">
                <a:solidFill>
                  <a:srgbClr val="FFFF00"/>
                </a:solidFill>
              </a:rPr>
              <a:t>“ability to recognize the content of photos and group them by category” </a:t>
            </a:r>
          </a:p>
        </p:txBody>
      </p:sp>
      <p:sp>
        <p:nvSpPr>
          <p:cNvPr id="10" name="Rectangle 9">
            <a:extLst>
              <a:ext uri="{FF2B5EF4-FFF2-40B4-BE49-F238E27FC236}">
                <a16:creationId xmlns:a16="http://schemas.microsoft.com/office/drawing/2014/main" id="{97C7887C-E809-774F-9504-65A0ACA10203}"/>
              </a:ext>
            </a:extLst>
          </p:cNvPr>
          <p:cNvSpPr/>
          <p:nvPr/>
        </p:nvSpPr>
        <p:spPr>
          <a:xfrm>
            <a:off x="5326605" y="4140926"/>
            <a:ext cx="434115" cy="156754"/>
          </a:xfrm>
          <a:prstGeom prst="rect">
            <a:avLst/>
          </a:prstGeom>
          <a:solidFill>
            <a:schemeClr val="tx2">
              <a:lumMod val="25000"/>
            </a:schemeClr>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Tree>
    <p:extLst>
      <p:ext uri="{BB962C8B-B14F-4D97-AF65-F5344CB8AC3E}">
        <p14:creationId xmlns:p14="http://schemas.microsoft.com/office/powerpoint/2010/main" val="1116349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10012392" cy="5988135"/>
          </a:xfrm>
        </p:spPr>
        <p:txBody>
          <a:bodyPr/>
          <a:lstStyle/>
          <a:p>
            <a:r>
              <a:rPr lang="en-US" dirty="0"/>
              <a:t>Microsoft’s Tay </a:t>
            </a:r>
            <a:r>
              <a:rPr lang="en-US" sz="2400" dirty="0"/>
              <a:t>(NPR, March 2016)</a:t>
            </a:r>
            <a:endParaRPr lang="en-US" dirty="0"/>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18</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146" y="1801217"/>
            <a:ext cx="4605553" cy="3455353"/>
          </a:xfrm>
          <a:prstGeom prst="rect">
            <a:avLst/>
          </a:prstGeom>
        </p:spPr>
      </p:pic>
      <p:sp>
        <p:nvSpPr>
          <p:cNvPr id="7" name="TextBox 6">
            <a:extLst>
              <a:ext uri="{FF2B5EF4-FFF2-40B4-BE49-F238E27FC236}">
                <a16:creationId xmlns:a16="http://schemas.microsoft.com/office/drawing/2014/main" id="{DF883F52-D14B-4B1F-8EC2-B05472FE29D9}"/>
              </a:ext>
            </a:extLst>
          </p:cNvPr>
          <p:cNvSpPr txBox="1"/>
          <p:nvPr/>
        </p:nvSpPr>
        <p:spPr>
          <a:xfrm>
            <a:off x="2581923" y="930905"/>
            <a:ext cx="7329828" cy="369332"/>
          </a:xfrm>
          <a:prstGeom prst="rect">
            <a:avLst/>
          </a:prstGeom>
          <a:noFill/>
        </p:spPr>
        <p:txBody>
          <a:bodyPr wrap="square" rtlCol="0">
            <a:spAutoFit/>
          </a:bodyPr>
          <a:lstStyle/>
          <a:p>
            <a:r>
              <a:rPr lang="en-US" i="1" dirty="0">
                <a:solidFill>
                  <a:srgbClr val="FFFF00"/>
                </a:solidFill>
              </a:rPr>
              <a:t>“designed her to tweet and engage people on other social media”</a:t>
            </a:r>
          </a:p>
        </p:txBody>
      </p:sp>
      <p:pic>
        <p:nvPicPr>
          <p:cNvPr id="8" name="Picture 7">
            <a:extLst>
              <a:ext uri="{FF2B5EF4-FFF2-40B4-BE49-F238E27FC236}">
                <a16:creationId xmlns:a16="http://schemas.microsoft.com/office/drawing/2014/main" id="{1E3164B8-9256-48F7-90CC-C3F529A2A76D}"/>
              </a:ext>
            </a:extLst>
          </p:cNvPr>
          <p:cNvPicPr>
            <a:picLocks noChangeAspect="1"/>
          </p:cNvPicPr>
          <p:nvPr/>
        </p:nvPicPr>
        <p:blipFill rotWithShape="1">
          <a:blip r:embed="rId3"/>
          <a:srcRect l="25190" t="27799" r="34692" b="37484"/>
          <a:stretch/>
        </p:blipFill>
        <p:spPr>
          <a:xfrm>
            <a:off x="6698413" y="2570672"/>
            <a:ext cx="4891177" cy="2380890"/>
          </a:xfrm>
          <a:prstGeom prst="rect">
            <a:avLst/>
          </a:prstGeom>
        </p:spPr>
      </p:pic>
      <p:sp>
        <p:nvSpPr>
          <p:cNvPr id="9" name="TextBox 8">
            <a:extLst>
              <a:ext uri="{FF2B5EF4-FFF2-40B4-BE49-F238E27FC236}">
                <a16:creationId xmlns:a16="http://schemas.microsoft.com/office/drawing/2014/main" id="{9C88DE1A-BE5C-41F0-B26B-0E888CA52659}"/>
              </a:ext>
            </a:extLst>
          </p:cNvPr>
          <p:cNvSpPr txBox="1"/>
          <p:nvPr/>
        </p:nvSpPr>
        <p:spPr>
          <a:xfrm>
            <a:off x="698446" y="5561581"/>
            <a:ext cx="10891142" cy="954107"/>
          </a:xfrm>
          <a:prstGeom prst="rect">
            <a:avLst/>
          </a:prstGeom>
          <a:noFill/>
        </p:spPr>
        <p:txBody>
          <a:bodyPr wrap="square" rtlCol="0">
            <a:spAutoFit/>
          </a:bodyPr>
          <a:lstStyle/>
          <a:p>
            <a:r>
              <a:rPr lang="en-US" sz="1400" i="1" dirty="0">
                <a:solidFill>
                  <a:srgbClr val="FFFF00"/>
                </a:solidFill>
              </a:rPr>
              <a:t>"Unfortunately, within the first 24 hours of coming online, we became aware of a coordinated effort by some users to abuse Tay's commenting skills to have Tay respond in inappropriate ways. As a result, we have taken Tay offline and are making adjustments.”</a:t>
            </a:r>
          </a:p>
          <a:p>
            <a:endParaRPr lang="en-US" sz="1400" dirty="0">
              <a:solidFill>
                <a:srgbClr val="FFFF00"/>
              </a:solidFill>
            </a:endParaRPr>
          </a:p>
          <a:p>
            <a:r>
              <a:rPr lang="en-US" sz="1400" dirty="0">
                <a:solidFill>
                  <a:srgbClr val="FFFF00"/>
                </a:solidFill>
              </a:rPr>
              <a:t>							Microsoft spokesperson</a:t>
            </a:r>
          </a:p>
        </p:txBody>
      </p:sp>
      <p:sp>
        <p:nvSpPr>
          <p:cNvPr id="10" name="TextBox 9">
            <a:extLst>
              <a:ext uri="{FF2B5EF4-FFF2-40B4-BE49-F238E27FC236}">
                <a16:creationId xmlns:a16="http://schemas.microsoft.com/office/drawing/2014/main" id="{EBA89111-BA08-4B08-8F94-3C4AD697BE72}"/>
              </a:ext>
            </a:extLst>
          </p:cNvPr>
          <p:cNvSpPr txBox="1"/>
          <p:nvPr/>
        </p:nvSpPr>
        <p:spPr>
          <a:xfrm>
            <a:off x="5865962" y="6618187"/>
            <a:ext cx="5945858" cy="261610"/>
          </a:xfrm>
          <a:prstGeom prst="rect">
            <a:avLst/>
          </a:prstGeom>
          <a:noFill/>
        </p:spPr>
        <p:txBody>
          <a:bodyPr wrap="none" rtlCol="0">
            <a:spAutoFit/>
          </a:bodyPr>
          <a:lstStyle/>
          <a:p>
            <a:r>
              <a:rPr lang="en-US" sz="1100" dirty="0">
                <a:solidFill>
                  <a:schemeClr val="bg2"/>
                </a:solidFill>
              </a:rPr>
              <a:t>https://www.npr.org/2016/03/27/472067221/internet-trolls-turn-a-computer-into-a-nazi</a:t>
            </a:r>
          </a:p>
        </p:txBody>
      </p:sp>
    </p:spTree>
    <p:extLst>
      <p:ext uri="{BB962C8B-B14F-4D97-AF65-F5344CB8AC3E}">
        <p14:creationId xmlns:p14="http://schemas.microsoft.com/office/powerpoint/2010/main" val="57514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7"/>
            <a:ext cx="11759953" cy="5988135"/>
          </a:xfrm>
        </p:spPr>
        <p:txBody>
          <a:bodyPr/>
          <a:lstStyle/>
          <a:p>
            <a:r>
              <a:rPr lang="en-US" dirty="0"/>
              <a:t>Recidivism Assessment </a:t>
            </a:r>
            <a:r>
              <a:rPr lang="en-US" sz="1800" dirty="0"/>
              <a:t>(</a:t>
            </a:r>
            <a:r>
              <a:rPr lang="en-US" sz="1800" dirty="0" err="1"/>
              <a:t>Propublica</a:t>
            </a:r>
            <a:r>
              <a:rPr lang="en-US" sz="1800" dirty="0"/>
              <a:t>, May 2016)</a:t>
            </a:r>
            <a:endParaRPr lang="en-US" dirty="0"/>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19</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08" y="1572667"/>
            <a:ext cx="4130886" cy="3549281"/>
          </a:xfrm>
          <a:prstGeom prst="rect">
            <a:avLst/>
          </a:prstGeom>
        </p:spPr>
      </p:pic>
      <p:sp>
        <p:nvSpPr>
          <p:cNvPr id="7" name="TextBox 6">
            <a:extLst>
              <a:ext uri="{FF2B5EF4-FFF2-40B4-BE49-F238E27FC236}">
                <a16:creationId xmlns:a16="http://schemas.microsoft.com/office/drawing/2014/main" id="{03A23E51-E891-4119-92AE-40B91BEE6A58}"/>
              </a:ext>
            </a:extLst>
          </p:cNvPr>
          <p:cNvSpPr txBox="1"/>
          <p:nvPr/>
        </p:nvSpPr>
        <p:spPr>
          <a:xfrm>
            <a:off x="5521914" y="6336424"/>
            <a:ext cx="5968301" cy="261610"/>
          </a:xfrm>
          <a:prstGeom prst="rect">
            <a:avLst/>
          </a:prstGeom>
          <a:noFill/>
        </p:spPr>
        <p:txBody>
          <a:bodyPr wrap="none" rtlCol="0">
            <a:spAutoFit/>
          </a:bodyPr>
          <a:lstStyle/>
          <a:p>
            <a:r>
              <a:rPr lang="en-US" sz="1100" dirty="0">
                <a:solidFill>
                  <a:srgbClr val="FFFFCC"/>
                </a:solidFill>
              </a:rPr>
              <a:t>https://www.propublica.org/article/machine-bias-risk-assessments-in-criminal-sentencing</a:t>
            </a:r>
          </a:p>
        </p:txBody>
      </p:sp>
      <p:sp>
        <p:nvSpPr>
          <p:cNvPr id="8" name="TextBox 7">
            <a:extLst>
              <a:ext uri="{FF2B5EF4-FFF2-40B4-BE49-F238E27FC236}">
                <a16:creationId xmlns:a16="http://schemas.microsoft.com/office/drawing/2014/main" id="{E2854A12-7F3D-478D-A3B5-33BFA690578D}"/>
              </a:ext>
            </a:extLst>
          </p:cNvPr>
          <p:cNvSpPr txBox="1"/>
          <p:nvPr/>
        </p:nvSpPr>
        <p:spPr>
          <a:xfrm>
            <a:off x="6069981" y="1930683"/>
            <a:ext cx="4872165" cy="2585323"/>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rgbClr val="FFFF00"/>
                </a:solidFill>
              </a:rPr>
              <a:t>“The formula was particularly likely to falsely flag black defendants as future criminals, wrongly labeling them this way at almost twice the rate as white defendants.</a:t>
            </a:r>
          </a:p>
          <a:p>
            <a:pPr marL="285750" indent="-285750">
              <a:buFont typeface="Arial" panose="020B0604020202020204" pitchFamily="34" charset="0"/>
              <a:buChar char="•"/>
            </a:pPr>
            <a:endParaRPr lang="en-US" i="1" dirty="0">
              <a:solidFill>
                <a:srgbClr val="FFFF00"/>
              </a:solidFill>
            </a:endParaRPr>
          </a:p>
          <a:p>
            <a:pPr marL="285750" indent="-285750">
              <a:buFont typeface="Arial" panose="020B0604020202020204" pitchFamily="34" charset="0"/>
              <a:buChar char="•"/>
            </a:pPr>
            <a:r>
              <a:rPr lang="en-US" i="1" dirty="0">
                <a:solidFill>
                  <a:srgbClr val="FFFF00"/>
                </a:solidFill>
              </a:rPr>
              <a:t>White defendants were mislabeled as low risk more often than black defendants.”</a:t>
            </a:r>
          </a:p>
          <a:p>
            <a:endParaRPr lang="en-US" i="1" dirty="0">
              <a:solidFill>
                <a:srgbClr val="FFFF00"/>
              </a:solidFill>
            </a:endParaRPr>
          </a:p>
        </p:txBody>
      </p:sp>
      <p:sp>
        <p:nvSpPr>
          <p:cNvPr id="9" name="TextBox 8">
            <a:extLst>
              <a:ext uri="{FF2B5EF4-FFF2-40B4-BE49-F238E27FC236}">
                <a16:creationId xmlns:a16="http://schemas.microsoft.com/office/drawing/2014/main" id="{307A30BC-2F10-4EF9-8CBA-5CDF4EA92CD6}"/>
              </a:ext>
            </a:extLst>
          </p:cNvPr>
          <p:cNvSpPr txBox="1"/>
          <p:nvPr/>
        </p:nvSpPr>
        <p:spPr>
          <a:xfrm>
            <a:off x="587763" y="5508703"/>
            <a:ext cx="10679330" cy="584775"/>
          </a:xfrm>
          <a:prstGeom prst="rect">
            <a:avLst/>
          </a:prstGeom>
          <a:noFill/>
        </p:spPr>
        <p:txBody>
          <a:bodyPr wrap="square" rtlCol="0">
            <a:spAutoFit/>
          </a:bodyPr>
          <a:lstStyle/>
          <a:p>
            <a:r>
              <a:rPr lang="en-US" sz="1600" i="1" dirty="0">
                <a:solidFill>
                  <a:srgbClr val="FFFF00"/>
                </a:solidFill>
              </a:rPr>
              <a:t>“Northpointe does not agree that the results of your analysis, or the claims being made based upon that analysis, are correct or that they accurately reflect the outcomes from the application of the model.”</a:t>
            </a:r>
          </a:p>
        </p:txBody>
      </p:sp>
      <p:sp>
        <p:nvSpPr>
          <p:cNvPr id="10" name="TextBox 9">
            <a:extLst>
              <a:ext uri="{FF2B5EF4-FFF2-40B4-BE49-F238E27FC236}">
                <a16:creationId xmlns:a16="http://schemas.microsoft.com/office/drawing/2014/main" id="{8E145D97-2E9F-4844-BBC2-BF76E3AF9D66}"/>
              </a:ext>
            </a:extLst>
          </p:cNvPr>
          <p:cNvSpPr txBox="1"/>
          <p:nvPr/>
        </p:nvSpPr>
        <p:spPr>
          <a:xfrm>
            <a:off x="954225" y="871459"/>
            <a:ext cx="9135374" cy="338554"/>
          </a:xfrm>
          <a:prstGeom prst="rect">
            <a:avLst/>
          </a:prstGeom>
          <a:noFill/>
        </p:spPr>
        <p:txBody>
          <a:bodyPr wrap="square" rtlCol="0">
            <a:spAutoFit/>
          </a:bodyPr>
          <a:lstStyle/>
          <a:p>
            <a:r>
              <a:rPr lang="en-US" sz="1600" i="1" dirty="0">
                <a:solidFill>
                  <a:srgbClr val="FFFF00"/>
                </a:solidFill>
              </a:rPr>
              <a:t>“used to inform decisions about who can be set free at every stage of the criminal justice system”</a:t>
            </a:r>
          </a:p>
        </p:txBody>
      </p:sp>
    </p:spTree>
    <p:extLst>
      <p:ext uri="{BB962C8B-B14F-4D97-AF65-F5344CB8AC3E}">
        <p14:creationId xmlns:p14="http://schemas.microsoft.com/office/powerpoint/2010/main" val="109134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5C26CB-839F-4654-BE82-0494FBBF6EAB}"/>
              </a:ext>
            </a:extLst>
          </p:cNvPr>
          <p:cNvSpPr>
            <a:spLocks noGrp="1"/>
          </p:cNvSpPr>
          <p:nvPr>
            <p:ph type="body" sz="quarter" idx="14"/>
          </p:nvPr>
        </p:nvSpPr>
        <p:spPr>
          <a:xfrm>
            <a:off x="234461" y="783102"/>
            <a:ext cx="5486400" cy="4651641"/>
          </a:xfrm>
        </p:spPr>
        <p:txBody>
          <a:bodyPr/>
          <a:lstStyle/>
          <a:p>
            <a:r>
              <a:rPr lang="en-US" sz="3600"/>
              <a:t>Center for Open Source Data and AI Technologies </a:t>
            </a:r>
          </a:p>
        </p:txBody>
      </p:sp>
      <p:sp>
        <p:nvSpPr>
          <p:cNvPr id="21" name="Content Placeholder 20">
            <a:extLst>
              <a:ext uri="{FF2B5EF4-FFF2-40B4-BE49-F238E27FC236}">
                <a16:creationId xmlns:a16="http://schemas.microsoft.com/office/drawing/2014/main" id="{E226601A-9014-496F-A93E-E462E181F379}"/>
              </a:ext>
            </a:extLst>
          </p:cNvPr>
          <p:cNvSpPr>
            <a:spLocks noGrp="1"/>
          </p:cNvSpPr>
          <p:nvPr>
            <p:ph sz="quarter" idx="15"/>
          </p:nvPr>
        </p:nvSpPr>
        <p:spPr/>
        <p:txBody>
          <a:bodyPr anchor="ctr"/>
          <a:lstStyle/>
          <a:p>
            <a:pPr lvl="0"/>
            <a:r>
              <a:rPr lang="en-US" sz="2800" dirty="0" err="1">
                <a:solidFill>
                  <a:srgbClr val="FFFFFF"/>
                </a:solidFill>
              </a:rPr>
              <a:t>codait</a:t>
            </a:r>
            <a:r>
              <a:rPr lang="en-US" sz="2800" dirty="0">
                <a:solidFill>
                  <a:srgbClr val="FFFFFF"/>
                </a:solidFill>
              </a:rPr>
              <a:t> </a:t>
            </a:r>
            <a:r>
              <a:rPr lang="en-US" sz="2000" dirty="0">
                <a:solidFill>
                  <a:srgbClr val="FFFFFF"/>
                </a:solidFill>
              </a:rPr>
              <a:t>(French) </a:t>
            </a:r>
            <a:endParaRPr lang="en-US" sz="2800" dirty="0">
              <a:solidFill>
                <a:srgbClr val="FFFFFF"/>
              </a:solidFill>
            </a:endParaRPr>
          </a:p>
          <a:p>
            <a:pPr lvl="0"/>
            <a:r>
              <a:rPr lang="en-US" sz="2400" dirty="0">
                <a:solidFill>
                  <a:srgbClr val="FFFFFF"/>
                </a:solidFill>
              </a:rPr>
              <a:t>= coder/coded </a:t>
            </a:r>
          </a:p>
          <a:p>
            <a:pPr lvl="0"/>
            <a:endParaRPr lang="en-US" dirty="0">
              <a:solidFill>
                <a:srgbClr val="FFFFFF"/>
              </a:solidFill>
            </a:endParaRPr>
          </a:p>
          <a:p>
            <a:pPr lvl="0"/>
            <a:r>
              <a:rPr lang="en-US" sz="1200" dirty="0">
                <a:solidFill>
                  <a:srgbClr val="FFFFFF"/>
                </a:solidFill>
                <a:hlinkClick r:id="rId2"/>
              </a:rPr>
              <a:t>https://m.interglot.com/fr/en/codait</a:t>
            </a:r>
            <a:r>
              <a:rPr lang="en-US" sz="1200" dirty="0">
                <a:solidFill>
                  <a:srgbClr val="FFFFFF"/>
                </a:solidFill>
              </a:rPr>
              <a:t> </a:t>
            </a:r>
          </a:p>
        </p:txBody>
      </p:sp>
      <p:sp>
        <p:nvSpPr>
          <p:cNvPr id="27" name="Rectangle 26">
            <a:extLst>
              <a:ext uri="{FF2B5EF4-FFF2-40B4-BE49-F238E27FC236}">
                <a16:creationId xmlns:a16="http://schemas.microsoft.com/office/drawing/2014/main" id="{3EBE6B1B-B4B1-4B8F-B843-402E9B818B4A}"/>
              </a:ext>
            </a:extLst>
          </p:cNvPr>
          <p:cNvSpPr/>
          <p:nvPr/>
        </p:nvSpPr>
        <p:spPr>
          <a:xfrm>
            <a:off x="162838" y="2289608"/>
            <a:ext cx="5777953" cy="3170099"/>
          </a:xfrm>
          <a:prstGeom prst="rect">
            <a:avLst/>
          </a:prstGeom>
        </p:spPr>
        <p:txBody>
          <a:bodyPr wrap="square">
            <a:spAutoFit/>
          </a:bodyPr>
          <a:lstStyle/>
          <a:p>
            <a:pPr lvl="0" defTabSz="914201">
              <a:defRPr/>
            </a:pPr>
            <a:r>
              <a:rPr lang="en-US" sz="2000" dirty="0">
                <a:solidFill>
                  <a:schemeClr val="bg2"/>
                </a:solidFill>
              </a:rPr>
              <a:t>Code - Build and improve practical frameworks to enable more developers to realize immediate value (e.g. </a:t>
            </a:r>
            <a:r>
              <a:rPr lang="en-US" sz="2000" dirty="0" err="1">
                <a:solidFill>
                  <a:schemeClr val="bg2"/>
                </a:solidFill>
              </a:rPr>
              <a:t>FfDL</a:t>
            </a:r>
            <a:r>
              <a:rPr lang="en-US" sz="2000" dirty="0">
                <a:solidFill>
                  <a:schemeClr val="bg2"/>
                </a:solidFill>
              </a:rPr>
              <a:t>, </a:t>
            </a:r>
            <a:r>
              <a:rPr lang="en-US" sz="2000" dirty="0" err="1">
                <a:solidFill>
                  <a:schemeClr val="bg2"/>
                </a:solidFill>
              </a:rPr>
              <a:t>Tensorflow</a:t>
            </a:r>
            <a:r>
              <a:rPr lang="en-US" sz="2000" dirty="0">
                <a:solidFill>
                  <a:schemeClr val="bg2"/>
                </a:solidFill>
              </a:rPr>
              <a:t> </a:t>
            </a:r>
            <a:r>
              <a:rPr lang="en-US" sz="2000" dirty="0" err="1">
                <a:solidFill>
                  <a:schemeClr val="bg2"/>
                </a:solidFill>
              </a:rPr>
              <a:t>Jupyter</a:t>
            </a:r>
            <a:r>
              <a:rPr lang="en-US" sz="2000" dirty="0">
                <a:solidFill>
                  <a:schemeClr val="bg2"/>
                </a:solidFill>
              </a:rPr>
              <a:t>, Spark)</a:t>
            </a:r>
          </a:p>
          <a:p>
            <a:pPr lvl="0" defTabSz="914201">
              <a:defRPr/>
            </a:pPr>
            <a:endParaRPr lang="en-US" sz="2000" dirty="0">
              <a:solidFill>
                <a:schemeClr val="bg2"/>
              </a:solidFill>
            </a:endParaRPr>
          </a:p>
          <a:p>
            <a:pPr lvl="0" defTabSz="914201">
              <a:defRPr/>
            </a:pPr>
            <a:r>
              <a:rPr lang="en-US" sz="2000" dirty="0">
                <a:solidFill>
                  <a:schemeClr val="bg2"/>
                </a:solidFill>
              </a:rPr>
              <a:t>Content – Showcase solutions to complex and real world AI problems</a:t>
            </a:r>
          </a:p>
          <a:p>
            <a:pPr lvl="0" defTabSz="914201">
              <a:defRPr/>
            </a:pPr>
            <a:endParaRPr lang="en-US" sz="2000" dirty="0">
              <a:solidFill>
                <a:schemeClr val="bg2"/>
              </a:solidFill>
            </a:endParaRPr>
          </a:p>
          <a:p>
            <a:pPr defTabSz="914201">
              <a:defRPr/>
            </a:pPr>
            <a:r>
              <a:rPr lang="en-US" sz="2000" dirty="0">
                <a:solidFill>
                  <a:schemeClr val="bg2"/>
                </a:solidFill>
              </a:rPr>
              <a:t>Community – Bring developers and data scientists to engage with IBM (e.g. MAX)</a:t>
            </a:r>
          </a:p>
          <a:p>
            <a:pPr lvl="0" defTabSz="914201">
              <a:defRPr/>
            </a:pPr>
            <a:endParaRPr lang="en-US" sz="2000" dirty="0">
              <a:solidFill>
                <a:schemeClr val="bg2"/>
              </a:solidFill>
            </a:endParaRPr>
          </a:p>
        </p:txBody>
      </p:sp>
      <p:sp>
        <p:nvSpPr>
          <p:cNvPr id="30" name="Rectangle 29">
            <a:extLst>
              <a:ext uri="{FF2B5EF4-FFF2-40B4-BE49-F238E27FC236}">
                <a16:creationId xmlns:a16="http://schemas.microsoft.com/office/drawing/2014/main" id="{93ED6CEC-F822-486E-836D-1C202D7AD8AF}"/>
              </a:ext>
            </a:extLst>
          </p:cNvPr>
          <p:cNvSpPr/>
          <p:nvPr/>
        </p:nvSpPr>
        <p:spPr>
          <a:xfrm>
            <a:off x="6096000" y="3452870"/>
            <a:ext cx="719469" cy="3429000"/>
          </a:xfrm>
          <a:prstGeom prst="rect">
            <a:avLst/>
          </a:prstGeom>
          <a:solidFill>
            <a:srgbClr val="FEFEFE"/>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6" name="Content Placeholder 5">
            <a:extLst>
              <a:ext uri="{FF2B5EF4-FFF2-40B4-BE49-F238E27FC236}">
                <a16:creationId xmlns:a16="http://schemas.microsoft.com/office/drawing/2014/main" id="{0878E4CE-2748-0D41-AA07-E79F4D3AEA6A}"/>
              </a:ext>
            </a:extLst>
          </p:cNvPr>
          <p:cNvSpPr>
            <a:spLocks noGrp="1"/>
          </p:cNvSpPr>
          <p:nvPr>
            <p:ph sz="quarter" idx="17"/>
          </p:nvPr>
        </p:nvSpPr>
        <p:spPr>
          <a:xfrm>
            <a:off x="6107725" y="3449781"/>
            <a:ext cx="6096000" cy="3429000"/>
          </a:xfrm>
        </p:spPr>
        <p:txBody>
          <a:bodyPr/>
          <a:lstStyle/>
          <a:p>
            <a:r>
              <a:rPr lang="en-US"/>
              <a:t>Improving Enterprise AI lifecycle in Open Source</a:t>
            </a:r>
          </a:p>
        </p:txBody>
      </p:sp>
      <p:pic>
        <p:nvPicPr>
          <p:cNvPr id="9" name="Picture 8">
            <a:extLst>
              <a:ext uri="{FF2B5EF4-FFF2-40B4-BE49-F238E27FC236}">
                <a16:creationId xmlns:a16="http://schemas.microsoft.com/office/drawing/2014/main" id="{B6AF6AA3-E42D-1C49-B3D6-68E04FC8C5CC}"/>
              </a:ext>
            </a:extLst>
          </p:cNvPr>
          <p:cNvPicPr>
            <a:picLocks noChangeAspect="1"/>
          </p:cNvPicPr>
          <p:nvPr/>
        </p:nvPicPr>
        <p:blipFill>
          <a:blip r:embed="rId3"/>
          <a:stretch>
            <a:fillRect/>
          </a:stretch>
        </p:blipFill>
        <p:spPr>
          <a:xfrm>
            <a:off x="6464988" y="3993195"/>
            <a:ext cx="5422212" cy="2624992"/>
          </a:xfrm>
          <a:prstGeom prst="rect">
            <a:avLst/>
          </a:prstGeom>
        </p:spPr>
      </p:pic>
      <p:sp>
        <p:nvSpPr>
          <p:cNvPr id="11" name="Content Placeholder 10">
            <a:extLst>
              <a:ext uri="{FF2B5EF4-FFF2-40B4-BE49-F238E27FC236}">
                <a16:creationId xmlns:a16="http://schemas.microsoft.com/office/drawing/2014/main" id="{71C0C14D-CA40-7B44-A82F-478F4A77EA0D}"/>
              </a:ext>
            </a:extLst>
          </p:cNvPr>
          <p:cNvSpPr>
            <a:spLocks noGrp="1"/>
          </p:cNvSpPr>
          <p:nvPr>
            <p:ph sz="quarter" idx="16"/>
          </p:nvPr>
        </p:nvSpPr>
        <p:spPr/>
        <p:txBody>
          <a:bodyPr/>
          <a:lstStyle/>
          <a:p>
            <a:endParaRPr lang="en-US"/>
          </a:p>
        </p:txBody>
      </p:sp>
      <p:sp>
        <p:nvSpPr>
          <p:cNvPr id="41" name="Content Placeholder 6">
            <a:extLst>
              <a:ext uri="{FF2B5EF4-FFF2-40B4-BE49-F238E27FC236}">
                <a16:creationId xmlns:a16="http://schemas.microsoft.com/office/drawing/2014/main" id="{AD85D989-B81C-3643-8593-40BAA1D52C79}"/>
              </a:ext>
            </a:extLst>
          </p:cNvPr>
          <p:cNvSpPr txBox="1">
            <a:spLocks/>
          </p:cNvSpPr>
          <p:nvPr/>
        </p:nvSpPr>
        <p:spPr>
          <a:xfrm>
            <a:off x="6096103" y="0"/>
            <a:ext cx="3059621" cy="3429000"/>
          </a:xfrm>
          <a:prstGeom prst="rect">
            <a:avLst/>
          </a:prstGeom>
          <a:solidFill>
            <a:srgbClr val="007875"/>
          </a:solidFill>
        </p:spPr>
        <p:txBody>
          <a:bodyPr vert="horz" lIns="228600" tIns="192024" rIns="228600" bIns="228600" rtlCol="0" anchor="ctr">
            <a:noAutofit/>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sz="4800">
                <a:latin typeface="HelvNeue Bold for IBM" panose="020B0804020202020204" pitchFamily="34" charset="0"/>
              </a:rPr>
              <a:t>CODAIT</a:t>
            </a:r>
          </a:p>
          <a:p>
            <a:pPr algn="ctr"/>
            <a:r>
              <a:rPr lang="en-US" sz="1400">
                <a:latin typeface="HelvNeue Bold for IBM" panose="020B0804020202020204" pitchFamily="34" charset="0"/>
                <a:hlinkClick r:id="rId4"/>
              </a:rPr>
              <a:t>codait.org</a:t>
            </a:r>
            <a:r>
              <a:rPr lang="en-US" sz="1400">
                <a:latin typeface="HelvNeue Bold for IBM" panose="020B0804020202020204" pitchFamily="34" charset="0"/>
              </a:rPr>
              <a:t> </a:t>
            </a:r>
          </a:p>
        </p:txBody>
      </p:sp>
      <p:pic>
        <p:nvPicPr>
          <p:cNvPr id="16" name="Picture 15">
            <a:extLst>
              <a:ext uri="{FF2B5EF4-FFF2-40B4-BE49-F238E27FC236}">
                <a16:creationId xmlns:a16="http://schemas.microsoft.com/office/drawing/2014/main" id="{5237EAF4-F0F9-48E7-9C53-B019D11477D8}"/>
              </a:ext>
            </a:extLst>
          </p:cNvPr>
          <p:cNvPicPr>
            <a:picLocks noChangeAspect="1"/>
          </p:cNvPicPr>
          <p:nvPr/>
        </p:nvPicPr>
        <p:blipFill>
          <a:blip r:embed="rId5"/>
          <a:stretch>
            <a:fillRect/>
          </a:stretch>
        </p:blipFill>
        <p:spPr>
          <a:xfrm>
            <a:off x="8184205" y="202267"/>
            <a:ext cx="959795" cy="883246"/>
          </a:xfrm>
          <a:prstGeom prst="rect">
            <a:avLst/>
          </a:prstGeom>
        </p:spPr>
      </p:pic>
      <p:sp>
        <p:nvSpPr>
          <p:cNvPr id="3" name="Slide Number Placeholder 2">
            <a:extLst>
              <a:ext uri="{FF2B5EF4-FFF2-40B4-BE49-F238E27FC236}">
                <a16:creationId xmlns:a16="http://schemas.microsoft.com/office/drawing/2014/main" id="{CA031042-065B-4225-A3FD-6BD957328102}"/>
              </a:ext>
            </a:extLst>
          </p:cNvPr>
          <p:cNvSpPr>
            <a:spLocks noGrp="1"/>
          </p:cNvSpPr>
          <p:nvPr>
            <p:ph type="sldNum" sz="quarter" idx="10"/>
          </p:nvPr>
        </p:nvSpPr>
        <p:spPr/>
        <p:txBody>
          <a:bodyPr/>
          <a:lstStyle/>
          <a:p>
            <a:fld id="{3FD999D4-B456-9943-89B7-30D56181CE18}" type="slidenum">
              <a:rPr lang="en-US" smtClean="0"/>
              <a:pPr/>
              <a:t>2</a:t>
            </a:fld>
            <a:endParaRPr lang="en-US"/>
          </a:p>
        </p:txBody>
      </p:sp>
    </p:spTree>
    <p:extLst>
      <p:ext uri="{BB962C8B-B14F-4D97-AF65-F5344CB8AC3E}">
        <p14:creationId xmlns:p14="http://schemas.microsoft.com/office/powerpoint/2010/main" val="376098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8597660" cy="5988135"/>
          </a:xfrm>
        </p:spPr>
        <p:txBody>
          <a:bodyPr/>
          <a:lstStyle/>
          <a:p>
            <a:r>
              <a:rPr lang="en-US" dirty="0"/>
              <a:t>Online Advertisements </a:t>
            </a:r>
            <a:r>
              <a:rPr lang="en-US" sz="1800" dirty="0"/>
              <a:t>(MIT Technology Review, Feb, 2013)</a:t>
            </a:r>
            <a:endParaRPr lang="en-US" dirty="0"/>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20</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684" y="985419"/>
            <a:ext cx="4758841" cy="4171976"/>
          </a:xfrm>
          <a:prstGeom prst="rect">
            <a:avLst/>
          </a:prstGeom>
        </p:spPr>
      </p:pic>
      <p:sp>
        <p:nvSpPr>
          <p:cNvPr id="7" name="TextBox 6">
            <a:extLst>
              <a:ext uri="{FF2B5EF4-FFF2-40B4-BE49-F238E27FC236}">
                <a16:creationId xmlns:a16="http://schemas.microsoft.com/office/drawing/2014/main" id="{2873476A-1A99-4D27-9102-69AFE3786CDC}"/>
              </a:ext>
            </a:extLst>
          </p:cNvPr>
          <p:cNvSpPr txBox="1"/>
          <p:nvPr/>
        </p:nvSpPr>
        <p:spPr>
          <a:xfrm>
            <a:off x="4347713" y="6618187"/>
            <a:ext cx="7261924" cy="261610"/>
          </a:xfrm>
          <a:prstGeom prst="rect">
            <a:avLst/>
          </a:prstGeom>
          <a:noFill/>
        </p:spPr>
        <p:txBody>
          <a:bodyPr wrap="none" rtlCol="0">
            <a:spAutoFit/>
          </a:bodyPr>
          <a:lstStyle/>
          <a:p>
            <a:r>
              <a:rPr lang="en-US" sz="1100" dirty="0">
                <a:solidFill>
                  <a:srgbClr val="FFFFCC"/>
                </a:solidFill>
              </a:rPr>
              <a:t>https://www.technologyreview.com/s/510646/racism-is-poisoning-online-ad-delivery-says-harvard-professor/</a:t>
            </a:r>
          </a:p>
        </p:txBody>
      </p:sp>
      <p:sp>
        <p:nvSpPr>
          <p:cNvPr id="8" name="TextBox 7">
            <a:extLst>
              <a:ext uri="{FF2B5EF4-FFF2-40B4-BE49-F238E27FC236}">
                <a16:creationId xmlns:a16="http://schemas.microsoft.com/office/drawing/2014/main" id="{28860507-54B6-42F3-979F-2FF58C12A39C}"/>
              </a:ext>
            </a:extLst>
          </p:cNvPr>
          <p:cNvSpPr txBox="1"/>
          <p:nvPr/>
        </p:nvSpPr>
        <p:spPr>
          <a:xfrm>
            <a:off x="6633715" y="1871932"/>
            <a:ext cx="4665373" cy="1477328"/>
          </a:xfrm>
          <a:prstGeom prst="rect">
            <a:avLst/>
          </a:prstGeom>
          <a:noFill/>
        </p:spPr>
        <p:txBody>
          <a:bodyPr wrap="square" rtlCol="0">
            <a:spAutoFit/>
          </a:bodyPr>
          <a:lstStyle/>
          <a:p>
            <a:r>
              <a:rPr lang="en-US" i="1" dirty="0">
                <a:solidFill>
                  <a:srgbClr val="FFFF00"/>
                </a:solidFill>
              </a:rPr>
              <a:t>“Google searches involving black-sounding names are more likely to serve up ads suggestive of a criminal record than white-sounding names, says computer scientist”</a:t>
            </a:r>
          </a:p>
          <a:p>
            <a:endParaRPr lang="en-US" dirty="0">
              <a:solidFill>
                <a:srgbClr val="FFFFCC"/>
              </a:solidFill>
            </a:endParaRPr>
          </a:p>
        </p:txBody>
      </p:sp>
      <p:sp>
        <p:nvSpPr>
          <p:cNvPr id="9" name="TextBox 8">
            <a:extLst>
              <a:ext uri="{FF2B5EF4-FFF2-40B4-BE49-F238E27FC236}">
                <a16:creationId xmlns:a16="http://schemas.microsoft.com/office/drawing/2014/main" id="{8F9F8DF9-63D2-4F9D-AAFE-2AF55F287657}"/>
              </a:ext>
            </a:extLst>
          </p:cNvPr>
          <p:cNvSpPr txBox="1"/>
          <p:nvPr/>
        </p:nvSpPr>
        <p:spPr>
          <a:xfrm>
            <a:off x="0" y="5410616"/>
            <a:ext cx="12088483" cy="954107"/>
          </a:xfrm>
          <a:prstGeom prst="rect">
            <a:avLst/>
          </a:prstGeom>
          <a:noFill/>
        </p:spPr>
        <p:txBody>
          <a:bodyPr wrap="square" rtlCol="0">
            <a:spAutoFit/>
          </a:bodyPr>
          <a:lstStyle/>
          <a:p>
            <a:r>
              <a:rPr lang="en-US" sz="1400" i="1" dirty="0">
                <a:solidFill>
                  <a:srgbClr val="FFFF00"/>
                </a:solidFill>
              </a:rPr>
              <a:t>“AdWords does not conduct any racial profiling. We also have an “anti” and violence policy which states that we will not allow ads that advocate against an </a:t>
            </a:r>
            <a:r>
              <a:rPr lang="en-US" sz="1400" i="1" dirty="0" err="1">
                <a:solidFill>
                  <a:srgbClr val="FFFF00"/>
                </a:solidFill>
              </a:rPr>
              <a:t>organisation</a:t>
            </a:r>
            <a:r>
              <a:rPr lang="en-US" sz="1400" i="1" dirty="0">
                <a:solidFill>
                  <a:srgbClr val="FFFF00"/>
                </a:solidFill>
              </a:rPr>
              <a:t>, person or group of people. It is up to individual advertisers to decide which keywords they want to choose to trigger their ads.”</a:t>
            </a:r>
          </a:p>
          <a:p>
            <a:endParaRPr lang="en-US" sz="1400" i="1" dirty="0">
              <a:solidFill>
                <a:srgbClr val="FFFF00"/>
              </a:solidFill>
            </a:endParaRPr>
          </a:p>
          <a:p>
            <a:r>
              <a:rPr lang="en-US" sz="1400" i="1" dirty="0">
                <a:solidFill>
                  <a:srgbClr val="FFFF00"/>
                </a:solidFill>
              </a:rPr>
              <a:t>						</a:t>
            </a:r>
            <a:r>
              <a:rPr lang="en-US" sz="1400" dirty="0">
                <a:solidFill>
                  <a:srgbClr val="FFFF00"/>
                </a:solidFill>
              </a:rPr>
              <a:t>Google Spokesperson</a:t>
            </a:r>
          </a:p>
        </p:txBody>
      </p:sp>
    </p:spTree>
    <p:extLst>
      <p:ext uri="{BB962C8B-B14F-4D97-AF65-F5344CB8AC3E}">
        <p14:creationId xmlns:p14="http://schemas.microsoft.com/office/powerpoint/2010/main" val="1335541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8425132" cy="5988135"/>
          </a:xfrm>
        </p:spPr>
        <p:txBody>
          <a:bodyPr/>
          <a:lstStyle/>
          <a:p>
            <a:r>
              <a:rPr lang="en-US" dirty="0"/>
              <a:t>Bias in Word Embeddings </a:t>
            </a:r>
            <a:r>
              <a:rPr lang="en-US" sz="2000" dirty="0"/>
              <a:t>(July, 2016)</a:t>
            </a:r>
            <a:endParaRPr lang="en-US" dirty="0"/>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21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915" y="1450950"/>
            <a:ext cx="5779318" cy="3751366"/>
          </a:xfrm>
          <a:prstGeom prst="rect">
            <a:avLst/>
          </a:prstGeom>
        </p:spPr>
      </p:pic>
      <p:sp>
        <p:nvSpPr>
          <p:cNvPr id="7" name="TextBox 6">
            <a:extLst>
              <a:ext uri="{FF2B5EF4-FFF2-40B4-BE49-F238E27FC236}">
                <a16:creationId xmlns:a16="http://schemas.microsoft.com/office/drawing/2014/main" id="{A8163D95-A026-428F-8B68-478B821B31E1}"/>
              </a:ext>
            </a:extLst>
          </p:cNvPr>
          <p:cNvSpPr txBox="1"/>
          <p:nvPr/>
        </p:nvSpPr>
        <p:spPr>
          <a:xfrm>
            <a:off x="7781412" y="6199898"/>
            <a:ext cx="2932213" cy="307777"/>
          </a:xfrm>
          <a:prstGeom prst="rect">
            <a:avLst/>
          </a:prstGeom>
          <a:noFill/>
        </p:spPr>
        <p:txBody>
          <a:bodyPr wrap="none" rtlCol="0">
            <a:spAutoFit/>
          </a:bodyPr>
          <a:lstStyle/>
          <a:p>
            <a:r>
              <a:rPr lang="en-US" sz="1400" dirty="0">
                <a:solidFill>
                  <a:srgbClr val="FFFF00"/>
                </a:solidFill>
              </a:rPr>
              <a:t>https://arxiv.org/abs/1607.06520</a:t>
            </a:r>
          </a:p>
        </p:txBody>
      </p:sp>
      <p:sp>
        <p:nvSpPr>
          <p:cNvPr id="8" name="TextBox 7">
            <a:extLst>
              <a:ext uri="{FF2B5EF4-FFF2-40B4-BE49-F238E27FC236}">
                <a16:creationId xmlns:a16="http://schemas.microsoft.com/office/drawing/2014/main" id="{5B77E128-60F8-47B4-9E42-1C3F206B6FAC}"/>
              </a:ext>
            </a:extLst>
          </p:cNvPr>
          <p:cNvSpPr txBox="1"/>
          <p:nvPr/>
        </p:nvSpPr>
        <p:spPr>
          <a:xfrm>
            <a:off x="6735981" y="1756735"/>
            <a:ext cx="5023070" cy="2031325"/>
          </a:xfrm>
          <a:prstGeom prst="rect">
            <a:avLst/>
          </a:prstGeom>
          <a:noFill/>
        </p:spPr>
        <p:txBody>
          <a:bodyPr wrap="square" rtlCol="0">
            <a:spAutoFit/>
          </a:bodyPr>
          <a:lstStyle/>
          <a:p>
            <a:r>
              <a:rPr lang="en-US" i="1" dirty="0">
                <a:solidFill>
                  <a:srgbClr val="FFFF00"/>
                </a:solidFill>
              </a:rPr>
              <a:t>w2vNEWS embedding, 300-dim word2vec</a:t>
            </a:r>
          </a:p>
          <a:p>
            <a:pPr marL="285750" indent="-285750">
              <a:buFont typeface="Arial" panose="020B0604020202020204" pitchFamily="34" charset="0"/>
              <a:buChar char="•"/>
            </a:pPr>
            <a:r>
              <a:rPr lang="en-US" i="1" dirty="0">
                <a:solidFill>
                  <a:srgbClr val="FFFF00"/>
                </a:solidFill>
              </a:rPr>
              <a:t>proven to be immensely useful </a:t>
            </a:r>
          </a:p>
          <a:p>
            <a:pPr marL="285750" indent="-285750">
              <a:buFont typeface="Arial" panose="020B0604020202020204" pitchFamily="34" charset="0"/>
              <a:buChar char="•"/>
            </a:pPr>
            <a:r>
              <a:rPr lang="en-US" i="1" dirty="0">
                <a:solidFill>
                  <a:srgbClr val="FFFF00"/>
                </a:solidFill>
              </a:rPr>
              <a:t>high quality, publicly available, and easy to incorporate into any application</a:t>
            </a:r>
          </a:p>
          <a:p>
            <a:pPr marL="285750" indent="-285750">
              <a:buFont typeface="Arial" panose="020B0604020202020204" pitchFamily="34" charset="0"/>
              <a:buChar char="•"/>
            </a:pPr>
            <a:endParaRPr lang="en-US" i="1" dirty="0">
              <a:solidFill>
                <a:srgbClr val="FFFF00"/>
              </a:solidFill>
            </a:endParaRPr>
          </a:p>
          <a:p>
            <a:r>
              <a:rPr lang="en-US" i="1" dirty="0">
                <a:solidFill>
                  <a:srgbClr val="FFFF00"/>
                </a:solidFill>
              </a:rPr>
              <a:t>Ex) Paris is to France and Tokyo is to ??</a:t>
            </a:r>
          </a:p>
          <a:p>
            <a:endParaRPr lang="en-US" dirty="0">
              <a:solidFill>
                <a:srgbClr val="FFFF00"/>
              </a:solidFill>
            </a:endParaRPr>
          </a:p>
        </p:txBody>
      </p:sp>
    </p:spTree>
    <p:extLst>
      <p:ext uri="{BB962C8B-B14F-4D97-AF65-F5344CB8AC3E}">
        <p14:creationId xmlns:p14="http://schemas.microsoft.com/office/powerpoint/2010/main" val="316126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68225"/>
            <a:ext cx="10150415" cy="5988135"/>
          </a:xfrm>
        </p:spPr>
        <p:txBody>
          <a:bodyPr/>
          <a:lstStyle/>
          <a:p>
            <a:r>
              <a:rPr lang="en-US" dirty="0"/>
              <a:t>Bias in Facial Recognition </a:t>
            </a:r>
            <a:r>
              <a:rPr lang="en-US" sz="1800" dirty="0"/>
              <a:t>(MIT News, Feb 2018)</a:t>
            </a:r>
            <a:endParaRPr lang="en-US" dirty="0"/>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22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43" y="1774397"/>
            <a:ext cx="5184476" cy="3739452"/>
          </a:xfrm>
          <a:prstGeom prst="rect">
            <a:avLst/>
          </a:prstGeom>
        </p:spPr>
      </p:pic>
      <p:sp>
        <p:nvSpPr>
          <p:cNvPr id="7" name="TextBox 6">
            <a:extLst>
              <a:ext uri="{FF2B5EF4-FFF2-40B4-BE49-F238E27FC236}">
                <a16:creationId xmlns:a16="http://schemas.microsoft.com/office/drawing/2014/main" id="{586E68FF-8951-4B8C-9ED9-078AC2BAC594}"/>
              </a:ext>
            </a:extLst>
          </p:cNvPr>
          <p:cNvSpPr txBox="1"/>
          <p:nvPr/>
        </p:nvSpPr>
        <p:spPr>
          <a:xfrm>
            <a:off x="4848047" y="6366005"/>
            <a:ext cx="6494085" cy="261610"/>
          </a:xfrm>
          <a:prstGeom prst="rect">
            <a:avLst/>
          </a:prstGeom>
          <a:noFill/>
        </p:spPr>
        <p:txBody>
          <a:bodyPr wrap="none" rtlCol="0">
            <a:spAutoFit/>
          </a:bodyPr>
          <a:lstStyle/>
          <a:p>
            <a:r>
              <a:rPr lang="en-US" sz="1100" dirty="0">
                <a:solidFill>
                  <a:schemeClr val="bg2"/>
                </a:solidFill>
              </a:rPr>
              <a:t>https://news.mit.edu/2018/study-finds-gender-skin-type-bias-artificial-intelligence-systems-0212</a:t>
            </a:r>
          </a:p>
        </p:txBody>
      </p:sp>
      <p:sp>
        <p:nvSpPr>
          <p:cNvPr id="8" name="TextBox 7">
            <a:extLst>
              <a:ext uri="{FF2B5EF4-FFF2-40B4-BE49-F238E27FC236}">
                <a16:creationId xmlns:a16="http://schemas.microsoft.com/office/drawing/2014/main" id="{8DF97478-A422-4F17-959A-ECEA1427A955}"/>
              </a:ext>
            </a:extLst>
          </p:cNvPr>
          <p:cNvSpPr txBox="1"/>
          <p:nvPr/>
        </p:nvSpPr>
        <p:spPr>
          <a:xfrm>
            <a:off x="888522" y="807761"/>
            <a:ext cx="10325818" cy="584775"/>
          </a:xfrm>
          <a:prstGeom prst="rect">
            <a:avLst/>
          </a:prstGeom>
          <a:noFill/>
        </p:spPr>
        <p:txBody>
          <a:bodyPr wrap="square" rtlCol="0">
            <a:spAutoFit/>
          </a:bodyPr>
          <a:lstStyle/>
          <a:p>
            <a:r>
              <a:rPr lang="en-US" sz="1600" i="1" dirty="0">
                <a:solidFill>
                  <a:srgbClr val="FFFF00"/>
                </a:solidFill>
              </a:rPr>
              <a:t>general-purpose facial-analysis systems, which could be used to match faces in different photos as well as to assess characteristics such as gender, age, and mood.</a:t>
            </a:r>
          </a:p>
        </p:txBody>
      </p:sp>
      <p:sp>
        <p:nvSpPr>
          <p:cNvPr id="9" name="TextBox 8">
            <a:extLst>
              <a:ext uri="{FF2B5EF4-FFF2-40B4-BE49-F238E27FC236}">
                <a16:creationId xmlns:a16="http://schemas.microsoft.com/office/drawing/2014/main" id="{3B700C96-FF29-4748-AE6A-63CF952CB0F9}"/>
              </a:ext>
            </a:extLst>
          </p:cNvPr>
          <p:cNvSpPr txBox="1"/>
          <p:nvPr/>
        </p:nvSpPr>
        <p:spPr>
          <a:xfrm>
            <a:off x="7272070" y="2338962"/>
            <a:ext cx="4244197" cy="923330"/>
          </a:xfrm>
          <a:prstGeom prst="rect">
            <a:avLst/>
          </a:prstGeom>
          <a:noFill/>
        </p:spPr>
        <p:txBody>
          <a:bodyPr wrap="square" rtlCol="0">
            <a:spAutoFit/>
          </a:bodyPr>
          <a:lstStyle/>
          <a:p>
            <a:r>
              <a:rPr lang="en-US" i="1" dirty="0">
                <a:solidFill>
                  <a:srgbClr val="FFFF00"/>
                </a:solidFill>
              </a:rPr>
              <a:t>“error rate of 0.8 percent for light-skinned men, 34.7 percent for dark-skinned women”</a:t>
            </a:r>
          </a:p>
        </p:txBody>
      </p:sp>
    </p:spTree>
    <p:extLst>
      <p:ext uri="{BB962C8B-B14F-4D97-AF65-F5344CB8AC3E}">
        <p14:creationId xmlns:p14="http://schemas.microsoft.com/office/powerpoint/2010/main" val="787651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7260566" cy="5988135"/>
          </a:xfrm>
        </p:spPr>
        <p:txBody>
          <a:bodyPr/>
          <a:lstStyle/>
          <a:p>
            <a:r>
              <a:rPr lang="en-US" dirty="0"/>
              <a:t>Predictive Policing </a:t>
            </a:r>
            <a:r>
              <a:rPr lang="en-US" sz="2000" dirty="0"/>
              <a:t>(New Scientist, Oct 2017)</a:t>
            </a:r>
            <a:endParaRPr lang="en-US" dirty="0"/>
          </a:p>
        </p:txBody>
      </p:sp>
      <p:sp>
        <p:nvSpPr>
          <p:cNvPr id="3" name="Date Placeholder 2"/>
          <p:cNvSpPr>
            <a:spLocks noGrp="1"/>
          </p:cNvSpPr>
          <p:nvPr>
            <p:ph type="dt" sz="half" idx="10"/>
          </p:nvPr>
        </p:nvSpPr>
        <p:spPr/>
        <p:txBody>
          <a:bodyPr/>
          <a:lstStyle/>
          <a:p>
            <a:r>
              <a:rPr lang="en-US"/>
              <a:t>4/17/18</a:t>
            </a:r>
          </a:p>
        </p:txBody>
      </p:sp>
      <p:sp>
        <p:nvSpPr>
          <p:cNvPr id="5" name="Slide Number Placeholder 4"/>
          <p:cNvSpPr>
            <a:spLocks noGrp="1"/>
          </p:cNvSpPr>
          <p:nvPr>
            <p:ph type="sldNum" sz="quarter" idx="12"/>
          </p:nvPr>
        </p:nvSpPr>
        <p:spPr/>
        <p:txBody>
          <a:bodyPr/>
          <a:lstStyle/>
          <a:p>
            <a:fld id="{F5496341-8C7D-E049-A644-6E2EF84E20AF}" type="slidenum">
              <a:rPr lang="en-US" smtClean="0"/>
              <a:t>23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76" y="1394204"/>
            <a:ext cx="5329327" cy="3535296"/>
          </a:xfrm>
          <a:prstGeom prst="rect">
            <a:avLst/>
          </a:prstGeom>
        </p:spPr>
      </p:pic>
      <p:sp>
        <p:nvSpPr>
          <p:cNvPr id="8" name="TextBox 7">
            <a:extLst>
              <a:ext uri="{FF2B5EF4-FFF2-40B4-BE49-F238E27FC236}">
                <a16:creationId xmlns:a16="http://schemas.microsoft.com/office/drawing/2014/main" id="{C675B9BB-E574-4367-8601-4CAE601BBA75}"/>
              </a:ext>
            </a:extLst>
          </p:cNvPr>
          <p:cNvSpPr txBox="1"/>
          <p:nvPr/>
        </p:nvSpPr>
        <p:spPr>
          <a:xfrm>
            <a:off x="3833729" y="6522192"/>
            <a:ext cx="7802136" cy="253916"/>
          </a:xfrm>
          <a:prstGeom prst="rect">
            <a:avLst/>
          </a:prstGeom>
          <a:noFill/>
        </p:spPr>
        <p:txBody>
          <a:bodyPr wrap="none" rtlCol="0">
            <a:spAutoFit/>
          </a:bodyPr>
          <a:lstStyle/>
          <a:p>
            <a:r>
              <a:rPr lang="en-US" sz="1050" dirty="0">
                <a:solidFill>
                  <a:schemeClr val="bg2"/>
                </a:solidFill>
              </a:rPr>
              <a:t>https://www.newscientist.com/article/mg23631464-300-biased-policing-is-made-worse-by-errors-in-pre-crime-algorithms/</a:t>
            </a:r>
          </a:p>
        </p:txBody>
      </p:sp>
      <p:sp>
        <p:nvSpPr>
          <p:cNvPr id="9" name="TextBox 8">
            <a:extLst>
              <a:ext uri="{FF2B5EF4-FFF2-40B4-BE49-F238E27FC236}">
                <a16:creationId xmlns:a16="http://schemas.microsoft.com/office/drawing/2014/main" id="{A9F211CE-8F23-431E-AE7C-BF4A270A8AD6}"/>
              </a:ext>
            </a:extLst>
          </p:cNvPr>
          <p:cNvSpPr txBox="1"/>
          <p:nvPr/>
        </p:nvSpPr>
        <p:spPr>
          <a:xfrm>
            <a:off x="6439619" y="2360810"/>
            <a:ext cx="5408762" cy="1323439"/>
          </a:xfrm>
          <a:prstGeom prst="rect">
            <a:avLst/>
          </a:prstGeom>
          <a:noFill/>
        </p:spPr>
        <p:txBody>
          <a:bodyPr wrap="square" rtlCol="0">
            <a:spAutoFit/>
          </a:bodyPr>
          <a:lstStyle/>
          <a:p>
            <a:r>
              <a:rPr lang="en-US" sz="1600" i="1" dirty="0">
                <a:solidFill>
                  <a:srgbClr val="FFFF00"/>
                </a:solidFill>
              </a:rPr>
              <a:t>“Their study suggest that the software merely sparks a “feedback loop” that leads to officers being repeatedly sent to certain </a:t>
            </a:r>
            <a:r>
              <a:rPr lang="en-US" sz="1600" i="1" dirty="0" err="1">
                <a:solidFill>
                  <a:srgbClr val="FFFF00"/>
                </a:solidFill>
              </a:rPr>
              <a:t>neighbourhoods</a:t>
            </a:r>
            <a:r>
              <a:rPr lang="en-US" sz="1600" i="1" dirty="0">
                <a:solidFill>
                  <a:srgbClr val="FFFF00"/>
                </a:solidFill>
              </a:rPr>
              <a:t> – typically ones with a high number of racial minorities – regardless of the true crime rate in that area.”</a:t>
            </a:r>
          </a:p>
        </p:txBody>
      </p:sp>
    </p:spTree>
    <p:extLst>
      <p:ext uri="{BB962C8B-B14F-4D97-AF65-F5344CB8AC3E}">
        <p14:creationId xmlns:p14="http://schemas.microsoft.com/office/powerpoint/2010/main" val="159762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2F07D9-FA1F-44A7-A2A6-C91A8E75BCF1}"/>
              </a:ext>
            </a:extLst>
          </p:cNvPr>
          <p:cNvSpPr/>
          <p:nvPr/>
        </p:nvSpPr>
        <p:spPr>
          <a:xfrm>
            <a:off x="5709862" y="1224950"/>
            <a:ext cx="6085434" cy="4054415"/>
          </a:xfrm>
          <a:prstGeom prst="rect">
            <a:avLst/>
          </a:prstGeom>
          <a:solidFill>
            <a:srgbClr val="007875"/>
          </a:solidFill>
          <a:ln>
            <a:solidFill>
              <a:schemeClr val="accent1">
                <a:lumMod val="50000"/>
              </a:schemeClr>
            </a:solid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0" name="Rectangle 9">
            <a:extLst>
              <a:ext uri="{FF2B5EF4-FFF2-40B4-BE49-F238E27FC236}">
                <a16:creationId xmlns:a16="http://schemas.microsoft.com/office/drawing/2014/main" id="{FF0CC3AD-8D62-4213-A259-387285D5D134}"/>
              </a:ext>
            </a:extLst>
          </p:cNvPr>
          <p:cNvSpPr/>
          <p:nvPr/>
        </p:nvSpPr>
        <p:spPr>
          <a:xfrm>
            <a:off x="535808" y="1224950"/>
            <a:ext cx="4734932" cy="4054415"/>
          </a:xfrm>
          <a:prstGeom prst="rect">
            <a:avLst/>
          </a:prstGeom>
          <a:solidFill>
            <a:schemeClr val="accent6">
              <a:lumMod val="75000"/>
            </a:schemeClr>
          </a:solidFill>
          <a:ln>
            <a:solidFill>
              <a:schemeClr val="accent6">
                <a:lumMod val="75000"/>
              </a:schemeClr>
            </a:solid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2" name="Title 1"/>
          <p:cNvSpPr>
            <a:spLocks noGrp="1"/>
          </p:cNvSpPr>
          <p:nvPr>
            <p:ph type="title"/>
          </p:nvPr>
        </p:nvSpPr>
        <p:spPr>
          <a:xfrm>
            <a:off x="304800" y="268226"/>
            <a:ext cx="5414513" cy="672054"/>
          </a:xfrm>
        </p:spPr>
        <p:txBody>
          <a:bodyPr>
            <a:normAutofit/>
          </a:bodyPr>
          <a:lstStyle/>
          <a:p>
            <a:r>
              <a:rPr lang="en-US" dirty="0"/>
              <a:t>High Visibility Bias Examples</a:t>
            </a:r>
          </a:p>
        </p:txBody>
      </p:sp>
      <p:sp>
        <p:nvSpPr>
          <p:cNvPr id="3" name="Content Placeholder 2"/>
          <p:cNvSpPr>
            <a:spLocks noGrp="1"/>
          </p:cNvSpPr>
          <p:nvPr>
            <p:ph idx="1"/>
          </p:nvPr>
        </p:nvSpPr>
        <p:spPr>
          <a:xfrm>
            <a:off x="627321" y="1302589"/>
            <a:ext cx="4885286" cy="3899139"/>
          </a:xfrm>
        </p:spPr>
        <p:txBody>
          <a:bodyPr>
            <a:normAutofit/>
          </a:bodyPr>
          <a:lstStyle/>
          <a:p>
            <a:r>
              <a:rPr lang="en-US" sz="1600" dirty="0"/>
              <a:t>Google’s Sentiment Analysis</a:t>
            </a:r>
          </a:p>
          <a:p>
            <a:r>
              <a:rPr lang="en-US" sz="1600" dirty="0"/>
              <a:t>Google’s Photo Classification Software</a:t>
            </a:r>
          </a:p>
          <a:p>
            <a:r>
              <a:rPr lang="en-US" sz="1600" dirty="0"/>
              <a:t>Microsoft’s </a:t>
            </a:r>
            <a:r>
              <a:rPr lang="en-US" sz="1600" dirty="0" err="1"/>
              <a:t>Tay</a:t>
            </a:r>
            <a:endParaRPr lang="en-US" sz="1600" dirty="0"/>
          </a:p>
          <a:p>
            <a:r>
              <a:rPr lang="en-US" sz="1600" dirty="0" err="1"/>
              <a:t>Northpointe’s</a:t>
            </a:r>
            <a:r>
              <a:rPr lang="en-US" sz="1600" dirty="0"/>
              <a:t> Recidivism Assessment Tool</a:t>
            </a:r>
          </a:p>
          <a:p>
            <a:r>
              <a:rPr lang="en-US" sz="1600" dirty="0"/>
              <a:t>Google Ads</a:t>
            </a:r>
          </a:p>
          <a:p>
            <a:r>
              <a:rPr lang="en-US" sz="1600" dirty="0"/>
              <a:t>Word Embeddings</a:t>
            </a:r>
          </a:p>
          <a:p>
            <a:r>
              <a:rPr lang="en-US" sz="1600" dirty="0"/>
              <a:t>Face Recognition</a:t>
            </a:r>
          </a:p>
          <a:p>
            <a:r>
              <a:rPr lang="en-US" sz="1600" dirty="0"/>
              <a:t>Ethnic Food Classification</a:t>
            </a:r>
          </a:p>
          <a:p>
            <a:r>
              <a:rPr lang="en-US" sz="1600" dirty="0"/>
              <a:t>Predictive Policing</a:t>
            </a:r>
          </a:p>
        </p:txBody>
      </p:sp>
      <p:sp>
        <p:nvSpPr>
          <p:cNvPr id="4" name="Date Placeholder 3"/>
          <p:cNvSpPr>
            <a:spLocks noGrp="1"/>
          </p:cNvSpPr>
          <p:nvPr>
            <p:ph type="dt" sz="half" idx="10"/>
          </p:nvPr>
        </p:nvSpPr>
        <p:spPr/>
        <p:txBody>
          <a:bodyPr/>
          <a:lstStyle/>
          <a:p>
            <a:r>
              <a:rPr lang="en-US"/>
              <a:t>4/17/18</a:t>
            </a:r>
          </a:p>
        </p:txBody>
      </p:sp>
      <p:sp>
        <p:nvSpPr>
          <p:cNvPr id="6" name="Slide Number Placeholder 5"/>
          <p:cNvSpPr>
            <a:spLocks noGrp="1"/>
          </p:cNvSpPr>
          <p:nvPr>
            <p:ph type="sldNum" sz="quarter" idx="12"/>
          </p:nvPr>
        </p:nvSpPr>
        <p:spPr/>
        <p:txBody>
          <a:bodyPr/>
          <a:lstStyle/>
          <a:p>
            <a:fld id="{F5496341-8C7D-E049-A644-6E2EF84E20AF}" type="slidenum">
              <a:rPr lang="en-US" smtClean="0"/>
              <a:t>24</a:t>
            </a:fld>
            <a:endParaRPr lang="en-US"/>
          </a:p>
        </p:txBody>
      </p:sp>
      <p:sp>
        <p:nvSpPr>
          <p:cNvPr id="9" name="TextBox 8">
            <a:extLst>
              <a:ext uri="{FF2B5EF4-FFF2-40B4-BE49-F238E27FC236}">
                <a16:creationId xmlns:a16="http://schemas.microsoft.com/office/drawing/2014/main" id="{9673D368-CB41-482A-AC36-FCE6CF2D9C3D}"/>
              </a:ext>
            </a:extLst>
          </p:cNvPr>
          <p:cNvSpPr txBox="1"/>
          <p:nvPr/>
        </p:nvSpPr>
        <p:spPr>
          <a:xfrm>
            <a:off x="5801766" y="1302589"/>
            <a:ext cx="6085435" cy="3816429"/>
          </a:xfrm>
          <a:prstGeom prst="rect">
            <a:avLst/>
          </a:prstGeom>
          <a:noFill/>
          <a:ln>
            <a:noFill/>
          </a:ln>
        </p:spPr>
        <p:txBody>
          <a:bodyPr wrap="square" rtlCol="0">
            <a:spAutoFit/>
          </a:bodyPr>
          <a:lstStyle/>
          <a:p>
            <a:r>
              <a:rPr lang="en-US" dirty="0">
                <a:solidFill>
                  <a:srgbClr val="FFFF00"/>
                </a:solidFill>
              </a:rPr>
              <a:t>Summary</a:t>
            </a:r>
          </a:p>
          <a:p>
            <a:endParaRPr lang="en-US" dirty="0">
              <a:solidFill>
                <a:srgbClr val="FFFF00"/>
              </a:solidFill>
            </a:endParaRPr>
          </a:p>
          <a:p>
            <a:r>
              <a:rPr lang="en-US" dirty="0">
                <a:solidFill>
                  <a:srgbClr val="FFFF00"/>
                </a:solidFill>
              </a:rPr>
              <a:t>AI services can provide great value</a:t>
            </a:r>
          </a:p>
          <a:p>
            <a:pPr marL="285750" indent="-285750">
              <a:buFont typeface="Arial" panose="020B0604020202020204" pitchFamily="34" charset="0"/>
              <a:buChar char="•"/>
            </a:pPr>
            <a:r>
              <a:rPr lang="en-US" sz="1600" dirty="0">
                <a:solidFill>
                  <a:schemeClr val="bg2"/>
                </a:solidFill>
              </a:rPr>
              <a:t>Increased productivity</a:t>
            </a:r>
          </a:p>
          <a:p>
            <a:pPr marL="285750" indent="-285750">
              <a:buFont typeface="Arial" panose="020B0604020202020204" pitchFamily="34" charset="0"/>
              <a:buChar char="•"/>
            </a:pPr>
            <a:r>
              <a:rPr lang="en-US" sz="1600" dirty="0">
                <a:solidFill>
                  <a:schemeClr val="bg2"/>
                </a:solidFill>
              </a:rPr>
              <a:t>Overcome human biases</a:t>
            </a:r>
          </a:p>
          <a:p>
            <a:endParaRPr lang="en-US" dirty="0">
              <a:solidFill>
                <a:schemeClr val="bg2"/>
              </a:solidFill>
            </a:endParaRPr>
          </a:p>
          <a:p>
            <a:r>
              <a:rPr lang="en-US" dirty="0">
                <a:solidFill>
                  <a:srgbClr val="FFFF00"/>
                </a:solidFill>
              </a:rPr>
              <a:t>Biases sometimes are found by accident</a:t>
            </a:r>
          </a:p>
          <a:p>
            <a:pPr marL="285750" indent="-285750">
              <a:buFont typeface="Arial" panose="020B0604020202020204" pitchFamily="34" charset="0"/>
              <a:buChar char="•"/>
            </a:pPr>
            <a:r>
              <a:rPr lang="en-US" sz="1600" dirty="0">
                <a:solidFill>
                  <a:schemeClr val="bg2"/>
                </a:solidFill>
              </a:rPr>
              <a:t>But, there will be people trying to “break” the system</a:t>
            </a:r>
          </a:p>
          <a:p>
            <a:pPr marL="285750" indent="-285750">
              <a:buFont typeface="Arial" panose="020B0604020202020204" pitchFamily="34" charset="0"/>
              <a:buChar char="•"/>
            </a:pPr>
            <a:r>
              <a:rPr lang="en-US" sz="1600" dirty="0">
                <a:solidFill>
                  <a:schemeClr val="bg2"/>
                </a:solidFill>
              </a:rPr>
              <a:t>To show service limitations or financial gain</a:t>
            </a:r>
          </a:p>
          <a:p>
            <a:pPr marL="285750" indent="-285750">
              <a:buFont typeface="Arial" panose="020B0604020202020204" pitchFamily="34" charset="0"/>
              <a:buChar char="•"/>
            </a:pPr>
            <a:endParaRPr lang="en-US" dirty="0">
              <a:solidFill>
                <a:schemeClr val="bg2"/>
              </a:solidFill>
            </a:endParaRPr>
          </a:p>
          <a:p>
            <a:r>
              <a:rPr lang="en-US" dirty="0">
                <a:solidFill>
                  <a:srgbClr val="FFFF00"/>
                </a:solidFill>
              </a:rPr>
              <a:t>The stakes are high</a:t>
            </a:r>
          </a:p>
          <a:p>
            <a:pPr marL="285750" indent="-285750">
              <a:buFont typeface="Arial" panose="020B0604020202020204" pitchFamily="34" charset="0"/>
              <a:buChar char="•"/>
            </a:pPr>
            <a:r>
              <a:rPr lang="en-US" sz="1600" dirty="0">
                <a:solidFill>
                  <a:schemeClr val="bg2"/>
                </a:solidFill>
              </a:rPr>
              <a:t>Legal ramifications</a:t>
            </a:r>
          </a:p>
          <a:p>
            <a:pPr marL="285750" indent="-285750">
              <a:buFont typeface="Arial" panose="020B0604020202020204" pitchFamily="34" charset="0"/>
              <a:buChar char="•"/>
            </a:pPr>
            <a:r>
              <a:rPr lang="en-US" sz="1600" dirty="0">
                <a:solidFill>
                  <a:schemeClr val="bg2"/>
                </a:solidFill>
              </a:rPr>
              <a:t>Significant public embarrassments</a:t>
            </a:r>
          </a:p>
          <a:p>
            <a:pPr marL="285750" indent="-285750">
              <a:buFont typeface="Arial" panose="020B0604020202020204" pitchFamily="34" charset="0"/>
              <a:buChar char="•"/>
            </a:pPr>
            <a:endParaRPr lang="en-US" dirty="0">
              <a:solidFill>
                <a:schemeClr val="bg2"/>
              </a:solidFill>
            </a:endParaRPr>
          </a:p>
        </p:txBody>
      </p:sp>
      <p:sp>
        <p:nvSpPr>
          <p:cNvPr id="13" name="TextBox 12">
            <a:extLst>
              <a:ext uri="{FF2B5EF4-FFF2-40B4-BE49-F238E27FC236}">
                <a16:creationId xmlns:a16="http://schemas.microsoft.com/office/drawing/2014/main" id="{36D28BD3-DBF9-4DB2-A98D-9340FF6F6E56}"/>
              </a:ext>
            </a:extLst>
          </p:cNvPr>
          <p:cNvSpPr txBox="1"/>
          <p:nvPr/>
        </p:nvSpPr>
        <p:spPr>
          <a:xfrm>
            <a:off x="213252" y="5555411"/>
            <a:ext cx="5378395" cy="369332"/>
          </a:xfrm>
          <a:prstGeom prst="rect">
            <a:avLst/>
          </a:prstGeom>
          <a:noFill/>
        </p:spPr>
        <p:txBody>
          <a:bodyPr wrap="none" rtlCol="0">
            <a:spAutoFit/>
          </a:bodyPr>
          <a:lstStyle/>
          <a:p>
            <a:r>
              <a:rPr lang="en-US" dirty="0">
                <a:solidFill>
                  <a:schemeClr val="bg2"/>
                </a:solidFill>
              </a:rPr>
              <a:t>Full details on each example available in appendix</a:t>
            </a:r>
          </a:p>
        </p:txBody>
      </p:sp>
    </p:spTree>
    <p:extLst>
      <p:ext uri="{BB962C8B-B14F-4D97-AF65-F5344CB8AC3E}">
        <p14:creationId xmlns:p14="http://schemas.microsoft.com/office/powerpoint/2010/main" val="674032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Unwanted bias and algorithmic fairness</a:t>
            </a:r>
            <a:br>
              <a:rPr lang="en-US" sz="2667" b="1" dirty="0">
                <a:solidFill>
                  <a:schemeClr val="accent5">
                    <a:lumMod val="75000"/>
                  </a:schemeClr>
                </a:solidFill>
                <a:latin typeface="IBM Plex Sans" panose="020B0503050203000203" pitchFamily="34" charset="77"/>
              </a:rPr>
            </a:br>
            <a:r>
              <a:rPr lang="en-US" sz="1867" dirty="0">
                <a:solidFill>
                  <a:schemeClr val="tx1"/>
                </a:solidFill>
                <a:latin typeface="IBM Plex Sans" panose="020B0503050203000203" pitchFamily="34" charset="0"/>
              </a:rPr>
              <a:t>Machine learning, by its very nature, is always a form of statistical discrimination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96" y="1628282"/>
            <a:ext cx="7504713" cy="5028157"/>
          </a:xfrm>
          <a:prstGeom prst="rect">
            <a:avLst/>
          </a:prstGeom>
        </p:spPr>
      </p:pic>
      <p:sp>
        <p:nvSpPr>
          <p:cNvPr id="11" name="Text Placeholder 6">
            <a:extLst>
              <a:ext uri="{FF2B5EF4-FFF2-40B4-BE49-F238E27FC236}">
                <a16:creationId xmlns:a16="http://schemas.microsoft.com/office/drawing/2014/main" id="{22DAA4C0-8410-4F46-B90B-1AA303C88E37}"/>
              </a:ext>
            </a:extLst>
          </p:cNvPr>
          <p:cNvSpPr txBox="1">
            <a:spLocks/>
          </p:cNvSpPr>
          <p:nvPr/>
        </p:nvSpPr>
        <p:spPr>
          <a:xfrm>
            <a:off x="6921912" y="1986115"/>
            <a:ext cx="4818889" cy="3946684"/>
          </a:xfrm>
          <a:prstGeom prst="rect">
            <a:avLst/>
          </a:prstGeom>
        </p:spPr>
        <p:txBody>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812760" fontAlgn="base">
              <a:spcBef>
                <a:spcPts val="1956"/>
              </a:spcBef>
              <a:spcAft>
                <a:spcPct val="0"/>
              </a:spcAft>
            </a:pPr>
            <a:r>
              <a:rPr lang="en-US" dirty="0">
                <a:solidFill>
                  <a:srgbClr val="000000"/>
                </a:solidFill>
                <a:latin typeface="Arial"/>
              </a:rPr>
              <a:t>Discrimination becomes objectionable when it places certain privileged groups at systematic advantage and certain unprivileged groups at systematic disadvantage</a:t>
            </a:r>
          </a:p>
          <a:p>
            <a:pPr defTabSz="812760" fontAlgn="base">
              <a:spcBef>
                <a:spcPts val="1956"/>
              </a:spcBef>
              <a:spcAft>
                <a:spcPct val="0"/>
              </a:spcAft>
            </a:pPr>
            <a:r>
              <a:rPr lang="en-US" dirty="0">
                <a:solidFill>
                  <a:srgbClr val="000000"/>
                </a:solidFill>
                <a:latin typeface="Arial"/>
              </a:rPr>
              <a:t>Illegal in certain contexts </a:t>
            </a:r>
          </a:p>
        </p:txBody>
      </p:sp>
    </p:spTree>
    <p:extLst>
      <p:ext uri="{BB962C8B-B14F-4D97-AF65-F5344CB8AC3E}">
        <p14:creationId xmlns:p14="http://schemas.microsoft.com/office/powerpoint/2010/main" val="1638827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Unwanted bias and algorithmic fairness</a:t>
            </a:r>
            <a:br>
              <a:rPr lang="en-US" sz="2667" b="1" dirty="0">
                <a:solidFill>
                  <a:schemeClr val="accent5">
                    <a:lumMod val="75000"/>
                  </a:schemeClr>
                </a:solidFill>
                <a:latin typeface="IBM Plex Sans" panose="020B0503050203000203" pitchFamily="34" charset="77"/>
              </a:rPr>
            </a:br>
            <a:r>
              <a:rPr lang="en-US" sz="1867" dirty="0">
                <a:solidFill>
                  <a:schemeClr val="tx1"/>
                </a:solidFill>
                <a:latin typeface="IBM Plex Sans" panose="020B0503050203000203" pitchFamily="34" charset="0"/>
              </a:rPr>
              <a:t>Machine learning, by its very nature, is always a form of statistical discrimination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96" y="1628282"/>
            <a:ext cx="7504713" cy="5028157"/>
          </a:xfrm>
          <a:prstGeom prst="rect">
            <a:avLst/>
          </a:prstGeom>
        </p:spPr>
      </p:pic>
      <p:sp>
        <p:nvSpPr>
          <p:cNvPr id="11" name="Text Placeholder 6">
            <a:extLst>
              <a:ext uri="{FF2B5EF4-FFF2-40B4-BE49-F238E27FC236}">
                <a16:creationId xmlns:a16="http://schemas.microsoft.com/office/drawing/2014/main" id="{22DAA4C0-8410-4F46-B90B-1AA303C88E37}"/>
              </a:ext>
            </a:extLst>
          </p:cNvPr>
          <p:cNvSpPr txBox="1">
            <a:spLocks/>
          </p:cNvSpPr>
          <p:nvPr/>
        </p:nvSpPr>
        <p:spPr>
          <a:xfrm>
            <a:off x="6921912" y="1986115"/>
            <a:ext cx="4818889" cy="3946684"/>
          </a:xfrm>
          <a:prstGeom prst="rect">
            <a:avLst/>
          </a:prstGeom>
        </p:spPr>
        <p:txBody>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812760" fontAlgn="base">
              <a:spcBef>
                <a:spcPts val="1956"/>
              </a:spcBef>
              <a:spcAft>
                <a:spcPct val="0"/>
              </a:spcAft>
            </a:pPr>
            <a:r>
              <a:rPr lang="en-US" dirty="0">
                <a:solidFill>
                  <a:srgbClr val="000000"/>
                </a:solidFill>
                <a:latin typeface="Arial"/>
              </a:rPr>
              <a:t>Unwanted bias in training data yields models with unwanted bias that scale out</a:t>
            </a:r>
          </a:p>
          <a:p>
            <a:pPr defTabSz="812760" fontAlgn="base">
              <a:spcBef>
                <a:spcPts val="1956"/>
              </a:spcBef>
              <a:spcAft>
                <a:spcPct val="0"/>
              </a:spcAft>
            </a:pPr>
            <a:r>
              <a:rPr lang="en-US" dirty="0">
                <a:solidFill>
                  <a:srgbClr val="000000"/>
                </a:solidFill>
                <a:latin typeface="IBM Plex Sans" panose="020B0503050203000203" pitchFamily="34" charset="77"/>
              </a:rPr>
              <a:t>Prejudice in labels</a:t>
            </a:r>
          </a:p>
          <a:p>
            <a:pPr defTabSz="812760" fontAlgn="base">
              <a:spcBef>
                <a:spcPts val="1956"/>
              </a:spcBef>
              <a:spcAft>
                <a:spcPct val="0"/>
              </a:spcAft>
            </a:pPr>
            <a:r>
              <a:rPr lang="en-US" dirty="0" err="1">
                <a:solidFill>
                  <a:srgbClr val="000000"/>
                </a:solidFill>
                <a:latin typeface="IBM Plex Sans" panose="020B0503050203000203" pitchFamily="34" charset="77"/>
              </a:rPr>
              <a:t>Undersampling</a:t>
            </a:r>
            <a:r>
              <a:rPr lang="en-US" dirty="0">
                <a:solidFill>
                  <a:srgbClr val="000000"/>
                </a:solidFill>
                <a:latin typeface="IBM Plex Sans" panose="020B0503050203000203" pitchFamily="34" charset="77"/>
              </a:rPr>
              <a:t> or oversampling</a:t>
            </a:r>
          </a:p>
        </p:txBody>
      </p:sp>
    </p:spTree>
    <p:extLst>
      <p:ext uri="{BB962C8B-B14F-4D97-AF65-F5344CB8AC3E}">
        <p14:creationId xmlns:p14="http://schemas.microsoft.com/office/powerpoint/2010/main" val="3441536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638354" cy="5988135"/>
          </a:xfrm>
        </p:spPr>
        <p:txBody>
          <a:bodyPr/>
          <a:lstStyle/>
          <a:p>
            <a:r>
              <a:rPr lang="en-US" dirty="0"/>
              <a:t>Forces Impacting an AI System</a:t>
            </a:r>
          </a:p>
        </p:txBody>
      </p:sp>
      <p:sp>
        <p:nvSpPr>
          <p:cNvPr id="20" name="Date Placeholder 19"/>
          <p:cNvSpPr>
            <a:spLocks noGrp="1"/>
          </p:cNvSpPr>
          <p:nvPr>
            <p:ph type="dt" sz="half" idx="10"/>
          </p:nvPr>
        </p:nvSpPr>
        <p:spPr/>
        <p:txBody>
          <a:bodyPr/>
          <a:lstStyle/>
          <a:p>
            <a:r>
              <a:rPr lang="en-US"/>
              <a:t>4/17/18</a:t>
            </a:r>
          </a:p>
        </p:txBody>
      </p:sp>
      <p:sp>
        <p:nvSpPr>
          <p:cNvPr id="22" name="Slide Number Placeholder 21"/>
          <p:cNvSpPr>
            <a:spLocks noGrp="1"/>
          </p:cNvSpPr>
          <p:nvPr>
            <p:ph type="sldNum" sz="quarter" idx="12"/>
          </p:nvPr>
        </p:nvSpPr>
        <p:spPr/>
        <p:txBody>
          <a:bodyPr/>
          <a:lstStyle/>
          <a:p>
            <a:fld id="{F5496341-8C7D-E049-A644-6E2EF84E20AF}" type="slidenum">
              <a:rPr lang="en-US" smtClean="0"/>
              <a:t>27</a:t>
            </a:fld>
            <a:endParaRPr lang="en-US"/>
          </a:p>
        </p:txBody>
      </p:sp>
      <p:sp>
        <p:nvSpPr>
          <p:cNvPr id="3" name="Oval 2"/>
          <p:cNvSpPr/>
          <p:nvPr/>
        </p:nvSpPr>
        <p:spPr>
          <a:xfrm>
            <a:off x="1574992" y="1519926"/>
            <a:ext cx="1905547" cy="763399"/>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Business Practices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18" y="2731225"/>
            <a:ext cx="1564445" cy="880000"/>
          </a:xfrm>
          <a:prstGeom prst="rect">
            <a:avLst/>
          </a:prstGeom>
        </p:spPr>
      </p:pic>
      <p:sp>
        <p:nvSpPr>
          <p:cNvPr id="5" name="Oval 4"/>
          <p:cNvSpPr/>
          <p:nvPr/>
        </p:nvSpPr>
        <p:spPr>
          <a:xfrm>
            <a:off x="8714217" y="1519926"/>
            <a:ext cx="1905546" cy="763399"/>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Technical</a:t>
            </a:r>
          </a:p>
        </p:txBody>
      </p:sp>
      <p:sp>
        <p:nvSpPr>
          <p:cNvPr id="6" name="Oval 5"/>
          <p:cNvSpPr/>
          <p:nvPr/>
        </p:nvSpPr>
        <p:spPr>
          <a:xfrm>
            <a:off x="1574992" y="4573919"/>
            <a:ext cx="1905547" cy="7633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Laws</a:t>
            </a:r>
          </a:p>
        </p:txBody>
      </p:sp>
      <p:sp>
        <p:nvSpPr>
          <p:cNvPr id="7" name="Oval 6"/>
          <p:cNvSpPr/>
          <p:nvPr/>
        </p:nvSpPr>
        <p:spPr>
          <a:xfrm>
            <a:off x="8714218" y="4573919"/>
            <a:ext cx="1905546" cy="76339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Societal</a:t>
            </a:r>
          </a:p>
          <a:p>
            <a:pPr algn="ctr"/>
            <a:r>
              <a:rPr lang="en-US" sz="1400" b="1" dirty="0"/>
              <a:t>Expectations</a:t>
            </a:r>
          </a:p>
        </p:txBody>
      </p:sp>
      <p:sp>
        <p:nvSpPr>
          <p:cNvPr id="8" name="Down Arrow 7"/>
          <p:cNvSpPr/>
          <p:nvPr/>
        </p:nvSpPr>
        <p:spPr>
          <a:xfrm rot="17754145">
            <a:off x="4238405" y="1910463"/>
            <a:ext cx="352337" cy="1198039"/>
          </a:xfrm>
          <a:prstGeom prst="down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3671127">
            <a:off x="7680819" y="1982035"/>
            <a:ext cx="352337" cy="1108744"/>
          </a:xfrm>
          <a:prstGeom prst="downArrow">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4380979">
            <a:off x="4301097" y="3492474"/>
            <a:ext cx="352337" cy="123521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7178321">
            <a:off x="7717718" y="3701819"/>
            <a:ext cx="352337" cy="114293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00018" y="3581967"/>
            <a:ext cx="1564445" cy="381704"/>
          </a:xfrm>
          <a:prstGeom prst="rect">
            <a:avLst/>
          </a:prstGeom>
          <a:noFill/>
        </p:spPr>
        <p:txBody>
          <a:bodyPr wrap="square" rtlCol="0">
            <a:spAutoFit/>
          </a:bodyPr>
          <a:lstStyle/>
          <a:p>
            <a:pPr algn="ctr"/>
            <a:r>
              <a:rPr lang="en-US" dirty="0">
                <a:solidFill>
                  <a:schemeClr val="bg2"/>
                </a:solidFill>
              </a:rPr>
              <a:t>AI System</a:t>
            </a:r>
          </a:p>
        </p:txBody>
      </p:sp>
      <p:sp>
        <p:nvSpPr>
          <p:cNvPr id="13" name="TextBox 12"/>
          <p:cNvSpPr txBox="1"/>
          <p:nvPr/>
        </p:nvSpPr>
        <p:spPr>
          <a:xfrm>
            <a:off x="1195836" y="2330184"/>
            <a:ext cx="2596894" cy="646331"/>
          </a:xfrm>
          <a:prstGeom prst="rect">
            <a:avLst/>
          </a:prstGeom>
          <a:noFill/>
        </p:spPr>
        <p:txBody>
          <a:bodyPr wrap="square" rtlCol="0">
            <a:spAutoFit/>
          </a:bodyPr>
          <a:lstStyle/>
          <a:p>
            <a:pPr algn="ctr"/>
            <a:r>
              <a:rPr lang="en-US" dirty="0">
                <a:solidFill>
                  <a:schemeClr val="bg2"/>
                </a:solidFill>
              </a:rPr>
              <a:t>Market Segmentation</a:t>
            </a:r>
          </a:p>
          <a:p>
            <a:pPr algn="ctr"/>
            <a:r>
              <a:rPr lang="en-US" dirty="0">
                <a:solidFill>
                  <a:schemeClr val="bg2"/>
                </a:solidFill>
              </a:rPr>
              <a:t>Incremental Rollout</a:t>
            </a:r>
          </a:p>
        </p:txBody>
      </p:sp>
      <p:sp>
        <p:nvSpPr>
          <p:cNvPr id="14" name="TextBox 13"/>
          <p:cNvSpPr txBox="1"/>
          <p:nvPr/>
        </p:nvSpPr>
        <p:spPr>
          <a:xfrm>
            <a:off x="8882959" y="2499660"/>
            <a:ext cx="1568058" cy="369332"/>
          </a:xfrm>
          <a:prstGeom prst="rect">
            <a:avLst/>
          </a:prstGeom>
          <a:noFill/>
        </p:spPr>
        <p:txBody>
          <a:bodyPr wrap="none" rtlCol="0">
            <a:spAutoFit/>
          </a:bodyPr>
          <a:lstStyle/>
          <a:p>
            <a:pPr algn="ctr"/>
            <a:r>
              <a:rPr lang="en-US" dirty="0">
                <a:solidFill>
                  <a:schemeClr val="bg2"/>
                </a:solidFill>
              </a:rPr>
              <a:t>Classification</a:t>
            </a:r>
          </a:p>
        </p:txBody>
      </p:sp>
      <p:sp>
        <p:nvSpPr>
          <p:cNvPr id="15" name="TextBox 14"/>
          <p:cNvSpPr txBox="1"/>
          <p:nvPr/>
        </p:nvSpPr>
        <p:spPr>
          <a:xfrm>
            <a:off x="1609097" y="5478127"/>
            <a:ext cx="1946367" cy="338554"/>
          </a:xfrm>
          <a:prstGeom prst="rect">
            <a:avLst/>
          </a:prstGeom>
          <a:noFill/>
        </p:spPr>
        <p:txBody>
          <a:bodyPr wrap="none" rtlCol="0">
            <a:spAutoFit/>
          </a:bodyPr>
          <a:lstStyle/>
          <a:p>
            <a:pPr algn="ctr"/>
            <a:r>
              <a:rPr lang="en-US" sz="1600" dirty="0">
                <a:solidFill>
                  <a:schemeClr val="bg2"/>
                </a:solidFill>
              </a:rPr>
              <a:t>Country, State, etc.</a:t>
            </a:r>
          </a:p>
        </p:txBody>
      </p:sp>
      <p:sp>
        <p:nvSpPr>
          <p:cNvPr id="16" name="TextBox 15"/>
          <p:cNvSpPr txBox="1"/>
          <p:nvPr/>
        </p:nvSpPr>
        <p:spPr>
          <a:xfrm>
            <a:off x="9003988" y="5337318"/>
            <a:ext cx="1326005" cy="584775"/>
          </a:xfrm>
          <a:prstGeom prst="rect">
            <a:avLst/>
          </a:prstGeom>
          <a:noFill/>
        </p:spPr>
        <p:txBody>
          <a:bodyPr wrap="none" rtlCol="0">
            <a:spAutoFit/>
          </a:bodyPr>
          <a:lstStyle/>
          <a:p>
            <a:pPr algn="ctr"/>
            <a:r>
              <a:rPr lang="en-US" sz="1600" dirty="0">
                <a:solidFill>
                  <a:schemeClr val="bg2"/>
                </a:solidFill>
              </a:rPr>
              <a:t>Brand value</a:t>
            </a:r>
          </a:p>
          <a:p>
            <a:pPr algn="ctr"/>
            <a:r>
              <a:rPr lang="en-US" sz="1600" dirty="0">
                <a:solidFill>
                  <a:schemeClr val="bg2"/>
                </a:solidFill>
              </a:rPr>
              <a:t>Good citizen</a:t>
            </a:r>
          </a:p>
        </p:txBody>
      </p:sp>
      <p:sp>
        <p:nvSpPr>
          <p:cNvPr id="17" name="TextBox 16"/>
          <p:cNvSpPr txBox="1"/>
          <p:nvPr/>
        </p:nvSpPr>
        <p:spPr>
          <a:xfrm>
            <a:off x="4443592" y="1605615"/>
            <a:ext cx="3477295" cy="646331"/>
          </a:xfrm>
          <a:prstGeom prst="rect">
            <a:avLst/>
          </a:prstGeom>
          <a:noFill/>
        </p:spPr>
        <p:txBody>
          <a:bodyPr wrap="square" rtlCol="0">
            <a:spAutoFit/>
          </a:bodyPr>
          <a:lstStyle/>
          <a:p>
            <a:pPr algn="ctr"/>
            <a:r>
              <a:rPr lang="en-US" dirty="0">
                <a:solidFill>
                  <a:schemeClr val="bg2"/>
                </a:solidFill>
              </a:rPr>
              <a:t>Trying to partition population</a:t>
            </a:r>
          </a:p>
          <a:p>
            <a:pPr algn="ctr"/>
            <a:r>
              <a:rPr lang="en-US" b="1" i="1" dirty="0">
                <a:solidFill>
                  <a:srgbClr val="FFFF00"/>
                </a:solidFill>
              </a:rPr>
              <a:t>Leverage good discrimination</a:t>
            </a:r>
          </a:p>
        </p:txBody>
      </p:sp>
      <p:sp>
        <p:nvSpPr>
          <p:cNvPr id="18" name="TextBox 17"/>
          <p:cNvSpPr txBox="1"/>
          <p:nvPr/>
        </p:nvSpPr>
        <p:spPr>
          <a:xfrm>
            <a:off x="4711708" y="4250753"/>
            <a:ext cx="2941058" cy="646331"/>
          </a:xfrm>
          <a:prstGeom prst="rect">
            <a:avLst/>
          </a:prstGeom>
          <a:noFill/>
        </p:spPr>
        <p:txBody>
          <a:bodyPr wrap="square" rtlCol="0">
            <a:spAutoFit/>
          </a:bodyPr>
          <a:lstStyle/>
          <a:p>
            <a:pPr algn="ctr"/>
            <a:r>
              <a:rPr lang="en-US" dirty="0">
                <a:solidFill>
                  <a:schemeClr val="bg2"/>
                </a:solidFill>
              </a:rPr>
              <a:t>Trying to be fair to all</a:t>
            </a:r>
          </a:p>
          <a:p>
            <a:pPr algn="ctr"/>
            <a:r>
              <a:rPr lang="en-US" b="1" i="1" dirty="0">
                <a:solidFill>
                  <a:srgbClr val="FFFF00"/>
                </a:solidFill>
              </a:rPr>
              <a:t>Avoid bad discrimination</a:t>
            </a:r>
          </a:p>
        </p:txBody>
      </p:sp>
    </p:spTree>
    <p:extLst>
      <p:ext uri="{BB962C8B-B14F-4D97-AF65-F5344CB8AC3E}">
        <p14:creationId xmlns:p14="http://schemas.microsoft.com/office/powerpoint/2010/main" val="1905855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21 (or more) definitions of fairness</a:t>
            </a:r>
            <a:br>
              <a:rPr lang="en-US" sz="2667" b="1" dirty="0">
                <a:solidFill>
                  <a:schemeClr val="accent5">
                    <a:lumMod val="75000"/>
                  </a:schemeClr>
                </a:solidFill>
                <a:latin typeface="IBM Plex Sans" panose="020B0503050203000203" pitchFamily="34" charset="77"/>
              </a:rPr>
            </a:br>
            <a:r>
              <a:rPr lang="en-US" sz="1867" dirty="0">
                <a:solidFill>
                  <a:schemeClr val="tx1"/>
                </a:solidFill>
                <a:latin typeface="IBM Plex Sans" panose="020B0503050203000203" pitchFamily="34" charset="0"/>
              </a:rPr>
              <a:t>and the need for a toolbox with guidance</a:t>
            </a:r>
          </a:p>
        </p:txBody>
      </p:sp>
      <p:sp>
        <p:nvSpPr>
          <p:cNvPr id="11" name="Text Placeholder 6">
            <a:extLst>
              <a:ext uri="{FF2B5EF4-FFF2-40B4-BE49-F238E27FC236}">
                <a16:creationId xmlns:a16="http://schemas.microsoft.com/office/drawing/2014/main" id="{22DAA4C0-8410-4F46-B90B-1AA303C88E37}"/>
              </a:ext>
            </a:extLst>
          </p:cNvPr>
          <p:cNvSpPr txBox="1">
            <a:spLocks/>
          </p:cNvSpPr>
          <p:nvPr/>
        </p:nvSpPr>
        <p:spPr>
          <a:xfrm>
            <a:off x="331597" y="1986115"/>
            <a:ext cx="11409203" cy="3946684"/>
          </a:xfrm>
          <a:prstGeom prst="rect">
            <a:avLst/>
          </a:prstGeom>
        </p:spPr>
        <p:txBody>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812760" fontAlgn="base">
              <a:spcBef>
                <a:spcPts val="1956"/>
              </a:spcBef>
              <a:spcAft>
                <a:spcPct val="0"/>
              </a:spcAft>
            </a:pPr>
            <a:r>
              <a:rPr lang="en-US" dirty="0">
                <a:solidFill>
                  <a:srgbClr val="770081"/>
                </a:solidFill>
                <a:latin typeface="Arial"/>
              </a:rPr>
              <a:t>There is no one definition of fairness applicable in all contexts</a:t>
            </a:r>
          </a:p>
          <a:p>
            <a:pPr defTabSz="812760" fontAlgn="base">
              <a:spcBef>
                <a:spcPts val="1956"/>
              </a:spcBef>
              <a:spcAft>
                <a:spcPct val="0"/>
              </a:spcAft>
            </a:pPr>
            <a:r>
              <a:rPr lang="en-US" dirty="0">
                <a:solidFill>
                  <a:srgbClr val="770081"/>
                </a:solidFill>
                <a:latin typeface="Arial"/>
              </a:rPr>
              <a:t>	Some definitions even conflict</a:t>
            </a:r>
          </a:p>
          <a:p>
            <a:pPr defTabSz="812760" fontAlgn="base">
              <a:spcBef>
                <a:spcPts val="1956"/>
              </a:spcBef>
              <a:spcAft>
                <a:spcPct val="0"/>
              </a:spcAft>
            </a:pPr>
            <a:endParaRPr lang="en-US" dirty="0">
              <a:solidFill>
                <a:srgbClr val="770081"/>
              </a:solidFill>
              <a:latin typeface="Arial"/>
            </a:endParaRPr>
          </a:p>
          <a:p>
            <a:pPr defTabSz="812760" fontAlgn="base">
              <a:spcBef>
                <a:spcPts val="1956"/>
              </a:spcBef>
              <a:spcAft>
                <a:spcPct val="0"/>
              </a:spcAft>
            </a:pPr>
            <a:r>
              <a:rPr lang="en-US" dirty="0">
                <a:solidFill>
                  <a:srgbClr val="770081"/>
                </a:solidFill>
                <a:latin typeface="Arial"/>
              </a:rPr>
              <a:t>Requires a comprehensive set of fairness metrics and bias mitigation algorithms</a:t>
            </a:r>
          </a:p>
          <a:p>
            <a:pPr defTabSz="812760" fontAlgn="base">
              <a:spcBef>
                <a:spcPts val="1956"/>
              </a:spcBef>
              <a:spcAft>
                <a:spcPct val="0"/>
              </a:spcAft>
            </a:pPr>
            <a:endParaRPr lang="en-US" dirty="0">
              <a:solidFill>
                <a:srgbClr val="770081"/>
              </a:solidFill>
              <a:latin typeface="Arial"/>
            </a:endParaRPr>
          </a:p>
          <a:p>
            <a:pPr defTabSz="812760" fontAlgn="base">
              <a:spcBef>
                <a:spcPts val="1956"/>
              </a:spcBef>
              <a:spcAft>
                <a:spcPct val="0"/>
              </a:spcAft>
            </a:pPr>
            <a:r>
              <a:rPr lang="en-US" dirty="0">
                <a:solidFill>
                  <a:srgbClr val="770081"/>
                </a:solidFill>
                <a:latin typeface="Arial"/>
              </a:rPr>
              <a:t>Also requires some guidance to industry practitioners</a:t>
            </a:r>
          </a:p>
        </p:txBody>
      </p:sp>
    </p:spTree>
    <p:extLst>
      <p:ext uri="{BB962C8B-B14F-4D97-AF65-F5344CB8AC3E}">
        <p14:creationId xmlns:p14="http://schemas.microsoft.com/office/powerpoint/2010/main" val="4210837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002-0335-4491-ABE5-21F45CBDDCC8}"/>
              </a:ext>
            </a:extLst>
          </p:cNvPr>
          <p:cNvSpPr>
            <a:spLocks noGrp="1"/>
          </p:cNvSpPr>
          <p:nvPr>
            <p:ph type="title"/>
          </p:nvPr>
        </p:nvSpPr>
        <p:spPr>
          <a:xfrm>
            <a:off x="408432" y="239815"/>
            <a:ext cx="11582400" cy="3645407"/>
          </a:xfrm>
        </p:spPr>
        <p:txBody>
          <a:bodyPr/>
          <a:lstStyle/>
          <a:p>
            <a:pPr defTabSz="812760" fontAlgn="base">
              <a:spcBef>
                <a:spcPts val="1956"/>
              </a:spcBef>
              <a:spcAft>
                <a:spcPct val="0"/>
              </a:spcAft>
            </a:pPr>
            <a:r>
              <a:rPr lang="en-US" sz="2800" dirty="0">
                <a:latin typeface="IBM Plex Sans" panose="020B0503050203000203" pitchFamily="34" charset="77"/>
              </a:rPr>
              <a:t>Defining Bias</a:t>
            </a:r>
            <a:br>
              <a:rPr lang="en-US" sz="2000" dirty="0">
                <a:latin typeface="IBM Plex Sans" panose="020B0503050203000203" pitchFamily="34" charset="77"/>
              </a:rPr>
            </a:br>
            <a:br>
              <a:rPr lang="en-US" sz="2000" dirty="0">
                <a:latin typeface="IBM Plex Sans" panose="020B0503050203000203" pitchFamily="34" charset="77"/>
              </a:rPr>
            </a:br>
            <a:br>
              <a:rPr lang="en-US" sz="2000" dirty="0">
                <a:latin typeface="IBM Plex Sans" panose="020B0503050203000203" pitchFamily="34" charset="77"/>
              </a:rPr>
            </a:br>
            <a:br>
              <a:rPr lang="en-US" sz="1400" dirty="0">
                <a:solidFill>
                  <a:srgbClr val="FFFFFF"/>
                </a:solidFill>
                <a:latin typeface="IBM Plex Sans" panose="020B0503050203000203" pitchFamily="34" charset="77"/>
                <a:ea typeface="ＭＳ Ｐゴシック" pitchFamily="34" charset="-128"/>
              </a:rPr>
            </a:br>
            <a:br>
              <a:rPr lang="en-US" sz="1400" dirty="0">
                <a:latin typeface="IBM Plex Sans" panose="020B0503050203000203" pitchFamily="34" charset="77"/>
              </a:rPr>
            </a:br>
            <a:br>
              <a:rPr lang="en-US" sz="4400" dirty="0">
                <a:solidFill>
                  <a:srgbClr val="000000"/>
                </a:solidFill>
                <a:latin typeface="IBM Plex Sans" panose="020B0503050203000203" pitchFamily="34" charset="77"/>
              </a:rPr>
            </a:br>
            <a:endParaRPr lang="en-US" dirty="0"/>
          </a:p>
        </p:txBody>
      </p:sp>
      <p:sp>
        <p:nvSpPr>
          <p:cNvPr id="5" name="Slide Number Placeholder 4">
            <a:extLst>
              <a:ext uri="{FF2B5EF4-FFF2-40B4-BE49-F238E27FC236}">
                <a16:creationId xmlns:a16="http://schemas.microsoft.com/office/drawing/2014/main" id="{B27F226D-C01A-4C14-8AA9-8A7CA4F81E61}"/>
              </a:ext>
            </a:extLst>
          </p:cNvPr>
          <p:cNvSpPr>
            <a:spLocks noGrp="1"/>
          </p:cNvSpPr>
          <p:nvPr>
            <p:ph type="sldNum" sz="quarter" idx="12"/>
          </p:nvPr>
        </p:nvSpPr>
        <p:spPr/>
        <p:txBody>
          <a:bodyPr/>
          <a:lstStyle/>
          <a:p>
            <a:fld id="{F5496341-8C7D-E049-A644-6E2EF84E20AF}" type="slidenum">
              <a:rPr lang="en-US" smtClean="0"/>
              <a:t>29</a:t>
            </a:fld>
            <a:endParaRPr lang="en-US"/>
          </a:p>
        </p:txBody>
      </p:sp>
      <p:sp>
        <p:nvSpPr>
          <p:cNvPr id="6" name="Rectangle 5">
            <a:extLst>
              <a:ext uri="{FF2B5EF4-FFF2-40B4-BE49-F238E27FC236}">
                <a16:creationId xmlns:a16="http://schemas.microsoft.com/office/drawing/2014/main" id="{9F8BD0B6-5C23-4B7F-8A9B-433DC009072A}"/>
              </a:ext>
            </a:extLst>
          </p:cNvPr>
          <p:cNvSpPr/>
          <p:nvPr/>
        </p:nvSpPr>
        <p:spPr>
          <a:xfrm>
            <a:off x="304800" y="1413063"/>
            <a:ext cx="11390376" cy="3585597"/>
          </a:xfrm>
          <a:prstGeom prst="rect">
            <a:avLst/>
          </a:prstGeom>
        </p:spPr>
        <p:txBody>
          <a:bodyPr wrap="square">
            <a:spAutoFit/>
          </a:bodyPr>
          <a:lstStyle/>
          <a:p>
            <a:pPr defTabSz="1219170" fontAlgn="base">
              <a:spcBef>
                <a:spcPct val="0"/>
              </a:spcBef>
              <a:spcAft>
                <a:spcPct val="0"/>
              </a:spcAft>
            </a:pPr>
            <a:r>
              <a:rPr lang="en-US" sz="2400" dirty="0">
                <a:solidFill>
                  <a:srgbClr val="FFFF00"/>
                </a:solidFill>
                <a:latin typeface="IBM Plex Sans" panose="020B0503050203000203" pitchFamily="34" charset="77"/>
              </a:rPr>
              <a:t>There are at least 21 definitions of fairness</a:t>
            </a:r>
            <a:endParaRPr lang="en-US" sz="2400" b="1" dirty="0">
              <a:solidFill>
                <a:srgbClr val="FFFF00"/>
              </a:solidFill>
              <a:latin typeface="IBM Plex Sans" panose="020B0503050203000203" pitchFamily="34" charset="77"/>
            </a:endParaRPr>
          </a:p>
          <a:p>
            <a:pPr defTabSz="1219170" fontAlgn="base">
              <a:spcBef>
                <a:spcPts val="600"/>
              </a:spcBef>
              <a:spcAft>
                <a:spcPct val="0"/>
              </a:spcAft>
            </a:pPr>
            <a:r>
              <a:rPr lang="en-US" sz="1600" dirty="0">
                <a:solidFill>
                  <a:schemeClr val="bg2"/>
                </a:solidFill>
                <a:latin typeface="IBM Plex Sans" panose="020B0503050203000203" pitchFamily="34" charset="77"/>
              </a:rPr>
              <a:t>- No one definition applicable in all contexts</a:t>
            </a:r>
            <a:br>
              <a:rPr lang="en-US" sz="1600" dirty="0">
                <a:solidFill>
                  <a:schemeClr val="bg2"/>
                </a:solidFill>
                <a:latin typeface="IBM Plex Sans" panose="020B0503050203000203" pitchFamily="34" charset="77"/>
              </a:rPr>
            </a:br>
            <a:r>
              <a:rPr lang="en-US" sz="1600" dirty="0">
                <a:solidFill>
                  <a:schemeClr val="bg2"/>
                </a:solidFill>
                <a:latin typeface="IBM Plex Sans" panose="020B0503050203000203" pitchFamily="34" charset="77"/>
              </a:rPr>
              <a:t>- Some definitions even conflict</a:t>
            </a:r>
            <a:br>
              <a:rPr lang="en-US" sz="1600" dirty="0">
                <a:solidFill>
                  <a:schemeClr val="bg2"/>
                </a:solidFill>
                <a:latin typeface="IBM Plex Sans" panose="020B0503050203000203" pitchFamily="34" charset="77"/>
              </a:rPr>
            </a:br>
            <a:endParaRPr lang="en-US" sz="1600" dirty="0">
              <a:solidFill>
                <a:schemeClr val="bg2"/>
              </a:solidFill>
              <a:latin typeface="IBM Plex Sans" panose="020B0503050203000203" pitchFamily="34" charset="77"/>
            </a:endParaRPr>
          </a:p>
          <a:p>
            <a:pPr defTabSz="1219170" fontAlgn="base">
              <a:spcBef>
                <a:spcPct val="0"/>
              </a:spcBef>
              <a:spcAft>
                <a:spcPct val="0"/>
              </a:spcAft>
            </a:pPr>
            <a:r>
              <a:rPr lang="en-US" sz="2400" dirty="0">
                <a:solidFill>
                  <a:srgbClr val="FFFF00"/>
                </a:solidFill>
                <a:latin typeface="IBM Plex Sans" panose="020B0503050203000203" pitchFamily="34" charset="77"/>
              </a:rPr>
              <a:t>Bias does not comes only from training data</a:t>
            </a:r>
            <a:endParaRPr lang="en-US" sz="2800" b="1" dirty="0">
              <a:solidFill>
                <a:srgbClr val="FFFF00"/>
              </a:solidFill>
              <a:latin typeface="IBM Plex Sans" panose="020B0503050203000203" pitchFamily="34" charset="77"/>
            </a:endParaRPr>
          </a:p>
          <a:p>
            <a:pPr defTabSz="1219170" fontAlgn="base">
              <a:spcBef>
                <a:spcPct val="0"/>
              </a:spcBef>
              <a:spcAft>
                <a:spcPct val="0"/>
              </a:spcAft>
            </a:pPr>
            <a:r>
              <a:rPr lang="en-US" dirty="0">
                <a:solidFill>
                  <a:schemeClr val="bg2"/>
                </a:solidFill>
                <a:latin typeface="IBM Plex Sans" panose="020B0503050203000203" pitchFamily="34" charset="77"/>
              </a:rPr>
              <a:t> - it can also be introduced with </a:t>
            </a:r>
          </a:p>
          <a:p>
            <a:pPr defTabSz="1219170" fontAlgn="base">
              <a:spcBef>
                <a:spcPct val="0"/>
              </a:spcBef>
              <a:spcAft>
                <a:spcPct val="0"/>
              </a:spcAft>
            </a:pPr>
            <a:r>
              <a:rPr lang="en-US" sz="1600" dirty="0">
                <a:solidFill>
                  <a:schemeClr val="bg2"/>
                </a:solidFill>
                <a:latin typeface="IBM Plex Sans" panose="020B0503050203000203" pitchFamily="34" charset="77"/>
              </a:rPr>
              <a:t>      - inappropriate data handling,</a:t>
            </a:r>
          </a:p>
          <a:p>
            <a:pPr defTabSz="1219170" fontAlgn="base">
              <a:spcBef>
                <a:spcPct val="0"/>
              </a:spcBef>
              <a:spcAft>
                <a:spcPct val="0"/>
              </a:spcAft>
            </a:pPr>
            <a:r>
              <a:rPr lang="en-US" sz="1600" dirty="0">
                <a:solidFill>
                  <a:schemeClr val="bg2"/>
                </a:solidFill>
                <a:latin typeface="IBM Plex Sans" panose="020B0503050203000203" pitchFamily="34" charset="77"/>
              </a:rPr>
              <a:t>      - as a result of inappropriate model selection </a:t>
            </a:r>
          </a:p>
          <a:p>
            <a:pPr defTabSz="1219170" fontAlgn="base">
              <a:spcBef>
                <a:spcPct val="0"/>
              </a:spcBef>
              <a:spcAft>
                <a:spcPct val="0"/>
              </a:spcAft>
            </a:pPr>
            <a:r>
              <a:rPr lang="en-US" sz="1600" dirty="0">
                <a:solidFill>
                  <a:schemeClr val="bg2"/>
                </a:solidFill>
                <a:latin typeface="IBM Plex Sans" panose="020B0503050203000203" pitchFamily="34" charset="77"/>
              </a:rPr>
              <a:t>      - incorrect algorithm design or application</a:t>
            </a:r>
          </a:p>
          <a:p>
            <a:pPr defTabSz="1219170" fontAlgn="base">
              <a:spcBef>
                <a:spcPct val="0"/>
              </a:spcBef>
              <a:spcAft>
                <a:spcPct val="0"/>
              </a:spcAft>
            </a:pPr>
            <a:br>
              <a:rPr lang="en-US" dirty="0">
                <a:solidFill>
                  <a:schemeClr val="bg2"/>
                </a:solidFill>
                <a:latin typeface="IBM Plex Sans" panose="020B0503050203000203" pitchFamily="34" charset="77"/>
              </a:rPr>
            </a:br>
            <a:br>
              <a:rPr lang="en-US" dirty="0">
                <a:solidFill>
                  <a:schemeClr val="bg2"/>
                </a:solidFill>
                <a:latin typeface="IBM Plex Sans" panose="020B0503050203000203" pitchFamily="34" charset="77"/>
              </a:rPr>
            </a:br>
            <a:r>
              <a:rPr lang="en-US" sz="2400" dirty="0">
                <a:solidFill>
                  <a:srgbClr val="FFFF00"/>
                </a:solidFill>
                <a:latin typeface="IBM Plex Sans" panose="020B0503050203000203" pitchFamily="34" charset="77"/>
                <a:ea typeface="ＭＳ Ｐゴシック" pitchFamily="34" charset="-128"/>
              </a:rPr>
              <a:t>Need a "comprehensive Bias pipeline" that fully integrates into the AI Lifecycle </a:t>
            </a:r>
            <a:endParaRPr lang="en-US" dirty="0">
              <a:solidFill>
                <a:srgbClr val="FFFF00"/>
              </a:solidFill>
              <a:latin typeface="IBM Plex Sans" panose="020B0503050203000203" pitchFamily="34" charset="77"/>
              <a:ea typeface="ＭＳ Ｐゴシック" pitchFamily="34" charset="-128"/>
            </a:endParaRPr>
          </a:p>
        </p:txBody>
      </p:sp>
    </p:spTree>
    <p:extLst>
      <p:ext uri="{BB962C8B-B14F-4D97-AF65-F5344CB8AC3E}">
        <p14:creationId xmlns:p14="http://schemas.microsoft.com/office/powerpoint/2010/main" val="83175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3601A-19BA-D242-95E1-1447BBEC45E2}"/>
              </a:ext>
            </a:extLst>
          </p:cNvPr>
          <p:cNvSpPr>
            <a:spLocks noGrp="1"/>
          </p:cNvSpPr>
          <p:nvPr>
            <p:ph type="title"/>
          </p:nvPr>
        </p:nvSpPr>
        <p:spPr/>
        <p:txBody>
          <a:bodyPr>
            <a:normAutofit/>
          </a:bodyPr>
          <a:lstStyle/>
          <a:p>
            <a:r>
              <a:rPr lang="en-US" dirty="0"/>
              <a:t>AI Lifecycle</a:t>
            </a:r>
          </a:p>
        </p:txBody>
      </p:sp>
      <p:sp>
        <p:nvSpPr>
          <p:cNvPr id="49" name="TextBox 48">
            <a:extLst>
              <a:ext uri="{FF2B5EF4-FFF2-40B4-BE49-F238E27FC236}">
                <a16:creationId xmlns:a16="http://schemas.microsoft.com/office/drawing/2014/main" id="{C6FFCF2F-2E72-3043-8E0F-1338C4217950}"/>
              </a:ext>
            </a:extLst>
          </p:cNvPr>
          <p:cNvSpPr txBox="1"/>
          <p:nvPr/>
        </p:nvSpPr>
        <p:spPr>
          <a:xfrm>
            <a:off x="8030695" y="6953617"/>
            <a:ext cx="2072619" cy="153888"/>
          </a:xfrm>
          <a:prstGeom prst="rect">
            <a:avLst/>
          </a:prstGeom>
          <a:noFill/>
        </p:spPr>
        <p:txBody>
          <a:bodyPr wrap="square" lIns="0" tIns="0" rIns="0" bIns="0" rtlCol="0" anchor="b">
            <a:spAutoFit/>
          </a:bodyPr>
          <a:lstStyle/>
          <a:p>
            <a:pPr algn="r"/>
            <a:r>
              <a:rPr lang="en-US" sz="1000" dirty="0"/>
              <a:t>© 2018 IBM Corporation</a:t>
            </a:r>
          </a:p>
        </p:txBody>
      </p:sp>
      <p:grpSp>
        <p:nvGrpSpPr>
          <p:cNvPr id="50" name="Gruppieren 24">
            <a:extLst>
              <a:ext uri="{FF2B5EF4-FFF2-40B4-BE49-F238E27FC236}">
                <a16:creationId xmlns:a16="http://schemas.microsoft.com/office/drawing/2014/main" id="{D9C2BE65-D27E-B047-99E3-A8E9A920DD54}"/>
              </a:ext>
            </a:extLst>
          </p:cNvPr>
          <p:cNvGrpSpPr/>
          <p:nvPr/>
        </p:nvGrpSpPr>
        <p:grpSpPr bwMode="gray">
          <a:xfrm>
            <a:off x="2164821" y="1230172"/>
            <a:ext cx="7001518" cy="3950323"/>
            <a:chOff x="360204" y="1233259"/>
            <a:chExt cx="11770241" cy="3950324"/>
          </a:xfrm>
        </p:grpSpPr>
        <p:grpSp>
          <p:nvGrpSpPr>
            <p:cNvPr id="51" name="Gruppieren 25">
              <a:extLst>
                <a:ext uri="{FF2B5EF4-FFF2-40B4-BE49-F238E27FC236}">
                  <a16:creationId xmlns:a16="http://schemas.microsoft.com/office/drawing/2014/main" id="{64659A99-8B48-3C41-9313-DD2F333B396D}"/>
                </a:ext>
              </a:extLst>
            </p:cNvPr>
            <p:cNvGrpSpPr/>
            <p:nvPr/>
          </p:nvGrpSpPr>
          <p:grpSpPr bwMode="gray">
            <a:xfrm>
              <a:off x="956606" y="1233259"/>
              <a:ext cx="11173839" cy="3673997"/>
              <a:chOff x="956606" y="1233259"/>
              <a:chExt cx="11173839" cy="3673997"/>
            </a:xfrm>
          </p:grpSpPr>
          <p:sp>
            <p:nvSpPr>
              <p:cNvPr id="56" name="Line 14" descr="© INSCALE GmbH, 26.05.2010&#10;http://www.presentationload.com/">
                <a:extLst>
                  <a:ext uri="{FF2B5EF4-FFF2-40B4-BE49-F238E27FC236}">
                    <a16:creationId xmlns:a16="http://schemas.microsoft.com/office/drawing/2014/main" id="{6A3352DB-1DF4-3041-B750-5C77C5FE1590}"/>
                  </a:ext>
                </a:extLst>
              </p:cNvPr>
              <p:cNvSpPr>
                <a:spLocks noChangeShapeType="1"/>
              </p:cNvSpPr>
              <p:nvPr/>
            </p:nvSpPr>
            <p:spPr bwMode="gray">
              <a:xfrm flipV="1">
                <a:off x="964271" y="4877668"/>
                <a:ext cx="11166174" cy="29588"/>
              </a:xfrm>
              <a:prstGeom prst="line">
                <a:avLst/>
              </a:prstGeom>
              <a:noFill/>
              <a:ln w="19050">
                <a:solidFill>
                  <a:schemeClr val="bg2"/>
                </a:solidFill>
                <a:prstDash val="sysDot"/>
                <a:round/>
                <a:headEnd/>
                <a:tailEnd type="triangle" w="lg" len="lg"/>
              </a:ln>
              <a:effectLst/>
            </p:spPr>
            <p:txBody>
              <a:bodyPr/>
              <a:lstStyle/>
              <a:p>
                <a:endParaRPr lang="en-US" dirty="0"/>
              </a:p>
            </p:txBody>
          </p:sp>
          <p:sp>
            <p:nvSpPr>
              <p:cNvPr id="57" name="Line 15" descr="© INSCALE GmbH, 26.05.2010&#10;http://www.presentationload.com/">
                <a:extLst>
                  <a:ext uri="{FF2B5EF4-FFF2-40B4-BE49-F238E27FC236}">
                    <a16:creationId xmlns:a16="http://schemas.microsoft.com/office/drawing/2014/main" id="{D13315FF-95C9-E940-8C3B-9542FD216FEE}"/>
                  </a:ext>
                </a:extLst>
              </p:cNvPr>
              <p:cNvSpPr>
                <a:spLocks noChangeShapeType="1"/>
              </p:cNvSpPr>
              <p:nvPr/>
            </p:nvSpPr>
            <p:spPr bwMode="gray">
              <a:xfrm rot="16200000" flipV="1">
                <a:off x="-869782" y="3059647"/>
                <a:ext cx="3668207" cy="15432"/>
              </a:xfrm>
              <a:prstGeom prst="line">
                <a:avLst/>
              </a:prstGeom>
              <a:noFill/>
              <a:ln w="19050">
                <a:solidFill>
                  <a:schemeClr val="bg2"/>
                </a:solidFill>
                <a:prstDash val="sysDot"/>
                <a:round/>
                <a:headEnd/>
                <a:tailEnd type="triangle" w="lg" len="lg"/>
              </a:ln>
              <a:effectLst/>
            </p:spPr>
            <p:txBody>
              <a:bodyPr/>
              <a:lstStyle/>
              <a:p>
                <a:pPr algn="ctr"/>
                <a:endParaRPr lang="en-US" dirty="0"/>
              </a:p>
            </p:txBody>
          </p:sp>
        </p:grpSp>
        <p:grpSp>
          <p:nvGrpSpPr>
            <p:cNvPr id="52" name="Gruppieren 26">
              <a:extLst>
                <a:ext uri="{FF2B5EF4-FFF2-40B4-BE49-F238E27FC236}">
                  <a16:creationId xmlns:a16="http://schemas.microsoft.com/office/drawing/2014/main" id="{A15B2D4B-88D6-924C-B2D9-7B7A3991861F}"/>
                </a:ext>
              </a:extLst>
            </p:cNvPr>
            <p:cNvGrpSpPr/>
            <p:nvPr/>
          </p:nvGrpSpPr>
          <p:grpSpPr bwMode="gray">
            <a:xfrm>
              <a:off x="360204" y="2647005"/>
              <a:ext cx="7974832" cy="2536578"/>
              <a:chOff x="360204" y="2647005"/>
              <a:chExt cx="7974832" cy="2536578"/>
            </a:xfrm>
          </p:grpSpPr>
          <p:sp>
            <p:nvSpPr>
              <p:cNvPr id="53" name="Text Box 16" descr="© INSCALE GmbH, 26.05.2010&#10;http://www.presentationload.com/">
                <a:extLst>
                  <a:ext uri="{FF2B5EF4-FFF2-40B4-BE49-F238E27FC236}">
                    <a16:creationId xmlns:a16="http://schemas.microsoft.com/office/drawing/2014/main" id="{131C74B5-2529-2F4D-BF3D-D6915F4DD0BE}"/>
                  </a:ext>
                </a:extLst>
              </p:cNvPr>
              <p:cNvSpPr txBox="1">
                <a:spLocks noChangeArrowheads="1"/>
              </p:cNvSpPr>
              <p:nvPr/>
            </p:nvSpPr>
            <p:spPr bwMode="gray">
              <a:xfrm rot="16200000">
                <a:off x="-160530" y="3167739"/>
                <a:ext cx="1623547" cy="582079"/>
              </a:xfrm>
              <a:prstGeom prst="rect">
                <a:avLst/>
              </a:prstGeom>
              <a:noFill/>
              <a:ln w="9525">
                <a:noFill/>
                <a:miter lim="800000"/>
                <a:headEnd/>
                <a:tailEnd/>
              </a:ln>
              <a:effectLst/>
            </p:spPr>
            <p:txBody>
              <a:bodyPr wrap="none">
                <a:spAutoFit/>
              </a:bodyPr>
              <a:lstStyle/>
              <a:p>
                <a:pPr algn="ctr">
                  <a:lnSpc>
                    <a:spcPct val="90000"/>
                  </a:lnSpc>
                </a:pPr>
                <a:r>
                  <a:rPr lang="en-US" dirty="0">
                    <a:solidFill>
                      <a:srgbClr val="FFFFFF"/>
                    </a:solidFill>
                  </a:rPr>
                  <a:t>AI </a:t>
                </a:r>
                <a:r>
                  <a:rPr lang="en-US" sz="1600" dirty="0">
                    <a:solidFill>
                      <a:srgbClr val="FFFFFF"/>
                    </a:solidFill>
                  </a:rPr>
                  <a:t>Applications</a:t>
                </a:r>
              </a:p>
            </p:txBody>
          </p:sp>
          <p:sp>
            <p:nvSpPr>
              <p:cNvPr id="55" name="Text Box 17" descr="© INSCALE GmbH, 26.05.2010&#10;http://www.presentationload.com/">
                <a:extLst>
                  <a:ext uri="{FF2B5EF4-FFF2-40B4-BE49-F238E27FC236}">
                    <a16:creationId xmlns:a16="http://schemas.microsoft.com/office/drawing/2014/main" id="{FA6A7ADE-35D9-1840-BA00-CC7AE7376B93}"/>
                  </a:ext>
                </a:extLst>
              </p:cNvPr>
              <p:cNvSpPr txBox="1">
                <a:spLocks noChangeArrowheads="1"/>
              </p:cNvSpPr>
              <p:nvPr/>
            </p:nvSpPr>
            <p:spPr bwMode="gray">
              <a:xfrm>
                <a:off x="4140922" y="4845029"/>
                <a:ext cx="4194114" cy="338554"/>
              </a:xfrm>
              <a:prstGeom prst="rect">
                <a:avLst/>
              </a:prstGeom>
              <a:noFill/>
              <a:ln w="9525">
                <a:noFill/>
                <a:miter lim="800000"/>
                <a:headEnd/>
                <a:tailEnd/>
              </a:ln>
              <a:effectLst/>
            </p:spPr>
            <p:txBody>
              <a:bodyPr wrap="square">
                <a:spAutoFit/>
              </a:bodyPr>
              <a:lstStyle/>
              <a:p>
                <a:pPr algn="ctr"/>
                <a:r>
                  <a:rPr lang="en-US" sz="1600" dirty="0">
                    <a:solidFill>
                      <a:srgbClr val="FFFFFF"/>
                    </a:solidFill>
                  </a:rPr>
                  <a:t>Stages of the AI Process</a:t>
                </a:r>
              </a:p>
            </p:txBody>
          </p:sp>
        </p:grpSp>
      </p:grpSp>
      <p:sp>
        <p:nvSpPr>
          <p:cNvPr id="78" name="Rectangle 77">
            <a:extLst>
              <a:ext uri="{FF2B5EF4-FFF2-40B4-BE49-F238E27FC236}">
                <a16:creationId xmlns:a16="http://schemas.microsoft.com/office/drawing/2014/main" id="{3BCC4DAE-F8A6-B947-8195-B1E17D0380C9}"/>
              </a:ext>
            </a:extLst>
          </p:cNvPr>
          <p:cNvSpPr/>
          <p:nvPr/>
        </p:nvSpPr>
        <p:spPr>
          <a:xfrm>
            <a:off x="3816369" y="2526797"/>
            <a:ext cx="597408" cy="53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6" name="Rounded Rectangle 85">
            <a:extLst>
              <a:ext uri="{FF2B5EF4-FFF2-40B4-BE49-F238E27FC236}">
                <a16:creationId xmlns:a16="http://schemas.microsoft.com/office/drawing/2014/main" id="{A5FC6485-5D7D-7846-941A-1F32C4169106}"/>
              </a:ext>
            </a:extLst>
          </p:cNvPr>
          <p:cNvSpPr/>
          <p:nvPr/>
        </p:nvSpPr>
        <p:spPr>
          <a:xfrm>
            <a:off x="2704974" y="2295692"/>
            <a:ext cx="1820503" cy="1950733"/>
          </a:xfrm>
          <a:prstGeom prst="roundRect">
            <a:avLst/>
          </a:prstGeom>
          <a:solidFill>
            <a:srgbClr val="00B0D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7" name="Rounded Rectangle 86">
            <a:extLst>
              <a:ext uri="{FF2B5EF4-FFF2-40B4-BE49-F238E27FC236}">
                <a16:creationId xmlns:a16="http://schemas.microsoft.com/office/drawing/2014/main" id="{6EAA816B-7D74-1A43-B599-82CF257917BA}"/>
              </a:ext>
            </a:extLst>
          </p:cNvPr>
          <p:cNvSpPr/>
          <p:nvPr/>
        </p:nvSpPr>
        <p:spPr>
          <a:xfrm>
            <a:off x="4650083" y="2275482"/>
            <a:ext cx="1813808" cy="1970943"/>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8" name="Rounded Rectangle 87">
            <a:extLst>
              <a:ext uri="{FF2B5EF4-FFF2-40B4-BE49-F238E27FC236}">
                <a16:creationId xmlns:a16="http://schemas.microsoft.com/office/drawing/2014/main" id="{8FD4A853-C7A8-B248-B50D-7009A05D8756}"/>
              </a:ext>
            </a:extLst>
          </p:cNvPr>
          <p:cNvSpPr/>
          <p:nvPr/>
        </p:nvSpPr>
        <p:spPr>
          <a:xfrm>
            <a:off x="6571411" y="2286418"/>
            <a:ext cx="2616669" cy="1960007"/>
          </a:xfrm>
          <a:prstGeom prst="roundRect">
            <a:avLst/>
          </a:prstGeom>
          <a:solidFill>
            <a:srgbClr val="00A6A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9" name="Rectangle 88">
            <a:extLst>
              <a:ext uri="{FF2B5EF4-FFF2-40B4-BE49-F238E27FC236}">
                <a16:creationId xmlns:a16="http://schemas.microsoft.com/office/drawing/2014/main" id="{BA9F621C-C9FE-F744-9B1E-AA2003CB42F3}"/>
              </a:ext>
            </a:extLst>
          </p:cNvPr>
          <p:cNvSpPr/>
          <p:nvPr/>
        </p:nvSpPr>
        <p:spPr>
          <a:xfrm>
            <a:off x="3152213" y="2396967"/>
            <a:ext cx="1220796"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Use data…</a:t>
            </a:r>
          </a:p>
        </p:txBody>
      </p:sp>
      <p:sp>
        <p:nvSpPr>
          <p:cNvPr id="90" name="Rectangle 89">
            <a:extLst>
              <a:ext uri="{FF2B5EF4-FFF2-40B4-BE49-F238E27FC236}">
                <a16:creationId xmlns:a16="http://schemas.microsoft.com/office/drawing/2014/main" id="{FF299DF9-FFA2-8244-8759-750AF3515048}"/>
              </a:ext>
            </a:extLst>
          </p:cNvPr>
          <p:cNvSpPr/>
          <p:nvPr/>
        </p:nvSpPr>
        <p:spPr>
          <a:xfrm>
            <a:off x="4690032" y="2396944"/>
            <a:ext cx="1906212"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…to build models…</a:t>
            </a:r>
          </a:p>
        </p:txBody>
      </p:sp>
      <p:sp>
        <p:nvSpPr>
          <p:cNvPr id="91" name="Rectangle 90">
            <a:extLst>
              <a:ext uri="{FF2B5EF4-FFF2-40B4-BE49-F238E27FC236}">
                <a16:creationId xmlns:a16="http://schemas.microsoft.com/office/drawing/2014/main" id="{655D40E3-D848-9C44-87D9-FBC8778A76B2}"/>
              </a:ext>
            </a:extLst>
          </p:cNvPr>
          <p:cNvSpPr/>
          <p:nvPr/>
        </p:nvSpPr>
        <p:spPr>
          <a:xfrm>
            <a:off x="6654534" y="2396944"/>
            <a:ext cx="2450423"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…that automate decisions</a:t>
            </a:r>
          </a:p>
        </p:txBody>
      </p:sp>
      <p:sp>
        <p:nvSpPr>
          <p:cNvPr id="92" name="Rectangle 91">
            <a:extLst>
              <a:ext uri="{FF2B5EF4-FFF2-40B4-BE49-F238E27FC236}">
                <a16:creationId xmlns:a16="http://schemas.microsoft.com/office/drawing/2014/main" id="{BF4B2A6E-01EC-0B40-8878-D0F3DF275C0F}"/>
              </a:ext>
            </a:extLst>
          </p:cNvPr>
          <p:cNvSpPr/>
          <p:nvPr/>
        </p:nvSpPr>
        <p:spPr>
          <a:xfrm>
            <a:off x="3773752" y="2978423"/>
            <a:ext cx="641803" cy="582204"/>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93" name="Rectangle 92">
            <a:extLst>
              <a:ext uri="{FF2B5EF4-FFF2-40B4-BE49-F238E27FC236}">
                <a16:creationId xmlns:a16="http://schemas.microsoft.com/office/drawing/2014/main" id="{02689892-A139-4C42-8DD9-20C5D6940C40}"/>
              </a:ext>
            </a:extLst>
          </p:cNvPr>
          <p:cNvSpPr/>
          <p:nvPr/>
        </p:nvSpPr>
        <p:spPr>
          <a:xfrm>
            <a:off x="3721985" y="3044874"/>
            <a:ext cx="746759"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Analyze Data</a:t>
            </a:r>
          </a:p>
        </p:txBody>
      </p:sp>
      <p:cxnSp>
        <p:nvCxnSpPr>
          <p:cNvPr id="94" name="Straight Arrow Connector 93">
            <a:extLst>
              <a:ext uri="{FF2B5EF4-FFF2-40B4-BE49-F238E27FC236}">
                <a16:creationId xmlns:a16="http://schemas.microsoft.com/office/drawing/2014/main" id="{5685A611-1A26-F748-9E63-8A919AA848FF}"/>
              </a:ext>
            </a:extLst>
          </p:cNvPr>
          <p:cNvCxnSpPr>
            <a:cxnSpLocks/>
            <a:stCxn id="92" idx="3"/>
          </p:cNvCxnSpPr>
          <p:nvPr/>
        </p:nvCxnSpPr>
        <p:spPr>
          <a:xfrm>
            <a:off x="4415552" y="3269524"/>
            <a:ext cx="422620" cy="964"/>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9330A21-FE29-7743-9CB5-FDEC3F6E3618}"/>
              </a:ext>
            </a:extLst>
          </p:cNvPr>
          <p:cNvCxnSpPr>
            <a:cxnSpLocks/>
            <a:stCxn id="96" idx="3"/>
          </p:cNvCxnSpPr>
          <p:nvPr/>
        </p:nvCxnSpPr>
        <p:spPr>
          <a:xfrm>
            <a:off x="3517827" y="3260532"/>
            <a:ext cx="255925" cy="12044"/>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F5898C72-5237-7148-872E-B1E8419CB7A8}"/>
              </a:ext>
            </a:extLst>
          </p:cNvPr>
          <p:cNvSpPr/>
          <p:nvPr/>
        </p:nvSpPr>
        <p:spPr>
          <a:xfrm>
            <a:off x="2876024" y="2969429"/>
            <a:ext cx="641803" cy="58220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97" name="Rectangle 96">
            <a:extLst>
              <a:ext uri="{FF2B5EF4-FFF2-40B4-BE49-F238E27FC236}">
                <a16:creationId xmlns:a16="http://schemas.microsoft.com/office/drawing/2014/main" id="{A047AA08-7583-4640-B74B-E5E0E6CC988B}"/>
              </a:ext>
            </a:extLst>
          </p:cNvPr>
          <p:cNvSpPr/>
          <p:nvPr/>
        </p:nvSpPr>
        <p:spPr>
          <a:xfrm>
            <a:off x="2841613" y="3049234"/>
            <a:ext cx="746759"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Prepare       Data</a:t>
            </a:r>
          </a:p>
        </p:txBody>
      </p:sp>
      <p:pic>
        <p:nvPicPr>
          <p:cNvPr id="98" name="Picture 4" descr="Image result for unisex head shoulders icon transparent">
            <a:extLst>
              <a:ext uri="{FF2B5EF4-FFF2-40B4-BE49-F238E27FC236}">
                <a16:creationId xmlns:a16="http://schemas.microsoft.com/office/drawing/2014/main" id="{2EEC6155-B1D8-9D4F-84C9-71B5D5E7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137" y="3027438"/>
            <a:ext cx="548713" cy="548713"/>
          </a:xfrm>
          <a:prstGeom prst="rect">
            <a:avLst/>
          </a:prstGeom>
          <a:noFill/>
          <a:extLst>
            <a:ext uri="{909E8E84-426E-40dd-AFC4-6F175D3DCCD1}">
              <a14:hiddenFill xmlns=""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75EE5474-3B90-0141-87CC-26F91DB3390E}"/>
              </a:ext>
            </a:extLst>
          </p:cNvPr>
          <p:cNvSpPr/>
          <p:nvPr/>
        </p:nvSpPr>
        <p:spPr>
          <a:xfrm>
            <a:off x="5728577" y="2975372"/>
            <a:ext cx="641803" cy="58220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0" name="Rectangle 99">
            <a:extLst>
              <a:ext uri="{FF2B5EF4-FFF2-40B4-BE49-F238E27FC236}">
                <a16:creationId xmlns:a16="http://schemas.microsoft.com/office/drawing/2014/main" id="{6882D521-011D-5147-8041-AC7BEAEBD9C2}"/>
              </a:ext>
            </a:extLst>
          </p:cNvPr>
          <p:cNvSpPr/>
          <p:nvPr/>
        </p:nvSpPr>
        <p:spPr>
          <a:xfrm>
            <a:off x="4830237" y="2966123"/>
            <a:ext cx="641803" cy="58220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1" name="Rectangle 100">
            <a:extLst>
              <a:ext uri="{FF2B5EF4-FFF2-40B4-BE49-F238E27FC236}">
                <a16:creationId xmlns:a16="http://schemas.microsoft.com/office/drawing/2014/main" id="{3446AE76-E96E-DB49-862C-9171FF03D7A2}"/>
              </a:ext>
            </a:extLst>
          </p:cNvPr>
          <p:cNvSpPr/>
          <p:nvPr/>
        </p:nvSpPr>
        <p:spPr>
          <a:xfrm>
            <a:off x="4777155" y="3054643"/>
            <a:ext cx="746759"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Create Models</a:t>
            </a:r>
          </a:p>
        </p:txBody>
      </p:sp>
      <p:sp>
        <p:nvSpPr>
          <p:cNvPr id="102" name="Rectangle 101">
            <a:extLst>
              <a:ext uri="{FF2B5EF4-FFF2-40B4-BE49-F238E27FC236}">
                <a16:creationId xmlns:a16="http://schemas.microsoft.com/office/drawing/2014/main" id="{3BD6F239-1611-4C4B-93E4-6919DF9E363A}"/>
              </a:ext>
            </a:extLst>
          </p:cNvPr>
          <p:cNvSpPr/>
          <p:nvPr/>
        </p:nvSpPr>
        <p:spPr>
          <a:xfrm>
            <a:off x="5674283" y="3044874"/>
            <a:ext cx="746759"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Train Models</a:t>
            </a:r>
          </a:p>
        </p:txBody>
      </p:sp>
      <p:sp>
        <p:nvSpPr>
          <p:cNvPr id="103" name="Rectangle 102">
            <a:extLst>
              <a:ext uri="{FF2B5EF4-FFF2-40B4-BE49-F238E27FC236}">
                <a16:creationId xmlns:a16="http://schemas.microsoft.com/office/drawing/2014/main" id="{A7F27B2C-EF0F-E94D-8B1E-9C6261D2491E}"/>
              </a:ext>
            </a:extLst>
          </p:cNvPr>
          <p:cNvSpPr/>
          <p:nvPr/>
        </p:nvSpPr>
        <p:spPr>
          <a:xfrm>
            <a:off x="7668013" y="2973709"/>
            <a:ext cx="641803" cy="58220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4" name="Rectangle 103">
            <a:extLst>
              <a:ext uri="{FF2B5EF4-FFF2-40B4-BE49-F238E27FC236}">
                <a16:creationId xmlns:a16="http://schemas.microsoft.com/office/drawing/2014/main" id="{A1A87AFE-D353-9346-8B77-FC92B718BC9B}"/>
              </a:ext>
            </a:extLst>
          </p:cNvPr>
          <p:cNvSpPr/>
          <p:nvPr/>
        </p:nvSpPr>
        <p:spPr>
          <a:xfrm>
            <a:off x="6770555" y="2966123"/>
            <a:ext cx="641803" cy="58220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5" name="Rectangle 104">
            <a:extLst>
              <a:ext uri="{FF2B5EF4-FFF2-40B4-BE49-F238E27FC236}">
                <a16:creationId xmlns:a16="http://schemas.microsoft.com/office/drawing/2014/main" id="{116253E2-9BA1-9945-9122-3F9783CCF6AB}"/>
              </a:ext>
            </a:extLst>
          </p:cNvPr>
          <p:cNvSpPr/>
          <p:nvPr/>
        </p:nvSpPr>
        <p:spPr>
          <a:xfrm>
            <a:off x="6718077" y="3041382"/>
            <a:ext cx="746759"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Deploy Model</a:t>
            </a:r>
          </a:p>
        </p:txBody>
      </p:sp>
      <p:sp>
        <p:nvSpPr>
          <p:cNvPr id="106" name="Rectangle 105">
            <a:extLst>
              <a:ext uri="{FF2B5EF4-FFF2-40B4-BE49-F238E27FC236}">
                <a16:creationId xmlns:a16="http://schemas.microsoft.com/office/drawing/2014/main" id="{90E58292-36BE-FE44-9989-E8E7073D2CB8}"/>
              </a:ext>
            </a:extLst>
          </p:cNvPr>
          <p:cNvSpPr/>
          <p:nvPr/>
        </p:nvSpPr>
        <p:spPr>
          <a:xfrm>
            <a:off x="7599778" y="3056966"/>
            <a:ext cx="746759"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Apply Model</a:t>
            </a:r>
          </a:p>
        </p:txBody>
      </p:sp>
      <p:cxnSp>
        <p:nvCxnSpPr>
          <p:cNvPr id="107" name="Straight Arrow Connector 106">
            <a:extLst>
              <a:ext uri="{FF2B5EF4-FFF2-40B4-BE49-F238E27FC236}">
                <a16:creationId xmlns:a16="http://schemas.microsoft.com/office/drawing/2014/main" id="{F4E6D596-FAFA-8444-B4A1-A0E335896742}"/>
              </a:ext>
            </a:extLst>
          </p:cNvPr>
          <p:cNvCxnSpPr>
            <a:cxnSpLocks/>
            <a:stCxn id="100" idx="3"/>
          </p:cNvCxnSpPr>
          <p:nvPr/>
        </p:nvCxnSpPr>
        <p:spPr>
          <a:xfrm>
            <a:off x="5472040" y="3257226"/>
            <a:ext cx="259291" cy="9263"/>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BDEE2FB-B71F-5747-A144-2EBFD43D0239}"/>
              </a:ext>
            </a:extLst>
          </p:cNvPr>
          <p:cNvCxnSpPr>
            <a:cxnSpLocks/>
          </p:cNvCxnSpPr>
          <p:nvPr/>
        </p:nvCxnSpPr>
        <p:spPr>
          <a:xfrm>
            <a:off x="7415728" y="3275761"/>
            <a:ext cx="259291" cy="9263"/>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B274741-4F8E-DE43-A6FF-61E773401BC9}"/>
              </a:ext>
            </a:extLst>
          </p:cNvPr>
          <p:cNvCxnSpPr>
            <a:cxnSpLocks/>
          </p:cNvCxnSpPr>
          <p:nvPr/>
        </p:nvCxnSpPr>
        <p:spPr>
          <a:xfrm>
            <a:off x="6372143" y="3276243"/>
            <a:ext cx="405021" cy="0"/>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D9507EC-FACE-C04A-88F3-70B7A331582A}"/>
              </a:ext>
            </a:extLst>
          </p:cNvPr>
          <p:cNvCxnSpPr>
            <a:cxnSpLocks/>
          </p:cNvCxnSpPr>
          <p:nvPr/>
        </p:nvCxnSpPr>
        <p:spPr>
          <a:xfrm>
            <a:off x="8321496" y="3293826"/>
            <a:ext cx="259291" cy="9263"/>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11" name="Picture 4" descr="Image result for unisex head shoulders icon transparent">
            <a:extLst>
              <a:ext uri="{FF2B5EF4-FFF2-40B4-BE49-F238E27FC236}">
                <a16:creationId xmlns:a16="http://schemas.microsoft.com/office/drawing/2014/main" id="{14393904-FBDD-1C4E-A050-D968F8D79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120" y="3669114"/>
            <a:ext cx="548713" cy="548713"/>
          </a:xfrm>
          <a:prstGeom prst="rect">
            <a:avLst/>
          </a:prstGeom>
          <a:noFill/>
          <a:extLst>
            <a:ext uri="{909E8E84-426E-40dd-AFC4-6F175D3DCCD1}">
              <a14:hiddenFill xmlns="" xmlns:a14="http://schemas.microsoft.com/office/drawing/2010/main">
                <a:solidFill>
                  <a:srgbClr val="FFFFFF"/>
                </a:solidFill>
              </a14:hiddenFill>
            </a:ext>
          </a:extLst>
        </p:spPr>
      </p:pic>
      <p:pic>
        <p:nvPicPr>
          <p:cNvPr id="112" name="Picture 4" descr="Image result for unisex head shoulders icon transparent">
            <a:extLst>
              <a:ext uri="{FF2B5EF4-FFF2-40B4-BE49-F238E27FC236}">
                <a16:creationId xmlns:a16="http://schemas.microsoft.com/office/drawing/2014/main" id="{540B9DF9-E703-834F-9713-0E7AD3B9F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801" y="3654069"/>
            <a:ext cx="548713" cy="548713"/>
          </a:xfrm>
          <a:prstGeom prst="rect">
            <a:avLst/>
          </a:prstGeom>
          <a:noFill/>
          <a:extLst>
            <a:ext uri="{909E8E84-426E-40dd-AFC4-6F175D3DCCD1}">
              <a14:hiddenFill xmlns="" xmlns:a14="http://schemas.microsoft.com/office/drawing/2010/main">
                <a:solidFill>
                  <a:srgbClr val="FFFFFF"/>
                </a:solidFill>
              </a14:hiddenFill>
            </a:ext>
          </a:extLst>
        </p:spPr>
      </p:pic>
      <p:pic>
        <p:nvPicPr>
          <p:cNvPr id="113" name="Picture 4" descr="Image result for unisex head shoulders icon transparent">
            <a:extLst>
              <a:ext uri="{FF2B5EF4-FFF2-40B4-BE49-F238E27FC236}">
                <a16:creationId xmlns:a16="http://schemas.microsoft.com/office/drawing/2014/main" id="{B4FDE7E0-31FA-9E43-85D6-133F30EA9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582" y="3654458"/>
            <a:ext cx="548713" cy="548713"/>
          </a:xfrm>
          <a:prstGeom prst="rect">
            <a:avLst/>
          </a:prstGeom>
          <a:noFill/>
          <a:extLst>
            <a:ext uri="{909E8E84-426E-40dd-AFC4-6F175D3DCCD1}">
              <a14:hiddenFill xmlns=""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2FDF6205-AEFD-8A42-A3FE-D3EA11E874A5}"/>
              </a:ext>
            </a:extLst>
          </p:cNvPr>
          <p:cNvSpPr/>
          <p:nvPr/>
        </p:nvSpPr>
        <p:spPr>
          <a:xfrm>
            <a:off x="3573747" y="3752310"/>
            <a:ext cx="1041813"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Data    Scientist</a:t>
            </a:r>
          </a:p>
        </p:txBody>
      </p:sp>
      <p:sp>
        <p:nvSpPr>
          <p:cNvPr id="115" name="Rectangle 114">
            <a:extLst>
              <a:ext uri="{FF2B5EF4-FFF2-40B4-BE49-F238E27FC236}">
                <a16:creationId xmlns:a16="http://schemas.microsoft.com/office/drawing/2014/main" id="{C4431648-9F3E-4346-B869-138C77F7FAC6}"/>
              </a:ext>
            </a:extLst>
          </p:cNvPr>
          <p:cNvSpPr/>
          <p:nvPr/>
        </p:nvSpPr>
        <p:spPr>
          <a:xfrm>
            <a:off x="7225483" y="3630050"/>
            <a:ext cx="1041813" cy="649408"/>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Enterprise DevOps Architect</a:t>
            </a:r>
          </a:p>
        </p:txBody>
      </p:sp>
      <p:sp>
        <p:nvSpPr>
          <p:cNvPr id="116" name="Rectangle 115">
            <a:extLst>
              <a:ext uri="{FF2B5EF4-FFF2-40B4-BE49-F238E27FC236}">
                <a16:creationId xmlns:a16="http://schemas.microsoft.com/office/drawing/2014/main" id="{50CFE5F7-851A-454E-B1BF-C6E2BEEBEA7C}"/>
              </a:ext>
            </a:extLst>
          </p:cNvPr>
          <p:cNvSpPr/>
          <p:nvPr/>
        </p:nvSpPr>
        <p:spPr>
          <a:xfrm>
            <a:off x="5554851" y="3720901"/>
            <a:ext cx="1041813" cy="473976"/>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Data    Scientist</a:t>
            </a:r>
          </a:p>
        </p:txBody>
      </p:sp>
      <p:sp>
        <p:nvSpPr>
          <p:cNvPr id="117" name="Rectangle 116">
            <a:extLst>
              <a:ext uri="{FF2B5EF4-FFF2-40B4-BE49-F238E27FC236}">
                <a16:creationId xmlns:a16="http://schemas.microsoft.com/office/drawing/2014/main" id="{230AB895-AD1C-B341-ABE3-002F31DC0153}"/>
              </a:ext>
            </a:extLst>
          </p:cNvPr>
          <p:cNvSpPr/>
          <p:nvPr/>
        </p:nvSpPr>
        <p:spPr>
          <a:xfrm>
            <a:off x="8204555" y="3550993"/>
            <a:ext cx="1041813" cy="649408"/>
          </a:xfrm>
          <a:prstGeom prst="rect">
            <a:avLst/>
          </a:prstGeom>
        </p:spPr>
        <p:txBody>
          <a:bodyPr wrap="square" lIns="121917" tIns="60958" rIns="121917" bIns="60958">
            <a:spAutoFit/>
          </a:bodyPr>
          <a:lstStyle/>
          <a:p>
            <a:pPr algn="ctr">
              <a:lnSpc>
                <a:spcPct val="95000"/>
              </a:lnSpc>
              <a:spcAft>
                <a:spcPts val="800"/>
              </a:spcAft>
              <a:defRPr/>
            </a:pPr>
            <a:r>
              <a:rPr lang="en-US" sz="1200" noProof="1">
                <a:solidFill>
                  <a:srgbClr val="FFFFFF"/>
                </a:solidFill>
                <a:latin typeface="Calibri Light" panose="020F0302020204030204" pitchFamily="34" charset="0"/>
              </a:rPr>
              <a:t>AI Application Developer</a:t>
            </a:r>
          </a:p>
        </p:txBody>
      </p:sp>
      <p:sp>
        <p:nvSpPr>
          <p:cNvPr id="118" name="Rectangle 117">
            <a:extLst>
              <a:ext uri="{FF2B5EF4-FFF2-40B4-BE49-F238E27FC236}">
                <a16:creationId xmlns:a16="http://schemas.microsoft.com/office/drawing/2014/main" id="{7985BF17-E940-CA44-BC8D-1FA5A98871EF}"/>
              </a:ext>
            </a:extLst>
          </p:cNvPr>
          <p:cNvSpPr/>
          <p:nvPr/>
        </p:nvSpPr>
        <p:spPr>
          <a:xfrm>
            <a:off x="2716194" y="4357484"/>
            <a:ext cx="6471887" cy="269860"/>
          </a:xfrm>
          <a:prstGeom prst="rect">
            <a:avLst/>
          </a:prstGeom>
          <a:solidFill>
            <a:srgbClr val="0064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19" name="Rectangle 118">
            <a:extLst>
              <a:ext uri="{FF2B5EF4-FFF2-40B4-BE49-F238E27FC236}">
                <a16:creationId xmlns:a16="http://schemas.microsoft.com/office/drawing/2014/main" id="{6F55A16E-DF23-AE46-80B1-6D988BF4DFA5}"/>
              </a:ext>
            </a:extLst>
          </p:cNvPr>
          <p:cNvSpPr/>
          <p:nvPr/>
        </p:nvSpPr>
        <p:spPr>
          <a:xfrm>
            <a:off x="5281905" y="4351695"/>
            <a:ext cx="746759" cy="327783"/>
          </a:xfrm>
          <a:prstGeom prst="rect">
            <a:avLst/>
          </a:prstGeom>
        </p:spPr>
        <p:txBody>
          <a:bodyPr wrap="square" lIns="121917" tIns="60958" rIns="121917" bIns="60958">
            <a:spAutoFit/>
          </a:bodyPr>
          <a:lstStyle/>
          <a:p>
            <a:pPr algn="ctr">
              <a:lnSpc>
                <a:spcPct val="95000"/>
              </a:lnSpc>
              <a:spcAft>
                <a:spcPts val="800"/>
              </a:spcAft>
              <a:defRPr/>
            </a:pPr>
            <a:r>
              <a:rPr lang="en-US" sz="1400" noProof="1">
                <a:solidFill>
                  <a:srgbClr val="FFFFFF"/>
                </a:solidFill>
                <a:latin typeface="Calibri Light" panose="020F0302020204030204" pitchFamily="34" charset="0"/>
              </a:rPr>
              <a:t>AIOps</a:t>
            </a:r>
            <a:endParaRPr lang="en-US" sz="1200" noProof="1">
              <a:solidFill>
                <a:srgbClr val="FFFFFF"/>
              </a:solidFill>
              <a:latin typeface="Calibri Light" panose="020F0302020204030204" pitchFamily="34" charset="0"/>
            </a:endParaRPr>
          </a:p>
        </p:txBody>
      </p:sp>
      <p:sp>
        <p:nvSpPr>
          <p:cNvPr id="120" name="Rectangle 119">
            <a:extLst>
              <a:ext uri="{FF2B5EF4-FFF2-40B4-BE49-F238E27FC236}">
                <a16:creationId xmlns:a16="http://schemas.microsoft.com/office/drawing/2014/main" id="{8551F7CD-920B-034A-8C7F-BBE504F82CDB}"/>
              </a:ext>
            </a:extLst>
          </p:cNvPr>
          <p:cNvSpPr/>
          <p:nvPr/>
        </p:nvSpPr>
        <p:spPr>
          <a:xfrm>
            <a:off x="3034428" y="1146801"/>
            <a:ext cx="5835417" cy="415499"/>
          </a:xfrm>
          <a:prstGeom prst="rect">
            <a:avLst/>
          </a:prstGeom>
        </p:spPr>
        <p:txBody>
          <a:bodyPr wrap="square" lIns="121917" tIns="60958" rIns="121917" bIns="60958">
            <a:spAutoFit/>
          </a:bodyPr>
          <a:lstStyle/>
          <a:p>
            <a:pPr>
              <a:lnSpc>
                <a:spcPct val="95000"/>
              </a:lnSpc>
              <a:spcAft>
                <a:spcPts val="800"/>
              </a:spcAft>
              <a:defRPr/>
            </a:pPr>
            <a:r>
              <a:rPr lang="en-US" sz="2000" b="1" noProof="1">
                <a:solidFill>
                  <a:srgbClr val="FFFFFF"/>
                </a:solidFill>
                <a:latin typeface="Arial" panose="020B0604020202020204" pitchFamily="34" charset="0"/>
                <a:cs typeface="Arial" panose="020B0604020202020204" pitchFamily="34" charset="0"/>
              </a:rPr>
              <a:t>Enterprise AI Process: Developer Landscape</a:t>
            </a:r>
          </a:p>
        </p:txBody>
      </p:sp>
      <p:sp>
        <p:nvSpPr>
          <p:cNvPr id="146" name="Rectangle 145">
            <a:extLst>
              <a:ext uri="{FF2B5EF4-FFF2-40B4-BE49-F238E27FC236}">
                <a16:creationId xmlns:a16="http://schemas.microsoft.com/office/drawing/2014/main" id="{87CC7D07-F3C8-2D4D-8B89-70801E5B6253}"/>
              </a:ext>
            </a:extLst>
          </p:cNvPr>
          <p:cNvSpPr/>
          <p:nvPr/>
        </p:nvSpPr>
        <p:spPr>
          <a:xfrm>
            <a:off x="5530806" y="5910508"/>
            <a:ext cx="977099" cy="707887"/>
          </a:xfrm>
          <a:prstGeom prst="rect">
            <a:avLst/>
          </a:prstGeom>
        </p:spPr>
        <p:txBody>
          <a:bodyPr wrap="square" lIns="121917" tIns="60958" rIns="121917" bIns="60958">
            <a:spAutoFit/>
          </a:bodyPr>
          <a:lstStyle/>
          <a:p>
            <a:pPr>
              <a:lnSpc>
                <a:spcPct val="95000"/>
              </a:lnSpc>
              <a:spcAft>
                <a:spcPts val="800"/>
              </a:spcAft>
              <a:defRPr/>
            </a:pPr>
            <a:r>
              <a:rPr lang="en-US" sz="2000" noProof="1">
                <a:solidFill>
                  <a:schemeClr val="bg2"/>
                </a:solidFill>
                <a:latin typeface="Arial" panose="020B0604020202020204" pitchFamily="34" charset="0"/>
                <a:cs typeface="Arial" panose="020B0604020202020204" pitchFamily="34" charset="0"/>
              </a:rPr>
              <a:t> AIOps</a:t>
            </a:r>
          </a:p>
        </p:txBody>
      </p:sp>
      <p:cxnSp>
        <p:nvCxnSpPr>
          <p:cNvPr id="147" name="Straight Arrow Connector 146">
            <a:extLst>
              <a:ext uri="{FF2B5EF4-FFF2-40B4-BE49-F238E27FC236}">
                <a16:creationId xmlns:a16="http://schemas.microsoft.com/office/drawing/2014/main" id="{41232721-656E-8B4D-9142-AF5F683A8B6C}"/>
              </a:ext>
            </a:extLst>
          </p:cNvPr>
          <p:cNvCxnSpPr>
            <a:cxnSpLocks/>
          </p:cNvCxnSpPr>
          <p:nvPr/>
        </p:nvCxnSpPr>
        <p:spPr>
          <a:xfrm flipH="1">
            <a:off x="2877504" y="6412655"/>
            <a:ext cx="2573029" cy="643"/>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23A880D-796C-704C-B95C-3662A0E1F024}"/>
              </a:ext>
            </a:extLst>
          </p:cNvPr>
          <p:cNvCxnSpPr>
            <a:cxnSpLocks/>
          </p:cNvCxnSpPr>
          <p:nvPr/>
        </p:nvCxnSpPr>
        <p:spPr>
          <a:xfrm>
            <a:off x="6523040" y="6397300"/>
            <a:ext cx="2996653" cy="0"/>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5347EBE7-45E8-CB45-992A-B1AD234B1DF4}"/>
              </a:ext>
            </a:extLst>
          </p:cNvPr>
          <p:cNvSpPr/>
          <p:nvPr/>
        </p:nvSpPr>
        <p:spPr>
          <a:xfrm>
            <a:off x="5068907" y="5164767"/>
            <a:ext cx="1350287"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Create        + Train</a:t>
            </a:r>
            <a:endParaRPr lang="en-US" sz="2000" noProof="1">
              <a:solidFill>
                <a:schemeClr val="bg2"/>
              </a:solidFill>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F811BC61-0501-4F42-8A5F-D414610BFFB7}"/>
              </a:ext>
            </a:extLst>
          </p:cNvPr>
          <p:cNvSpPr/>
          <p:nvPr/>
        </p:nvSpPr>
        <p:spPr>
          <a:xfrm>
            <a:off x="4442442" y="5865608"/>
            <a:ext cx="874599"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Model</a:t>
            </a:r>
          </a:p>
        </p:txBody>
      </p:sp>
      <p:sp>
        <p:nvSpPr>
          <p:cNvPr id="151" name="Rectangle 150">
            <a:extLst>
              <a:ext uri="{FF2B5EF4-FFF2-40B4-BE49-F238E27FC236}">
                <a16:creationId xmlns:a16="http://schemas.microsoft.com/office/drawing/2014/main" id="{689E235B-5E80-0048-B005-CFC5AA680368}"/>
              </a:ext>
            </a:extLst>
          </p:cNvPr>
          <p:cNvSpPr/>
          <p:nvPr/>
        </p:nvSpPr>
        <p:spPr>
          <a:xfrm>
            <a:off x="7348573" y="5139115"/>
            <a:ext cx="1350287"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Deploy      + Apply</a:t>
            </a:r>
            <a:endParaRPr lang="en-US" sz="2000" noProof="1">
              <a:solidFill>
                <a:schemeClr val="bg2"/>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347431EB-70C4-3B43-B357-0EA9DD8A55AC}"/>
              </a:ext>
            </a:extLst>
          </p:cNvPr>
          <p:cNvSpPr/>
          <p:nvPr/>
        </p:nvSpPr>
        <p:spPr>
          <a:xfrm>
            <a:off x="6680970" y="5871579"/>
            <a:ext cx="874599"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Model</a:t>
            </a:r>
          </a:p>
        </p:txBody>
      </p:sp>
      <p:sp>
        <p:nvSpPr>
          <p:cNvPr id="153" name="Rectangle 152">
            <a:extLst>
              <a:ext uri="{FF2B5EF4-FFF2-40B4-BE49-F238E27FC236}">
                <a16:creationId xmlns:a16="http://schemas.microsoft.com/office/drawing/2014/main" id="{85EE27C7-1C31-DE4C-B56D-D949E6B47D6E}"/>
              </a:ext>
            </a:extLst>
          </p:cNvPr>
          <p:cNvSpPr/>
          <p:nvPr/>
        </p:nvSpPr>
        <p:spPr>
          <a:xfrm>
            <a:off x="2853340" y="5146721"/>
            <a:ext cx="1759620"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Prepare        + Analyze</a:t>
            </a:r>
          </a:p>
        </p:txBody>
      </p:sp>
      <p:sp>
        <p:nvSpPr>
          <p:cNvPr id="154" name="Rectangle 153">
            <a:extLst>
              <a:ext uri="{FF2B5EF4-FFF2-40B4-BE49-F238E27FC236}">
                <a16:creationId xmlns:a16="http://schemas.microsoft.com/office/drawing/2014/main" id="{3291B5D9-0430-C441-A678-D370CD6E2826}"/>
              </a:ext>
            </a:extLst>
          </p:cNvPr>
          <p:cNvSpPr/>
          <p:nvPr/>
        </p:nvSpPr>
        <p:spPr>
          <a:xfrm>
            <a:off x="2881642" y="5716019"/>
            <a:ext cx="733535"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Data</a:t>
            </a:r>
          </a:p>
        </p:txBody>
      </p:sp>
    </p:spTree>
    <p:extLst>
      <p:ext uri="{BB962C8B-B14F-4D97-AF65-F5344CB8AC3E}">
        <p14:creationId xmlns:p14="http://schemas.microsoft.com/office/powerpoint/2010/main" val="441610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0ECD-3675-41D9-9D2E-D6BA80981135}"/>
              </a:ext>
            </a:extLst>
          </p:cNvPr>
          <p:cNvSpPr>
            <a:spLocks noGrp="1"/>
          </p:cNvSpPr>
          <p:nvPr>
            <p:ph type="title"/>
          </p:nvPr>
        </p:nvSpPr>
        <p:spPr>
          <a:xfrm>
            <a:off x="304800" y="268226"/>
            <a:ext cx="5019675" cy="941450"/>
          </a:xfrm>
        </p:spPr>
        <p:txBody>
          <a:bodyPr/>
          <a:lstStyle/>
          <a:p>
            <a:r>
              <a:rPr lang="en-US" dirty="0"/>
              <a:t>Testing for Bias</a:t>
            </a:r>
          </a:p>
        </p:txBody>
      </p:sp>
      <p:sp>
        <p:nvSpPr>
          <p:cNvPr id="5" name="Slide Number Placeholder 4">
            <a:extLst>
              <a:ext uri="{FF2B5EF4-FFF2-40B4-BE49-F238E27FC236}">
                <a16:creationId xmlns:a16="http://schemas.microsoft.com/office/drawing/2014/main" id="{355F8C6E-BAE1-4AAF-9F4B-C764CB0B8957}"/>
              </a:ext>
            </a:extLst>
          </p:cNvPr>
          <p:cNvSpPr>
            <a:spLocks noGrp="1"/>
          </p:cNvSpPr>
          <p:nvPr>
            <p:ph type="sldNum" sz="quarter" idx="12"/>
          </p:nvPr>
        </p:nvSpPr>
        <p:spPr/>
        <p:txBody>
          <a:bodyPr/>
          <a:lstStyle/>
          <a:p>
            <a:fld id="{F5496341-8C7D-E049-A644-6E2EF84E20AF}" type="slidenum">
              <a:rPr lang="en-US" smtClean="0"/>
              <a:t>30</a:t>
            </a:fld>
            <a:endParaRPr lang="en-US"/>
          </a:p>
        </p:txBody>
      </p:sp>
      <p:sp>
        <p:nvSpPr>
          <p:cNvPr id="6" name="Rectangle: Rounded Corners 5">
            <a:extLst>
              <a:ext uri="{FF2B5EF4-FFF2-40B4-BE49-F238E27FC236}">
                <a16:creationId xmlns:a16="http://schemas.microsoft.com/office/drawing/2014/main" id="{94705146-460F-469F-A266-68E2B3A81ED5}"/>
              </a:ext>
            </a:extLst>
          </p:cNvPr>
          <p:cNvSpPr/>
          <p:nvPr/>
        </p:nvSpPr>
        <p:spPr>
          <a:xfrm>
            <a:off x="561975" y="2514600"/>
            <a:ext cx="1352550" cy="619125"/>
          </a:xfrm>
          <a:prstGeom prst="roundRect">
            <a:avLst/>
          </a:prstGeom>
          <a:solidFill>
            <a:srgbClr val="00B0F0"/>
          </a:solidFill>
          <a:ln>
            <a:solidFill>
              <a:srgbClr val="00B0F0"/>
            </a:solidFill>
          </a:ln>
        </p:spPr>
        <p:txBody>
          <a:bodyPr wrap="square" lIns="0" tIns="0" rIns="0" bIns="0" rtlCol="0" anchor="ctr">
            <a:noAutofit/>
          </a:bodyPr>
          <a:lstStyle/>
          <a:p>
            <a:pPr algn="ctr"/>
            <a:r>
              <a:rPr lang="en-US" sz="2000" dirty="0">
                <a:solidFill>
                  <a:schemeClr val="bg1"/>
                </a:solidFill>
                <a:latin typeface="Arial"/>
                <a:cs typeface="Arial"/>
              </a:rPr>
              <a:t>Training</a:t>
            </a:r>
          </a:p>
          <a:p>
            <a:pPr algn="ctr"/>
            <a:r>
              <a:rPr lang="en-US" sz="2000" dirty="0">
                <a:solidFill>
                  <a:schemeClr val="bg1"/>
                </a:solidFill>
                <a:latin typeface="Arial"/>
                <a:cs typeface="Arial"/>
              </a:rPr>
              <a:t>Data</a:t>
            </a:r>
            <a:endParaRPr lang="en-US" sz="1200" dirty="0">
              <a:solidFill>
                <a:schemeClr val="bg1"/>
              </a:solidFill>
              <a:latin typeface="Arial"/>
              <a:cs typeface="Arial"/>
            </a:endParaRPr>
          </a:p>
        </p:txBody>
      </p:sp>
      <p:sp>
        <p:nvSpPr>
          <p:cNvPr id="7" name="Rectangle: Rounded Corners 6">
            <a:extLst>
              <a:ext uri="{FF2B5EF4-FFF2-40B4-BE49-F238E27FC236}">
                <a16:creationId xmlns:a16="http://schemas.microsoft.com/office/drawing/2014/main" id="{E9859015-1DF1-41B6-B8A5-5B61B6071389}"/>
              </a:ext>
            </a:extLst>
          </p:cNvPr>
          <p:cNvSpPr/>
          <p:nvPr/>
        </p:nvSpPr>
        <p:spPr>
          <a:xfrm>
            <a:off x="2804645" y="2525610"/>
            <a:ext cx="1352550" cy="619125"/>
          </a:xfrm>
          <a:prstGeom prst="roundRect">
            <a:avLst/>
          </a:prstGeom>
          <a:solidFill>
            <a:srgbClr val="00FFCC"/>
          </a:solidFill>
          <a:ln>
            <a:solidFill>
              <a:srgbClr val="00B0F0"/>
            </a:solidFill>
          </a:ln>
        </p:spPr>
        <p:txBody>
          <a:bodyPr wrap="square" lIns="0" tIns="0" rIns="0" bIns="0" rtlCol="0" anchor="ctr">
            <a:noAutofit/>
          </a:bodyPr>
          <a:lstStyle/>
          <a:p>
            <a:pPr algn="ctr"/>
            <a:r>
              <a:rPr lang="en-US" sz="2000" dirty="0">
                <a:solidFill>
                  <a:schemeClr val="bg1"/>
                </a:solidFill>
                <a:latin typeface="Arial"/>
                <a:cs typeface="Arial"/>
              </a:rPr>
              <a:t>Algorithm</a:t>
            </a:r>
            <a:endParaRPr lang="en-US" sz="1200" dirty="0">
              <a:solidFill>
                <a:schemeClr val="bg1"/>
              </a:solidFill>
              <a:latin typeface="Arial"/>
              <a:cs typeface="Arial"/>
            </a:endParaRPr>
          </a:p>
        </p:txBody>
      </p:sp>
      <p:sp>
        <p:nvSpPr>
          <p:cNvPr id="8" name="Rectangle: Rounded Corners 7">
            <a:extLst>
              <a:ext uri="{FF2B5EF4-FFF2-40B4-BE49-F238E27FC236}">
                <a16:creationId xmlns:a16="http://schemas.microsoft.com/office/drawing/2014/main" id="{8B8A26EC-DBD0-4DF0-BDAA-73F6C7659509}"/>
              </a:ext>
            </a:extLst>
          </p:cNvPr>
          <p:cNvSpPr/>
          <p:nvPr/>
        </p:nvSpPr>
        <p:spPr>
          <a:xfrm>
            <a:off x="5036846" y="935322"/>
            <a:ext cx="1352550" cy="619125"/>
          </a:xfrm>
          <a:prstGeom prst="roundRect">
            <a:avLst/>
          </a:prstGeom>
          <a:solidFill>
            <a:srgbClr val="00B0F0"/>
          </a:solidFill>
          <a:ln>
            <a:solidFill>
              <a:srgbClr val="00B0F0"/>
            </a:solidFill>
          </a:ln>
        </p:spPr>
        <p:txBody>
          <a:bodyPr wrap="square" lIns="0" tIns="0" rIns="0" bIns="0" rtlCol="0" anchor="ctr">
            <a:noAutofit/>
          </a:bodyPr>
          <a:lstStyle/>
          <a:p>
            <a:pPr algn="ctr"/>
            <a:r>
              <a:rPr lang="en-US" dirty="0">
                <a:solidFill>
                  <a:schemeClr val="bg1"/>
                </a:solidFill>
                <a:latin typeface="Arial"/>
                <a:cs typeface="Arial"/>
              </a:rPr>
              <a:t>Testing/Prod</a:t>
            </a:r>
          </a:p>
          <a:p>
            <a:pPr algn="ctr"/>
            <a:r>
              <a:rPr lang="en-US" dirty="0">
                <a:solidFill>
                  <a:schemeClr val="bg1"/>
                </a:solidFill>
                <a:latin typeface="Arial"/>
                <a:cs typeface="Arial"/>
              </a:rPr>
              <a:t>Data</a:t>
            </a:r>
            <a:endParaRPr lang="en-US" sz="1100" dirty="0">
              <a:solidFill>
                <a:schemeClr val="bg1"/>
              </a:solidFill>
              <a:latin typeface="Arial"/>
              <a:cs typeface="Arial"/>
            </a:endParaRPr>
          </a:p>
        </p:txBody>
      </p:sp>
      <p:sp>
        <p:nvSpPr>
          <p:cNvPr id="9" name="Rectangle: Rounded Corners 8">
            <a:extLst>
              <a:ext uri="{FF2B5EF4-FFF2-40B4-BE49-F238E27FC236}">
                <a16:creationId xmlns:a16="http://schemas.microsoft.com/office/drawing/2014/main" id="{9222AEE3-523E-4CDC-B6BE-090D9AB93AB2}"/>
              </a:ext>
            </a:extLst>
          </p:cNvPr>
          <p:cNvSpPr/>
          <p:nvPr/>
        </p:nvSpPr>
        <p:spPr>
          <a:xfrm>
            <a:off x="5053170" y="2525610"/>
            <a:ext cx="1352550" cy="619125"/>
          </a:xfrm>
          <a:prstGeom prst="roundRect">
            <a:avLst/>
          </a:prstGeom>
          <a:solidFill>
            <a:schemeClr val="accent6">
              <a:lumMod val="60000"/>
              <a:lumOff val="40000"/>
            </a:schemeClr>
          </a:solidFill>
          <a:ln>
            <a:solidFill>
              <a:srgbClr val="00B0F0"/>
            </a:solidFill>
          </a:ln>
        </p:spPr>
        <p:txBody>
          <a:bodyPr wrap="square" lIns="0" tIns="0" rIns="0" bIns="0" rtlCol="0" anchor="ctr">
            <a:noAutofit/>
          </a:bodyPr>
          <a:lstStyle/>
          <a:p>
            <a:pPr algn="ctr"/>
            <a:r>
              <a:rPr lang="en-US" sz="2000" dirty="0">
                <a:solidFill>
                  <a:schemeClr val="bg1"/>
                </a:solidFill>
                <a:latin typeface="Arial"/>
                <a:cs typeface="Arial"/>
              </a:rPr>
              <a:t>Model</a:t>
            </a:r>
            <a:endParaRPr lang="en-US" sz="1200" dirty="0">
              <a:solidFill>
                <a:schemeClr val="bg1"/>
              </a:solidFill>
              <a:latin typeface="Arial"/>
              <a:cs typeface="Arial"/>
            </a:endParaRPr>
          </a:p>
        </p:txBody>
      </p:sp>
      <p:sp>
        <p:nvSpPr>
          <p:cNvPr id="12" name="Arrow: Right 11">
            <a:extLst>
              <a:ext uri="{FF2B5EF4-FFF2-40B4-BE49-F238E27FC236}">
                <a16:creationId xmlns:a16="http://schemas.microsoft.com/office/drawing/2014/main" id="{2086C3CA-42EB-43B5-B033-180CB96C91CB}"/>
              </a:ext>
            </a:extLst>
          </p:cNvPr>
          <p:cNvSpPr/>
          <p:nvPr/>
        </p:nvSpPr>
        <p:spPr>
          <a:xfrm>
            <a:off x="1924994" y="2745538"/>
            <a:ext cx="869182" cy="179264"/>
          </a:xfrm>
          <a:prstGeom prst="rightArrow">
            <a:avLst/>
          </a:prstGeom>
          <a:solidFill>
            <a:schemeClr val="accent2"/>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3" name="Arrow: Right 12">
            <a:extLst>
              <a:ext uri="{FF2B5EF4-FFF2-40B4-BE49-F238E27FC236}">
                <a16:creationId xmlns:a16="http://schemas.microsoft.com/office/drawing/2014/main" id="{515928F3-8390-4C66-A6A4-0E63134EF2AC}"/>
              </a:ext>
            </a:extLst>
          </p:cNvPr>
          <p:cNvSpPr/>
          <p:nvPr/>
        </p:nvSpPr>
        <p:spPr>
          <a:xfrm>
            <a:off x="4167664" y="2745538"/>
            <a:ext cx="869182" cy="179264"/>
          </a:xfrm>
          <a:prstGeom prst="rightArrow">
            <a:avLst/>
          </a:prstGeom>
          <a:solidFill>
            <a:schemeClr val="accent2"/>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4" name="Arrow: Right 13">
            <a:extLst>
              <a:ext uri="{FF2B5EF4-FFF2-40B4-BE49-F238E27FC236}">
                <a16:creationId xmlns:a16="http://schemas.microsoft.com/office/drawing/2014/main" id="{338341AE-E201-4958-808A-C8F82CB95933}"/>
              </a:ext>
            </a:extLst>
          </p:cNvPr>
          <p:cNvSpPr/>
          <p:nvPr/>
        </p:nvSpPr>
        <p:spPr>
          <a:xfrm rot="5400000">
            <a:off x="5278530" y="1962406"/>
            <a:ext cx="869182" cy="179264"/>
          </a:xfrm>
          <a:prstGeom prst="rightArrow">
            <a:avLst/>
          </a:prstGeom>
          <a:solidFill>
            <a:schemeClr val="accent2"/>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5" name="Arrow: Right 14">
            <a:extLst>
              <a:ext uri="{FF2B5EF4-FFF2-40B4-BE49-F238E27FC236}">
                <a16:creationId xmlns:a16="http://schemas.microsoft.com/office/drawing/2014/main" id="{258C901C-3AAB-4DFB-A30B-E25CB71FDC1C}"/>
              </a:ext>
            </a:extLst>
          </p:cNvPr>
          <p:cNvSpPr/>
          <p:nvPr/>
        </p:nvSpPr>
        <p:spPr>
          <a:xfrm rot="5400000">
            <a:off x="5278530" y="3516218"/>
            <a:ext cx="869182" cy="179264"/>
          </a:xfrm>
          <a:prstGeom prst="rightArrow">
            <a:avLst/>
          </a:prstGeom>
          <a:solidFill>
            <a:schemeClr val="accent2"/>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6" name="Rectangle: Rounded Corners 15">
            <a:extLst>
              <a:ext uri="{FF2B5EF4-FFF2-40B4-BE49-F238E27FC236}">
                <a16:creationId xmlns:a16="http://schemas.microsoft.com/office/drawing/2014/main" id="{BDDB3617-7F95-4284-BABD-EA967B944611}"/>
              </a:ext>
            </a:extLst>
          </p:cNvPr>
          <p:cNvSpPr/>
          <p:nvPr/>
        </p:nvSpPr>
        <p:spPr>
          <a:xfrm>
            <a:off x="5053170" y="4074959"/>
            <a:ext cx="1352550" cy="619125"/>
          </a:xfrm>
          <a:prstGeom prst="roundRect">
            <a:avLst/>
          </a:prstGeom>
          <a:solidFill>
            <a:srgbClr val="FFFF00"/>
          </a:solidFill>
          <a:ln>
            <a:solidFill>
              <a:srgbClr val="00B0F0"/>
            </a:solidFill>
          </a:ln>
        </p:spPr>
        <p:txBody>
          <a:bodyPr wrap="square" lIns="0" tIns="0" rIns="0" bIns="0" rtlCol="0" anchor="ctr">
            <a:noAutofit/>
          </a:bodyPr>
          <a:lstStyle/>
          <a:p>
            <a:pPr algn="ctr"/>
            <a:r>
              <a:rPr lang="en-US" sz="2000" dirty="0">
                <a:solidFill>
                  <a:schemeClr val="bg1"/>
                </a:solidFill>
                <a:latin typeface="Arial"/>
                <a:cs typeface="Arial"/>
              </a:rPr>
              <a:t>Decision</a:t>
            </a:r>
            <a:endParaRPr lang="en-US" sz="1200" dirty="0">
              <a:solidFill>
                <a:schemeClr val="bg1"/>
              </a:solidFill>
              <a:latin typeface="Arial"/>
              <a:cs typeface="Arial"/>
            </a:endParaRPr>
          </a:p>
        </p:txBody>
      </p:sp>
      <p:sp>
        <p:nvSpPr>
          <p:cNvPr id="17" name="Content Placeholder 2">
            <a:extLst>
              <a:ext uri="{FF2B5EF4-FFF2-40B4-BE49-F238E27FC236}">
                <a16:creationId xmlns:a16="http://schemas.microsoft.com/office/drawing/2014/main" id="{1A1A64E7-F32E-4C68-945D-901AC22D90E3}"/>
              </a:ext>
            </a:extLst>
          </p:cNvPr>
          <p:cNvSpPr txBox="1">
            <a:spLocks/>
          </p:cNvSpPr>
          <p:nvPr/>
        </p:nvSpPr>
        <p:spPr>
          <a:xfrm>
            <a:off x="1498159" y="4994924"/>
            <a:ext cx="5269031" cy="1180253"/>
          </a:xfrm>
          <a:prstGeom prst="rect">
            <a:avLst/>
          </a:prstGeom>
        </p:spPr>
        <p:txBody>
          <a:bodyPr vert="horz" lIns="0" tIns="0" rIns="0" bIns="0" rtlCol="0">
            <a:normAutofit lnSpcReduction="10000"/>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dirty="0"/>
              <a:t>When to test</a:t>
            </a:r>
          </a:p>
          <a:p>
            <a:pPr lvl="1">
              <a:spcBef>
                <a:spcPts val="600"/>
              </a:spcBef>
            </a:pPr>
            <a:r>
              <a:rPr lang="en-US" sz="1600" dirty="0"/>
              <a:t>ALWAYS!</a:t>
            </a:r>
          </a:p>
          <a:p>
            <a:pPr lvl="1">
              <a:spcBef>
                <a:spcPts val="600"/>
              </a:spcBef>
            </a:pPr>
            <a:r>
              <a:rPr lang="en-US" sz="1600" dirty="0"/>
              <a:t>During development, before deployment</a:t>
            </a:r>
          </a:p>
          <a:p>
            <a:pPr lvl="1">
              <a:spcBef>
                <a:spcPts val="600"/>
              </a:spcBef>
            </a:pPr>
            <a:r>
              <a:rPr lang="en-US" sz="1600" dirty="0"/>
              <a:t>Test after deployment, continuous learning situations</a:t>
            </a:r>
          </a:p>
        </p:txBody>
      </p:sp>
      <p:sp>
        <p:nvSpPr>
          <p:cNvPr id="18" name="Content Placeholder 2">
            <a:extLst>
              <a:ext uri="{FF2B5EF4-FFF2-40B4-BE49-F238E27FC236}">
                <a16:creationId xmlns:a16="http://schemas.microsoft.com/office/drawing/2014/main" id="{9D4B25DB-DC7D-402A-A9DC-6B1AEAC53C5A}"/>
              </a:ext>
            </a:extLst>
          </p:cNvPr>
          <p:cNvSpPr txBox="1">
            <a:spLocks/>
          </p:cNvSpPr>
          <p:nvPr/>
        </p:nvSpPr>
        <p:spPr>
          <a:xfrm>
            <a:off x="6767190" y="4144028"/>
            <a:ext cx="4131868" cy="1032656"/>
          </a:xfrm>
          <a:prstGeom prst="rect">
            <a:avLst/>
          </a:prstGeom>
        </p:spPr>
        <p:txBody>
          <a:bodyPr>
            <a:normAutofit/>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lvl="1" indent="0">
              <a:spcBef>
                <a:spcPts val="600"/>
              </a:spcBef>
              <a:buNone/>
            </a:pPr>
            <a:r>
              <a:rPr lang="en-US" sz="1600" dirty="0"/>
              <a:t>Test the output decision</a:t>
            </a:r>
          </a:p>
          <a:p>
            <a:pPr lvl="1">
              <a:spcBef>
                <a:spcPts val="600"/>
              </a:spcBef>
            </a:pPr>
            <a:r>
              <a:rPr lang="en-US" sz="1600" dirty="0"/>
              <a:t>Most reliable</a:t>
            </a:r>
          </a:p>
          <a:p>
            <a:pPr lvl="1">
              <a:spcBef>
                <a:spcPts val="600"/>
              </a:spcBef>
            </a:pPr>
            <a:r>
              <a:rPr lang="en-US" sz="1600" dirty="0"/>
              <a:t>Error rates across protected attributes</a:t>
            </a:r>
          </a:p>
        </p:txBody>
      </p:sp>
      <p:sp>
        <p:nvSpPr>
          <p:cNvPr id="19" name="Content Placeholder 2">
            <a:extLst>
              <a:ext uri="{FF2B5EF4-FFF2-40B4-BE49-F238E27FC236}">
                <a16:creationId xmlns:a16="http://schemas.microsoft.com/office/drawing/2014/main" id="{FE2B83D7-F220-4518-9A60-83118317F4A3}"/>
              </a:ext>
            </a:extLst>
          </p:cNvPr>
          <p:cNvSpPr txBox="1">
            <a:spLocks/>
          </p:cNvSpPr>
          <p:nvPr/>
        </p:nvSpPr>
        <p:spPr>
          <a:xfrm>
            <a:off x="144151" y="1926389"/>
            <a:ext cx="2111762" cy="695169"/>
          </a:xfrm>
          <a:prstGeom prst="rect">
            <a:avLst/>
          </a:prstGeom>
        </p:spPr>
        <p:txBody>
          <a:bodyPr>
            <a:normAutofit/>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lvl="1" indent="0" algn="ctr">
              <a:spcBef>
                <a:spcPts val="600"/>
              </a:spcBef>
              <a:buNone/>
            </a:pPr>
            <a:r>
              <a:rPr lang="en-US" sz="1600" dirty="0"/>
              <a:t>Test training data or prior knowledge</a:t>
            </a:r>
          </a:p>
        </p:txBody>
      </p:sp>
      <p:sp>
        <p:nvSpPr>
          <p:cNvPr id="20" name="Content Placeholder 2">
            <a:extLst>
              <a:ext uri="{FF2B5EF4-FFF2-40B4-BE49-F238E27FC236}">
                <a16:creationId xmlns:a16="http://schemas.microsoft.com/office/drawing/2014/main" id="{36121A41-3E80-4720-A20A-3A0310E295F0}"/>
              </a:ext>
            </a:extLst>
          </p:cNvPr>
          <p:cNvSpPr txBox="1">
            <a:spLocks/>
          </p:cNvSpPr>
          <p:nvPr/>
        </p:nvSpPr>
        <p:spPr>
          <a:xfrm>
            <a:off x="6700088" y="798200"/>
            <a:ext cx="4965886" cy="1502549"/>
          </a:xfrm>
          <a:prstGeom prst="rect">
            <a:avLst/>
          </a:prstGeom>
        </p:spPr>
        <p:txBody>
          <a:bodyPr>
            <a:normAutofit lnSpcReduction="10000"/>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600"/>
              </a:spcBef>
            </a:pPr>
            <a:r>
              <a:rPr lang="en-US" sz="1600" dirty="0"/>
              <a:t>Test the testing/production data</a:t>
            </a:r>
          </a:p>
          <a:p>
            <a:pPr lvl="1">
              <a:spcBef>
                <a:spcPts val="600"/>
              </a:spcBef>
            </a:pPr>
            <a:r>
              <a:rPr lang="en-US" sz="1600" dirty="0"/>
              <a:t>Appropriate to model/prior assumptions</a:t>
            </a:r>
          </a:p>
          <a:p>
            <a:pPr lvl="1">
              <a:spcBef>
                <a:spcPts val="600"/>
              </a:spcBef>
            </a:pPr>
            <a:r>
              <a:rPr lang="en-US" sz="1600" dirty="0"/>
              <a:t>Representative of intended usage (demographics, conditions) </a:t>
            </a:r>
          </a:p>
          <a:p>
            <a:pPr lvl="1">
              <a:spcBef>
                <a:spcPts val="600"/>
              </a:spcBef>
            </a:pPr>
            <a:r>
              <a:rPr lang="en-US" sz="1600" dirty="0"/>
              <a:t>Cover all potential bias cases</a:t>
            </a:r>
          </a:p>
          <a:p>
            <a:pPr lvl="1">
              <a:spcBef>
                <a:spcPts val="600"/>
              </a:spcBef>
            </a:pPr>
            <a:endParaRPr lang="en-US" sz="1600" dirty="0"/>
          </a:p>
        </p:txBody>
      </p:sp>
      <p:sp>
        <p:nvSpPr>
          <p:cNvPr id="21" name="Content Placeholder 2">
            <a:extLst>
              <a:ext uri="{FF2B5EF4-FFF2-40B4-BE49-F238E27FC236}">
                <a16:creationId xmlns:a16="http://schemas.microsoft.com/office/drawing/2014/main" id="{0F65FB90-6545-4F3C-8BC2-E2F0C4E7A746}"/>
              </a:ext>
            </a:extLst>
          </p:cNvPr>
          <p:cNvSpPr txBox="1">
            <a:spLocks/>
          </p:cNvSpPr>
          <p:nvPr/>
        </p:nvSpPr>
        <p:spPr>
          <a:xfrm>
            <a:off x="2332349" y="1644090"/>
            <a:ext cx="2992126" cy="971385"/>
          </a:xfrm>
          <a:prstGeom prst="rect">
            <a:avLst/>
          </a:prstGeom>
        </p:spPr>
        <p:txBody>
          <a:bodyPr>
            <a:normAutofit lnSpcReduction="10000"/>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lvl="1" indent="0">
              <a:spcBef>
                <a:spcPts val="600"/>
              </a:spcBef>
              <a:buNone/>
            </a:pPr>
            <a:r>
              <a:rPr lang="en-US" sz="1600" dirty="0"/>
              <a:t>Test the construction of model</a:t>
            </a:r>
          </a:p>
          <a:p>
            <a:pPr lvl="1">
              <a:spcBef>
                <a:spcPts val="600"/>
              </a:spcBef>
              <a:buFontTx/>
              <a:buChar char="-"/>
            </a:pPr>
            <a:r>
              <a:rPr lang="en-US" sz="1600" dirty="0"/>
              <a:t>Modeling assumptions</a:t>
            </a:r>
          </a:p>
          <a:p>
            <a:pPr lvl="1">
              <a:spcBef>
                <a:spcPts val="600"/>
              </a:spcBef>
              <a:buFontTx/>
              <a:buChar char="-"/>
            </a:pPr>
            <a:r>
              <a:rPr lang="en-US" sz="1600" dirty="0"/>
              <a:t>Parameter choices</a:t>
            </a:r>
          </a:p>
        </p:txBody>
      </p:sp>
    </p:spTree>
    <p:extLst>
      <p:ext uri="{BB962C8B-B14F-4D97-AF65-F5344CB8AC3E}">
        <p14:creationId xmlns:p14="http://schemas.microsoft.com/office/powerpoint/2010/main" val="1128427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E79E5C-5449-8B45-BB64-42697C386D40}"/>
              </a:ext>
            </a:extLst>
          </p:cNvPr>
          <p:cNvSpPr/>
          <p:nvPr/>
        </p:nvSpPr>
        <p:spPr>
          <a:xfrm>
            <a:off x="5783643" y="0"/>
            <a:ext cx="6408356" cy="68580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panose="020F0502020204030204"/>
            </a:endParaRPr>
          </a:p>
        </p:txBody>
      </p:sp>
      <p:sp>
        <p:nvSpPr>
          <p:cNvPr id="11" name="Title 1">
            <a:extLst>
              <a:ext uri="{FF2B5EF4-FFF2-40B4-BE49-F238E27FC236}">
                <a16:creationId xmlns:a16="http://schemas.microsoft.com/office/drawing/2014/main" id="{10712DD5-F1B7-1B46-8296-F198ACB0A524}"/>
              </a:ext>
            </a:extLst>
          </p:cNvPr>
          <p:cNvSpPr txBox="1">
            <a:spLocks/>
          </p:cNvSpPr>
          <p:nvPr/>
        </p:nvSpPr>
        <p:spPr bwMode="auto">
          <a:xfrm>
            <a:off x="304800" y="195073"/>
            <a:ext cx="2977661" cy="608796"/>
          </a:xfrm>
          <a:prstGeom prst="rect">
            <a:avLst/>
          </a:prstGeom>
          <a:noFill/>
          <a:ln w="9525">
            <a:noFill/>
            <a:miter lim="800000"/>
            <a:headEnd/>
            <a:tailEnd/>
          </a:ln>
        </p:spPr>
        <p:txBody>
          <a:bodyPr vert="horz" wrap="square" lIns="0" tIns="60957" rIns="121913" bIns="60957" numCol="1" anchor="t" anchorCtr="0" compatLnSpc="1">
            <a:prstTxWarp prst="textNoShape">
              <a:avLst/>
            </a:prstTxWarp>
          </a:bodyPr>
          <a:lstStyle>
            <a:lvl1pPr algn="l" rtl="0" eaLnBrk="0" fontAlgn="base" hangingPunct="0">
              <a:spcBef>
                <a:spcPct val="0"/>
              </a:spcBef>
              <a:spcAft>
                <a:spcPct val="0"/>
              </a:spcAft>
              <a:defRPr sz="2200" b="0" baseline="0">
                <a:solidFill>
                  <a:srgbClr val="00A7CF"/>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5pPr>
            <a:lvl6pPr marL="457200" algn="l" rtl="0" fontAlgn="base">
              <a:spcBef>
                <a:spcPct val="0"/>
              </a:spcBef>
              <a:spcAft>
                <a:spcPct val="0"/>
              </a:spcAft>
              <a:defRPr sz="2200" b="1">
                <a:solidFill>
                  <a:schemeClr val="tx2"/>
                </a:solidFill>
                <a:latin typeface="Arial" charset="0"/>
                <a:ea typeface="ＭＳ Ｐゴシック" charset="0"/>
              </a:defRPr>
            </a:lvl6pPr>
            <a:lvl7pPr marL="914400" algn="l" rtl="0" fontAlgn="base">
              <a:spcBef>
                <a:spcPct val="0"/>
              </a:spcBef>
              <a:spcAft>
                <a:spcPct val="0"/>
              </a:spcAft>
              <a:defRPr sz="2200" b="1">
                <a:solidFill>
                  <a:schemeClr val="tx2"/>
                </a:solidFill>
                <a:latin typeface="Arial" charset="0"/>
                <a:ea typeface="ＭＳ Ｐゴシック" charset="0"/>
              </a:defRPr>
            </a:lvl7pPr>
            <a:lvl8pPr marL="1371600" algn="l" rtl="0" fontAlgn="base">
              <a:spcBef>
                <a:spcPct val="0"/>
              </a:spcBef>
              <a:spcAft>
                <a:spcPct val="0"/>
              </a:spcAft>
              <a:defRPr sz="2200" b="1">
                <a:solidFill>
                  <a:schemeClr val="tx2"/>
                </a:solidFill>
                <a:latin typeface="Arial" charset="0"/>
                <a:ea typeface="ＭＳ Ｐゴシック" charset="0"/>
              </a:defRPr>
            </a:lvl8pPr>
            <a:lvl9pPr marL="1828800" algn="l" rtl="0" fontAlgn="base">
              <a:spcBef>
                <a:spcPct val="0"/>
              </a:spcBef>
              <a:spcAft>
                <a:spcPct val="0"/>
              </a:spcAft>
              <a:defRPr sz="2200" b="1">
                <a:solidFill>
                  <a:schemeClr val="tx2"/>
                </a:solidFill>
                <a:latin typeface="Arial" charset="0"/>
                <a:ea typeface="ＭＳ Ｐゴシック" charset="0"/>
              </a:defRPr>
            </a:lvl9pPr>
          </a:lstStyle>
          <a:p>
            <a:pPr defTabSz="1219170"/>
            <a:r>
              <a:rPr lang="en-US" sz="2667" b="1" kern="0" dirty="0">
                <a:solidFill>
                  <a:srgbClr val="5B9BD5"/>
                </a:solidFill>
                <a:latin typeface="IBM Plex Sans" panose="020B0503050203000203" pitchFamily="34" charset="77"/>
              </a:rPr>
              <a:t>AI Fairness 360</a:t>
            </a:r>
            <a:br>
              <a:rPr lang="en-US" sz="2400" kern="0" dirty="0">
                <a:latin typeface="IBM Plex Sans" panose="020B0503050203000203" pitchFamily="34" charset="77"/>
              </a:rPr>
            </a:br>
            <a:endParaRPr lang="en-US" sz="2400" kern="0" dirty="0">
              <a:latin typeface="IBM Plex Sans" panose="020B0503050203000203" pitchFamily="34" charset="77"/>
            </a:endParaRPr>
          </a:p>
        </p:txBody>
      </p:sp>
      <p:sp>
        <p:nvSpPr>
          <p:cNvPr id="4" name="Title 1">
            <a:extLst>
              <a:ext uri="{FF2B5EF4-FFF2-40B4-BE49-F238E27FC236}">
                <a16:creationId xmlns:a16="http://schemas.microsoft.com/office/drawing/2014/main" id="{99FDA67C-3890-B943-ADAA-6EDB3CF3BB37}"/>
              </a:ext>
            </a:extLst>
          </p:cNvPr>
          <p:cNvSpPr txBox="1">
            <a:spLocks/>
          </p:cNvSpPr>
          <p:nvPr/>
        </p:nvSpPr>
        <p:spPr bwMode="auto">
          <a:xfrm>
            <a:off x="6242262" y="195071"/>
            <a:ext cx="2977661" cy="608796"/>
          </a:xfrm>
          <a:prstGeom prst="rect">
            <a:avLst/>
          </a:prstGeom>
          <a:noFill/>
          <a:ln w="9525">
            <a:noFill/>
            <a:miter lim="800000"/>
            <a:headEnd/>
            <a:tailEnd/>
          </a:ln>
        </p:spPr>
        <p:txBody>
          <a:bodyPr vert="horz" wrap="square" lIns="0" tIns="60957" rIns="121913" bIns="60957" numCol="1" anchor="t" anchorCtr="0" compatLnSpc="1">
            <a:prstTxWarp prst="textNoShape">
              <a:avLst/>
            </a:prstTxWarp>
          </a:bodyPr>
          <a:lstStyle>
            <a:lvl1pPr algn="l" rtl="0" eaLnBrk="0" fontAlgn="base" hangingPunct="0">
              <a:spcBef>
                <a:spcPct val="0"/>
              </a:spcBef>
              <a:spcAft>
                <a:spcPct val="0"/>
              </a:spcAft>
              <a:defRPr sz="2200" b="0" baseline="0">
                <a:solidFill>
                  <a:srgbClr val="00A7CF"/>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5pPr>
            <a:lvl6pPr marL="457200" algn="l" rtl="0" fontAlgn="base">
              <a:spcBef>
                <a:spcPct val="0"/>
              </a:spcBef>
              <a:spcAft>
                <a:spcPct val="0"/>
              </a:spcAft>
              <a:defRPr sz="2200" b="1">
                <a:solidFill>
                  <a:schemeClr val="tx2"/>
                </a:solidFill>
                <a:latin typeface="Arial" charset="0"/>
                <a:ea typeface="ＭＳ Ｐゴシック" charset="0"/>
              </a:defRPr>
            </a:lvl6pPr>
            <a:lvl7pPr marL="914400" algn="l" rtl="0" fontAlgn="base">
              <a:spcBef>
                <a:spcPct val="0"/>
              </a:spcBef>
              <a:spcAft>
                <a:spcPct val="0"/>
              </a:spcAft>
              <a:defRPr sz="2200" b="1">
                <a:solidFill>
                  <a:schemeClr val="tx2"/>
                </a:solidFill>
                <a:latin typeface="Arial" charset="0"/>
                <a:ea typeface="ＭＳ Ｐゴシック" charset="0"/>
              </a:defRPr>
            </a:lvl7pPr>
            <a:lvl8pPr marL="1371600" algn="l" rtl="0" fontAlgn="base">
              <a:spcBef>
                <a:spcPct val="0"/>
              </a:spcBef>
              <a:spcAft>
                <a:spcPct val="0"/>
              </a:spcAft>
              <a:defRPr sz="2200" b="1">
                <a:solidFill>
                  <a:schemeClr val="tx2"/>
                </a:solidFill>
                <a:latin typeface="Arial" charset="0"/>
                <a:ea typeface="ＭＳ Ｐゴシック" charset="0"/>
              </a:defRPr>
            </a:lvl8pPr>
            <a:lvl9pPr marL="1828800" algn="l" rtl="0" fontAlgn="base">
              <a:spcBef>
                <a:spcPct val="0"/>
              </a:spcBef>
              <a:spcAft>
                <a:spcPct val="0"/>
              </a:spcAft>
              <a:defRPr sz="2200" b="1">
                <a:solidFill>
                  <a:schemeClr val="tx2"/>
                </a:solidFill>
                <a:latin typeface="Arial" charset="0"/>
                <a:ea typeface="ＭＳ Ｐゴシック" charset="0"/>
              </a:defRPr>
            </a:lvl9pPr>
          </a:lstStyle>
          <a:p>
            <a:pPr defTabSz="1219170"/>
            <a:r>
              <a:rPr lang="en-US" sz="2667" b="1" kern="0" dirty="0">
                <a:solidFill>
                  <a:prstClr val="white"/>
                </a:solidFill>
                <a:latin typeface="IBM Plex Sans" panose="020B0503050203000203" pitchFamily="34" charset="77"/>
              </a:rPr>
              <a:t>Differentiation</a:t>
            </a:r>
            <a:endParaRPr lang="en-US" sz="2400" kern="0" dirty="0">
              <a:solidFill>
                <a:prstClr val="white"/>
              </a:solidFill>
              <a:latin typeface="IBM Plex Sans" panose="020B0503050203000203" pitchFamily="34" charset="77"/>
            </a:endParaRPr>
          </a:p>
        </p:txBody>
      </p:sp>
      <p:sp>
        <p:nvSpPr>
          <p:cNvPr id="5" name="Text Placeholder 6">
            <a:extLst>
              <a:ext uri="{FF2B5EF4-FFF2-40B4-BE49-F238E27FC236}">
                <a16:creationId xmlns:a16="http://schemas.microsoft.com/office/drawing/2014/main" id="{01A4317A-82F5-C241-98CD-BD8F2C0C5C0A}"/>
              </a:ext>
            </a:extLst>
          </p:cNvPr>
          <p:cNvSpPr txBox="1">
            <a:spLocks/>
          </p:cNvSpPr>
          <p:nvPr/>
        </p:nvSpPr>
        <p:spPr>
          <a:xfrm>
            <a:off x="304801" y="1463042"/>
            <a:ext cx="5094515" cy="4781127"/>
          </a:xfrm>
          <a:prstGeom prst="rect">
            <a:avLst/>
          </a:prstGeom>
        </p:spPr>
        <p:txBody>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812760" fontAlgn="base">
              <a:spcBef>
                <a:spcPts val="1956"/>
              </a:spcBef>
              <a:spcAft>
                <a:spcPct val="0"/>
              </a:spcAft>
            </a:pPr>
            <a:r>
              <a:rPr lang="en-US" b="1" dirty="0">
                <a:solidFill>
                  <a:prstClr val="black"/>
                </a:solidFill>
                <a:latin typeface="IBM Plex Sans" panose="020B0503050203000203" pitchFamily="34" charset="77"/>
              </a:rPr>
              <a:t>Datasets</a:t>
            </a:r>
          </a:p>
          <a:p>
            <a:pPr defTabSz="812760" fontAlgn="base">
              <a:spcBef>
                <a:spcPts val="2667"/>
              </a:spcBef>
              <a:spcAft>
                <a:spcPct val="0"/>
              </a:spcAft>
            </a:pPr>
            <a:r>
              <a:rPr lang="en-US" b="1" dirty="0">
                <a:solidFill>
                  <a:prstClr val="black"/>
                </a:solidFill>
                <a:latin typeface="IBM Plex Sans" panose="020B0503050203000203" pitchFamily="34" charset="77"/>
              </a:rPr>
              <a:t>Toolbox</a:t>
            </a:r>
          </a:p>
          <a:p>
            <a:pPr marL="307608" lvl="1" indent="0" defTabSz="812760" fontAlgn="base">
              <a:spcBef>
                <a:spcPts val="1956"/>
              </a:spcBef>
              <a:buNone/>
            </a:pPr>
            <a:r>
              <a:rPr lang="en-US" dirty="0">
                <a:solidFill>
                  <a:prstClr val="black"/>
                </a:solidFill>
                <a:latin typeface="IBM Plex Sans" panose="020B0503050203000203" pitchFamily="34" charset="77"/>
              </a:rPr>
              <a:t>Fairness metrics (30+)</a:t>
            </a:r>
          </a:p>
          <a:p>
            <a:pPr marL="307608" lvl="1" indent="0" defTabSz="812760" fontAlgn="base">
              <a:spcBef>
                <a:spcPts val="1156"/>
              </a:spcBef>
              <a:buNone/>
            </a:pPr>
            <a:r>
              <a:rPr lang="en-US" dirty="0">
                <a:solidFill>
                  <a:prstClr val="black"/>
                </a:solidFill>
                <a:latin typeface="IBM Plex Sans" panose="020B0503050203000203" pitchFamily="34" charset="77"/>
              </a:rPr>
              <a:t>Fairness metric explanations</a:t>
            </a:r>
          </a:p>
          <a:p>
            <a:pPr marL="307608" lvl="1" indent="0" defTabSz="812760" fontAlgn="base">
              <a:spcBef>
                <a:spcPts val="1156"/>
              </a:spcBef>
              <a:buNone/>
            </a:pPr>
            <a:r>
              <a:rPr lang="en-US" dirty="0">
                <a:solidFill>
                  <a:prstClr val="black"/>
                </a:solidFill>
                <a:latin typeface="IBM Plex Sans" panose="020B0503050203000203" pitchFamily="34" charset="77"/>
              </a:rPr>
              <a:t>Bias mitigation algorithms (9+)</a:t>
            </a:r>
          </a:p>
          <a:p>
            <a:pPr defTabSz="812760" fontAlgn="base">
              <a:spcBef>
                <a:spcPts val="2667"/>
              </a:spcBef>
              <a:spcAft>
                <a:spcPct val="0"/>
              </a:spcAft>
            </a:pPr>
            <a:r>
              <a:rPr lang="en-US" b="1" dirty="0">
                <a:solidFill>
                  <a:prstClr val="black"/>
                </a:solidFill>
                <a:latin typeface="IBM Plex Sans" panose="020B0503050203000203" pitchFamily="34" charset="77"/>
              </a:rPr>
              <a:t>Guidance</a:t>
            </a:r>
          </a:p>
          <a:p>
            <a:pPr defTabSz="812760" fontAlgn="base">
              <a:spcBef>
                <a:spcPts val="2667"/>
              </a:spcBef>
              <a:spcAft>
                <a:spcPct val="0"/>
              </a:spcAft>
            </a:pPr>
            <a:r>
              <a:rPr lang="en-US" b="1" dirty="0">
                <a:solidFill>
                  <a:prstClr val="black"/>
                </a:solidFill>
                <a:latin typeface="IBM Plex Sans" panose="020B0503050203000203" pitchFamily="34" charset="77"/>
              </a:rPr>
              <a:t>Industry-specific tutorials</a:t>
            </a:r>
          </a:p>
        </p:txBody>
      </p:sp>
      <p:sp>
        <p:nvSpPr>
          <p:cNvPr id="7" name="Text Placeholder 6">
            <a:extLst>
              <a:ext uri="{FF2B5EF4-FFF2-40B4-BE49-F238E27FC236}">
                <a16:creationId xmlns:a16="http://schemas.microsoft.com/office/drawing/2014/main" id="{16081428-35A1-F54F-A6B2-430A37E057DA}"/>
              </a:ext>
            </a:extLst>
          </p:cNvPr>
          <p:cNvSpPr txBox="1">
            <a:spLocks/>
          </p:cNvSpPr>
          <p:nvPr/>
        </p:nvSpPr>
        <p:spPr>
          <a:xfrm>
            <a:off x="6165350" y="1463042"/>
            <a:ext cx="5644940" cy="5205732"/>
          </a:xfrm>
          <a:prstGeom prst="rect">
            <a:avLst/>
          </a:prstGeom>
        </p:spPr>
        <p:txBody>
          <a:bodyPr/>
          <a:lst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812760" fontAlgn="base">
              <a:spcBef>
                <a:spcPts val="4000"/>
              </a:spcBef>
              <a:spcAft>
                <a:spcPct val="0"/>
              </a:spcAft>
            </a:pPr>
            <a:r>
              <a:rPr lang="en-US" b="1" dirty="0">
                <a:solidFill>
                  <a:srgbClr val="E7E6E6"/>
                </a:solidFill>
                <a:latin typeface="IBM Plex Sans" panose="020B0503050203000203" pitchFamily="34" charset="77"/>
              </a:rPr>
              <a:t>Comprehensive bias mitigation toolbox</a:t>
            </a:r>
            <a:r>
              <a:rPr lang="en-US" dirty="0">
                <a:solidFill>
                  <a:srgbClr val="E7E6E6"/>
                </a:solidFill>
                <a:latin typeface="IBM Plex Sans" panose="020B0503050203000203" pitchFamily="34" charset="77"/>
              </a:rPr>
              <a:t> (including unique algorithms from IBM Research)</a:t>
            </a:r>
          </a:p>
          <a:p>
            <a:pPr defTabSz="812760" fontAlgn="base">
              <a:spcBef>
                <a:spcPts val="4000"/>
              </a:spcBef>
              <a:spcAft>
                <a:spcPct val="0"/>
              </a:spcAft>
            </a:pPr>
            <a:r>
              <a:rPr lang="en-US" dirty="0">
                <a:solidFill>
                  <a:srgbClr val="E7E6E6"/>
                </a:solidFill>
                <a:latin typeface="IBM Plex Sans" panose="020B0503050203000203" pitchFamily="34" charset="77"/>
              </a:rPr>
              <a:t>Several metrics and algorithms that have </a:t>
            </a:r>
            <a:r>
              <a:rPr lang="en-US" b="1" dirty="0">
                <a:solidFill>
                  <a:srgbClr val="E7E6E6"/>
                </a:solidFill>
                <a:latin typeface="IBM Plex Sans" panose="020B0503050203000203" pitchFamily="34" charset="77"/>
              </a:rPr>
              <a:t>no available implementations</a:t>
            </a:r>
            <a:r>
              <a:rPr lang="en-US" dirty="0">
                <a:solidFill>
                  <a:srgbClr val="E7E6E6"/>
                </a:solidFill>
                <a:latin typeface="IBM Plex Sans" panose="020B0503050203000203" pitchFamily="34" charset="77"/>
              </a:rPr>
              <a:t> elsewhere</a:t>
            </a:r>
          </a:p>
          <a:p>
            <a:pPr defTabSz="812760" fontAlgn="base">
              <a:spcBef>
                <a:spcPts val="4000"/>
              </a:spcBef>
              <a:spcAft>
                <a:spcPct val="0"/>
              </a:spcAft>
            </a:pPr>
            <a:r>
              <a:rPr lang="en-US" b="1" dirty="0">
                <a:solidFill>
                  <a:srgbClr val="E7E6E6"/>
                </a:solidFill>
                <a:latin typeface="IBM Plex Sans" panose="020B0503050203000203" pitchFamily="34" charset="77"/>
              </a:rPr>
              <a:t>Extensible</a:t>
            </a:r>
          </a:p>
          <a:p>
            <a:pPr defTabSz="812760" fontAlgn="base">
              <a:spcBef>
                <a:spcPts val="4000"/>
              </a:spcBef>
              <a:spcAft>
                <a:spcPct val="0"/>
              </a:spcAft>
            </a:pPr>
            <a:r>
              <a:rPr lang="en-US" b="1" dirty="0">
                <a:solidFill>
                  <a:srgbClr val="E7E6E6"/>
                </a:solidFill>
                <a:latin typeface="IBM Plex Sans" panose="020B0503050203000203" pitchFamily="34" charset="77"/>
              </a:rPr>
              <a:t>Designed to translate new research from the lab to industry practitioners</a:t>
            </a:r>
            <a:br>
              <a:rPr lang="en-US" dirty="0">
                <a:solidFill>
                  <a:srgbClr val="E7E6E6"/>
                </a:solidFill>
                <a:latin typeface="IBM Plex Sans" panose="020B0503050203000203" pitchFamily="34" charset="77"/>
              </a:rPr>
            </a:br>
            <a:r>
              <a:rPr lang="en-US" dirty="0">
                <a:solidFill>
                  <a:srgbClr val="E7E6E6"/>
                </a:solidFill>
                <a:latin typeface="IBM Plex Sans" panose="020B0503050203000203" pitchFamily="34" charset="77"/>
              </a:rPr>
              <a:t>(e.g. </a:t>
            </a:r>
            <a:r>
              <a:rPr lang="en-US" dirty="0" err="1">
                <a:solidFill>
                  <a:srgbClr val="E7E6E6"/>
                </a:solidFill>
                <a:latin typeface="IBM Plex Sans" panose="020B0503050203000203" pitchFamily="34" charset="77"/>
              </a:rPr>
              <a:t>scikit-learn’s</a:t>
            </a:r>
            <a:r>
              <a:rPr lang="en-US" dirty="0">
                <a:solidFill>
                  <a:srgbClr val="E7E6E6"/>
                </a:solidFill>
                <a:latin typeface="IBM Plex Sans" panose="020B0503050203000203" pitchFamily="34" charset="77"/>
              </a:rPr>
              <a:t> fit/predict paradigm)</a:t>
            </a:r>
            <a:endParaRPr lang="en-US" b="1" dirty="0">
              <a:solidFill>
                <a:srgbClr val="E7E6E6"/>
              </a:solidFill>
              <a:latin typeface="IBM Plex Sans" panose="020B0503050203000203" pitchFamily="34" charset="77"/>
            </a:endParaRPr>
          </a:p>
        </p:txBody>
      </p:sp>
    </p:spTree>
    <p:extLst>
      <p:ext uri="{BB962C8B-B14F-4D97-AF65-F5344CB8AC3E}">
        <p14:creationId xmlns:p14="http://schemas.microsoft.com/office/powerpoint/2010/main" val="2745331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2471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5CEC-B262-4A12-BADA-FF555A260CBB}"/>
              </a:ext>
            </a:extLst>
          </p:cNvPr>
          <p:cNvSpPr>
            <a:spLocks noGrp="1"/>
          </p:cNvSpPr>
          <p:nvPr>
            <p:ph type="title"/>
          </p:nvPr>
        </p:nvSpPr>
        <p:spPr>
          <a:xfrm>
            <a:off x="304800" y="268225"/>
            <a:ext cx="11211464" cy="766945"/>
          </a:xfrm>
        </p:spPr>
        <p:txBody>
          <a:bodyPr/>
          <a:lstStyle/>
          <a:p>
            <a:r>
              <a:rPr lang="en-US" dirty="0"/>
              <a:t>Impact since Launch, Sept 19, 2018</a:t>
            </a:r>
          </a:p>
        </p:txBody>
      </p:sp>
      <p:sp>
        <p:nvSpPr>
          <p:cNvPr id="4" name="Slide Number Placeholder 3">
            <a:extLst>
              <a:ext uri="{FF2B5EF4-FFF2-40B4-BE49-F238E27FC236}">
                <a16:creationId xmlns:a16="http://schemas.microsoft.com/office/drawing/2014/main" id="{4F48B189-9223-4D86-B8E5-FD43EB6F1996}"/>
              </a:ext>
            </a:extLst>
          </p:cNvPr>
          <p:cNvSpPr>
            <a:spLocks noGrp="1"/>
          </p:cNvSpPr>
          <p:nvPr>
            <p:ph type="sldNum" sz="quarter" idx="12"/>
          </p:nvPr>
        </p:nvSpPr>
        <p:spPr/>
        <p:txBody>
          <a:bodyPr/>
          <a:lstStyle/>
          <a:p>
            <a:fld id="{F5496341-8C7D-E049-A644-6E2EF84E20AF}" type="slidenum">
              <a:rPr lang="en-US" smtClean="0"/>
              <a:t>33</a:t>
            </a:fld>
            <a:endParaRPr lang="en-US"/>
          </a:p>
        </p:txBody>
      </p:sp>
      <p:sp>
        <p:nvSpPr>
          <p:cNvPr id="5" name="TextBox 4">
            <a:extLst>
              <a:ext uri="{FF2B5EF4-FFF2-40B4-BE49-F238E27FC236}">
                <a16:creationId xmlns:a16="http://schemas.microsoft.com/office/drawing/2014/main" id="{153E9BD4-929F-4C5D-930C-C8C3F03CBF41}"/>
              </a:ext>
            </a:extLst>
          </p:cNvPr>
          <p:cNvSpPr txBox="1"/>
          <p:nvPr/>
        </p:nvSpPr>
        <p:spPr>
          <a:xfrm>
            <a:off x="569344" y="1035170"/>
            <a:ext cx="4017446" cy="4493538"/>
          </a:xfrm>
          <a:prstGeom prst="rect">
            <a:avLst/>
          </a:prstGeom>
          <a:noFill/>
        </p:spPr>
        <p:txBody>
          <a:bodyPr wrap="none" rtlCol="0">
            <a:spAutoFit/>
          </a:bodyPr>
          <a:lstStyle/>
          <a:p>
            <a:r>
              <a:rPr lang="en-US" sz="2000" dirty="0">
                <a:solidFill>
                  <a:schemeClr val="bg2"/>
                </a:solidFill>
              </a:rPr>
              <a:t>Lots of positive press</a:t>
            </a:r>
          </a:p>
          <a:p>
            <a:pPr marL="285750" indent="-285750">
              <a:buFont typeface="Arial" panose="020B0604020202020204" pitchFamily="34" charset="0"/>
              <a:buChar char="•"/>
            </a:pPr>
            <a:r>
              <a:rPr lang="en-US" dirty="0">
                <a:hlinkClick r:id="rId2"/>
              </a:rPr>
              <a:t>Dev Class</a:t>
            </a:r>
            <a:endParaRPr lang="en-US" dirty="0"/>
          </a:p>
          <a:p>
            <a:pPr marL="285750" indent="-285750">
              <a:buFont typeface="Arial" panose="020B0604020202020204" pitchFamily="34" charset="0"/>
              <a:buChar char="•"/>
            </a:pPr>
            <a:r>
              <a:rPr lang="en-US" dirty="0">
                <a:hlinkClick r:id="rId3"/>
              </a:rPr>
              <a:t>Silicon Republic</a:t>
            </a:r>
            <a:endParaRPr lang="en-US" dirty="0"/>
          </a:p>
          <a:p>
            <a:pPr marL="285750" indent="-285750">
              <a:buFont typeface="Arial" panose="020B0604020202020204" pitchFamily="34" charset="0"/>
              <a:buChar char="•"/>
            </a:pPr>
            <a:r>
              <a:rPr lang="en-US" dirty="0">
                <a:hlinkClick r:id="rId4"/>
              </a:rPr>
              <a:t>EE Times</a:t>
            </a:r>
            <a:endParaRPr lang="en-US" dirty="0"/>
          </a:p>
          <a:p>
            <a:pPr marL="285750" indent="-285750">
              <a:buFont typeface="Arial" panose="020B0604020202020204" pitchFamily="34" charset="0"/>
              <a:buChar char="•"/>
            </a:pPr>
            <a:r>
              <a:rPr lang="en-US" dirty="0">
                <a:hlinkClick r:id="rId5"/>
              </a:rPr>
              <a:t>Analytics India</a:t>
            </a:r>
            <a:endParaRPr lang="en-US" dirty="0"/>
          </a:p>
          <a:p>
            <a:pPr marL="285750" indent="-285750">
              <a:buFont typeface="Arial" panose="020B0604020202020204" pitchFamily="34" charset="0"/>
              <a:buChar char="•"/>
            </a:pPr>
            <a:r>
              <a:rPr lang="en-US" dirty="0">
                <a:hlinkClick r:id="rId6"/>
              </a:rPr>
              <a:t>Forbes</a:t>
            </a:r>
            <a:endParaRPr lang="en-US" dirty="0"/>
          </a:p>
          <a:p>
            <a:pPr marL="285750" indent="-285750">
              <a:buFont typeface="Arial" panose="020B0604020202020204" pitchFamily="34" charset="0"/>
              <a:buChar char="•"/>
            </a:pPr>
            <a:r>
              <a:rPr lang="en-US" dirty="0" err="1">
                <a:hlinkClick r:id="rId7"/>
              </a:rPr>
              <a:t>TechtheLead</a:t>
            </a:r>
            <a:endParaRPr lang="en-US" dirty="0"/>
          </a:p>
          <a:p>
            <a:pPr marL="285750" indent="-285750">
              <a:buFont typeface="Arial" panose="020B0604020202020204" pitchFamily="34" charset="0"/>
              <a:buChar char="•"/>
            </a:pPr>
            <a:r>
              <a:rPr lang="en-US" dirty="0">
                <a:hlinkClick r:id="rId8"/>
              </a:rPr>
              <a:t>Top 500</a:t>
            </a:r>
            <a:endParaRPr lang="en-US" dirty="0"/>
          </a:p>
          <a:p>
            <a:pPr marL="285750" indent="-285750">
              <a:buFont typeface="Arial" panose="020B0604020202020204" pitchFamily="34" charset="0"/>
              <a:buChar char="•"/>
            </a:pPr>
            <a:r>
              <a:rPr lang="en-US" dirty="0">
                <a:hlinkClick r:id="rId9"/>
              </a:rPr>
              <a:t>The Innovation Enterprise</a:t>
            </a:r>
            <a:endParaRPr lang="en-US" dirty="0"/>
          </a:p>
          <a:p>
            <a:pPr marL="285750" indent="-285750">
              <a:buFont typeface="Arial" panose="020B0604020202020204" pitchFamily="34" charset="0"/>
              <a:buChar char="•"/>
            </a:pPr>
            <a:r>
              <a:rPr lang="en-US" dirty="0">
                <a:hlinkClick r:id="rId10"/>
              </a:rPr>
              <a:t>ZDNet</a:t>
            </a:r>
            <a:endParaRPr lang="en-US" dirty="0"/>
          </a:p>
          <a:p>
            <a:pPr marL="285750" indent="-285750">
              <a:buFont typeface="Arial" panose="020B0604020202020204" pitchFamily="34" charset="0"/>
              <a:buChar char="•"/>
            </a:pPr>
            <a:r>
              <a:rPr lang="en-US" dirty="0">
                <a:hlinkClick r:id="rId11"/>
              </a:rPr>
              <a:t>Database Trends and Applications</a:t>
            </a:r>
            <a:endParaRPr lang="en-US" dirty="0"/>
          </a:p>
          <a:p>
            <a:pPr marL="285750" indent="-285750">
              <a:buFont typeface="Arial" panose="020B0604020202020204" pitchFamily="34" charset="0"/>
              <a:buChar char="•"/>
            </a:pPr>
            <a:r>
              <a:rPr lang="en-US" dirty="0">
                <a:hlinkClick r:id="rId12"/>
              </a:rPr>
              <a:t>Forbes</a:t>
            </a:r>
            <a:endParaRPr lang="en-US" dirty="0"/>
          </a:p>
          <a:p>
            <a:pPr marL="285750" indent="-285750">
              <a:buFont typeface="Arial" panose="020B0604020202020204" pitchFamily="34" charset="0"/>
              <a:buChar char="•"/>
            </a:pPr>
            <a:r>
              <a:rPr lang="en-US" dirty="0">
                <a:hlinkClick r:id="rId13"/>
              </a:rPr>
              <a:t>BBC</a:t>
            </a:r>
            <a:endParaRPr lang="en-US" dirty="0"/>
          </a:p>
          <a:p>
            <a:pPr marL="285750" indent="-285750">
              <a:buFont typeface="Arial" panose="020B0604020202020204" pitchFamily="34" charset="0"/>
              <a:buChar char="•"/>
            </a:pPr>
            <a:r>
              <a:rPr lang="en-US" dirty="0">
                <a:hlinkClick r:id="rId14"/>
              </a:rPr>
              <a:t>Biometric Update</a:t>
            </a:r>
            <a:endParaRPr lang="en-US" dirty="0"/>
          </a:p>
          <a:p>
            <a:pPr marL="285750" indent="-285750">
              <a:buFont typeface="Arial" panose="020B0604020202020204" pitchFamily="34" charset="0"/>
              <a:buChar char="•"/>
            </a:pPr>
            <a:r>
              <a:rPr lang="en-US" dirty="0">
                <a:hlinkClick r:id="rId15"/>
              </a:rPr>
              <a:t>Light Reading</a:t>
            </a:r>
            <a:endParaRPr lang="en-US" dirty="0"/>
          </a:p>
          <a:p>
            <a:endParaRPr lang="en-US" sz="1400" dirty="0">
              <a:solidFill>
                <a:schemeClr val="bg2"/>
              </a:solidFill>
            </a:endParaRPr>
          </a:p>
        </p:txBody>
      </p:sp>
      <p:sp>
        <p:nvSpPr>
          <p:cNvPr id="6" name="TextBox 5">
            <a:extLst>
              <a:ext uri="{FF2B5EF4-FFF2-40B4-BE49-F238E27FC236}">
                <a16:creationId xmlns:a16="http://schemas.microsoft.com/office/drawing/2014/main" id="{E05CE516-2B2B-4D5E-BBA3-12A1C2226D09}"/>
              </a:ext>
            </a:extLst>
          </p:cNvPr>
          <p:cNvSpPr txBox="1"/>
          <p:nvPr/>
        </p:nvSpPr>
        <p:spPr>
          <a:xfrm>
            <a:off x="5287269" y="1656271"/>
            <a:ext cx="6335389" cy="2308324"/>
          </a:xfrm>
          <a:prstGeom prst="rect">
            <a:avLst/>
          </a:prstGeom>
          <a:noFill/>
        </p:spPr>
        <p:txBody>
          <a:bodyPr wrap="none" rtlCol="0">
            <a:spAutoFit/>
          </a:bodyPr>
          <a:lstStyle/>
          <a:p>
            <a:r>
              <a:rPr lang="en-US" dirty="0">
                <a:solidFill>
                  <a:schemeClr val="bg2"/>
                </a:solidFill>
              </a:rPr>
              <a:t>First Pull Request of new Bias detection algorithm</a:t>
            </a:r>
          </a:p>
          <a:p>
            <a:pPr marL="285750" indent="-285750">
              <a:buFont typeface="Wingdings" panose="05000000000000000000" pitchFamily="2" charset="2"/>
              <a:buChar char="è"/>
            </a:pPr>
            <a:r>
              <a:rPr lang="en-US" dirty="0">
                <a:solidFill>
                  <a:schemeClr val="bg2"/>
                </a:solidFill>
              </a:rPr>
              <a:t>Sept 18, 2018, EPFL</a:t>
            </a:r>
          </a:p>
          <a:p>
            <a:pPr marL="285750" indent="-285750">
              <a:buFont typeface="Wingdings" panose="05000000000000000000" pitchFamily="2" charset="2"/>
              <a:buChar char="è"/>
            </a:pPr>
            <a:endParaRPr lang="en-US" dirty="0">
              <a:solidFill>
                <a:schemeClr val="bg2"/>
              </a:solidFill>
            </a:endParaRPr>
          </a:p>
          <a:p>
            <a:pPr marL="285750" indent="-285750">
              <a:buFont typeface="Wingdings" panose="05000000000000000000" pitchFamily="2" charset="2"/>
              <a:buChar char="è"/>
            </a:pPr>
            <a:endParaRPr lang="en-US" dirty="0">
              <a:solidFill>
                <a:schemeClr val="bg2"/>
              </a:solidFill>
            </a:endParaRPr>
          </a:p>
          <a:p>
            <a:r>
              <a:rPr lang="en-US" dirty="0">
                <a:solidFill>
                  <a:schemeClr val="bg2"/>
                </a:solidFill>
              </a:rPr>
              <a:t>Technical paper to be submitted on Fri, Sept 28</a:t>
            </a:r>
          </a:p>
          <a:p>
            <a:r>
              <a:rPr lang="en-US" dirty="0">
                <a:solidFill>
                  <a:schemeClr val="bg2"/>
                </a:solidFill>
              </a:rPr>
              <a:t>   and soon published on </a:t>
            </a:r>
            <a:r>
              <a:rPr lang="en-US" dirty="0" err="1">
                <a:solidFill>
                  <a:schemeClr val="bg2"/>
                </a:solidFill>
              </a:rPr>
              <a:t>arXiv</a:t>
            </a:r>
            <a:endParaRPr lang="en-US" dirty="0">
              <a:solidFill>
                <a:schemeClr val="bg2"/>
              </a:solidFill>
            </a:endParaRPr>
          </a:p>
          <a:p>
            <a:endParaRPr lang="en-US" dirty="0">
              <a:solidFill>
                <a:schemeClr val="bg2"/>
              </a:solidFill>
            </a:endParaRPr>
          </a:p>
          <a:p>
            <a:r>
              <a:rPr lang="en-US" dirty="0">
                <a:solidFill>
                  <a:schemeClr val="bg2"/>
                </a:solidFill>
              </a:rPr>
              <a:t>Discussions with customers, academics, and gov’t agencies</a:t>
            </a:r>
          </a:p>
        </p:txBody>
      </p:sp>
    </p:spTree>
    <p:extLst>
      <p:ext uri="{BB962C8B-B14F-4D97-AF65-F5344CB8AC3E}">
        <p14:creationId xmlns:p14="http://schemas.microsoft.com/office/powerpoint/2010/main" val="887199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Fairness in building and deploying models</a:t>
            </a:r>
            <a:endParaRPr lang="en-US" sz="1867" dirty="0">
              <a:latin typeface="IBM Plex Sans" panose="020B0503050203000203" pitchFamily="34" charset="0"/>
            </a:endParaRPr>
          </a:p>
        </p:txBody>
      </p:sp>
      <p:pic>
        <p:nvPicPr>
          <p:cNvPr id="5" name="Picture 4"/>
          <p:cNvPicPr>
            <a:picLocks noChangeAspect="1"/>
          </p:cNvPicPr>
          <p:nvPr/>
        </p:nvPicPr>
        <p:blipFill rotWithShape="1">
          <a:blip r:embed="rId2"/>
          <a:srcRect l="14252" t="33456" r="15670" b="10411"/>
          <a:stretch/>
        </p:blipFill>
        <p:spPr>
          <a:xfrm>
            <a:off x="331596" y="2208000"/>
            <a:ext cx="8544000" cy="3849600"/>
          </a:xfrm>
          <a:prstGeom prst="rect">
            <a:avLst/>
          </a:prstGeom>
        </p:spPr>
      </p:pic>
      <p:sp>
        <p:nvSpPr>
          <p:cNvPr id="7" name="TextBox 6">
            <a:extLst>
              <a:ext uri="{FF2B5EF4-FFF2-40B4-BE49-F238E27FC236}">
                <a16:creationId xmlns:a16="http://schemas.microsoft.com/office/drawing/2014/main" id="{FA905F22-F838-4243-8388-CDBBC2DB0E92}"/>
              </a:ext>
            </a:extLst>
          </p:cNvPr>
          <p:cNvSpPr txBox="1"/>
          <p:nvPr/>
        </p:nvSpPr>
        <p:spPr>
          <a:xfrm>
            <a:off x="9538575" y="5327642"/>
            <a:ext cx="2441935" cy="297454"/>
          </a:xfrm>
          <a:prstGeom prst="rect">
            <a:avLst/>
          </a:prstGeom>
          <a:noFill/>
        </p:spPr>
        <p:txBody>
          <a:bodyPr wrap="square" rtlCol="0">
            <a:spAutoFit/>
          </a:bodyPr>
          <a:lstStyle/>
          <a:p>
            <a:r>
              <a:rPr lang="en-US" sz="1333" dirty="0">
                <a:solidFill>
                  <a:srgbClr val="0070C0"/>
                </a:solidFill>
                <a:latin typeface="IBM Plex Sans" panose="020B0503050203000203" pitchFamily="34" charset="77"/>
              </a:rPr>
              <a:t>(d’Alessandro et al., 2017)</a:t>
            </a:r>
          </a:p>
        </p:txBody>
      </p:sp>
    </p:spTree>
    <p:extLst>
      <p:ext uri="{BB962C8B-B14F-4D97-AF65-F5344CB8AC3E}">
        <p14:creationId xmlns:p14="http://schemas.microsoft.com/office/powerpoint/2010/main" val="2706414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Metrics, Algorithms</a:t>
            </a:r>
            <a:endParaRPr lang="en-US" sz="1867" dirty="0">
              <a:latin typeface="IBM Plex Sans" panose="020B0503050203000203" pitchFamily="34" charset="0"/>
            </a:endParaRPr>
          </a:p>
        </p:txBody>
      </p:sp>
      <p:pic>
        <p:nvPicPr>
          <p:cNvPr id="5" name="Picture 4"/>
          <p:cNvPicPr>
            <a:picLocks noChangeAspect="1"/>
          </p:cNvPicPr>
          <p:nvPr/>
        </p:nvPicPr>
        <p:blipFill rotWithShape="1">
          <a:blip r:embed="rId2"/>
          <a:srcRect l="14252" t="33456" r="15670" b="10411"/>
          <a:stretch/>
        </p:blipFill>
        <p:spPr>
          <a:xfrm>
            <a:off x="331596" y="2208000"/>
            <a:ext cx="8544000" cy="3849600"/>
          </a:xfrm>
          <a:prstGeom prst="rect">
            <a:avLst/>
          </a:prstGeom>
        </p:spPr>
      </p:pic>
      <p:sp>
        <p:nvSpPr>
          <p:cNvPr id="3" name="TextBox 2"/>
          <p:cNvSpPr txBox="1"/>
          <p:nvPr/>
        </p:nvSpPr>
        <p:spPr>
          <a:xfrm>
            <a:off x="2140800" y="2936029"/>
            <a:ext cx="844800" cy="502573"/>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dataset metric</a:t>
            </a:r>
          </a:p>
        </p:txBody>
      </p:sp>
      <p:sp>
        <p:nvSpPr>
          <p:cNvPr id="6" name="TextBox 5"/>
          <p:cNvSpPr txBox="1"/>
          <p:nvPr/>
        </p:nvSpPr>
        <p:spPr>
          <a:xfrm>
            <a:off x="3150400" y="2324801"/>
            <a:ext cx="1102400"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pre-processing algorithm</a:t>
            </a:r>
          </a:p>
        </p:txBody>
      </p:sp>
      <p:sp>
        <p:nvSpPr>
          <p:cNvPr id="8" name="TextBox 7"/>
          <p:cNvSpPr txBox="1"/>
          <p:nvPr/>
        </p:nvSpPr>
        <p:spPr>
          <a:xfrm>
            <a:off x="5804404" y="2694133"/>
            <a:ext cx="1102400"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in-processing algorithm</a:t>
            </a:r>
          </a:p>
        </p:txBody>
      </p:sp>
      <p:sp>
        <p:nvSpPr>
          <p:cNvPr id="9" name="TextBox 8"/>
          <p:cNvSpPr txBox="1"/>
          <p:nvPr/>
        </p:nvSpPr>
        <p:spPr>
          <a:xfrm>
            <a:off x="7572404" y="3515934"/>
            <a:ext cx="1102400"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post-processing algorithm</a:t>
            </a:r>
          </a:p>
        </p:txBody>
      </p:sp>
      <p:sp>
        <p:nvSpPr>
          <p:cNvPr id="10" name="TextBox 9"/>
          <p:cNvSpPr txBox="1"/>
          <p:nvPr/>
        </p:nvSpPr>
        <p:spPr>
          <a:xfrm>
            <a:off x="6088000" y="4627229"/>
            <a:ext cx="929600" cy="502573"/>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classifier metric</a:t>
            </a:r>
          </a:p>
        </p:txBody>
      </p:sp>
    </p:spTree>
    <p:extLst>
      <p:ext uri="{BB962C8B-B14F-4D97-AF65-F5344CB8AC3E}">
        <p14:creationId xmlns:p14="http://schemas.microsoft.com/office/powerpoint/2010/main" val="97712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596" y="611049"/>
            <a:ext cx="9381811" cy="1030817"/>
          </a:xfrm>
        </p:spPr>
        <p:txBody>
          <a:bodyPr/>
          <a:lstStyle/>
          <a:p>
            <a:r>
              <a:rPr lang="en-US" sz="2667" b="1" dirty="0">
                <a:solidFill>
                  <a:schemeClr val="accent5">
                    <a:lumMod val="75000"/>
                  </a:schemeClr>
                </a:solidFill>
                <a:latin typeface="IBM Plex Sans" panose="020B0503050203000203" pitchFamily="34" charset="77"/>
              </a:rPr>
              <a:t>Metrics, Algorithms, and Explainers</a:t>
            </a:r>
            <a:endParaRPr lang="en-US" sz="1867" dirty="0">
              <a:latin typeface="IBM Plex Sans" panose="020B0503050203000203" pitchFamily="34" charset="0"/>
            </a:endParaRPr>
          </a:p>
        </p:txBody>
      </p:sp>
      <p:pic>
        <p:nvPicPr>
          <p:cNvPr id="5" name="Picture 4"/>
          <p:cNvPicPr>
            <a:picLocks noChangeAspect="1"/>
          </p:cNvPicPr>
          <p:nvPr/>
        </p:nvPicPr>
        <p:blipFill rotWithShape="1">
          <a:blip r:embed="rId2"/>
          <a:srcRect l="14252" t="33456" r="15670" b="10411"/>
          <a:stretch/>
        </p:blipFill>
        <p:spPr>
          <a:xfrm>
            <a:off x="331596" y="2208000"/>
            <a:ext cx="8544000" cy="3849600"/>
          </a:xfrm>
          <a:prstGeom prst="rect">
            <a:avLst/>
          </a:prstGeom>
        </p:spPr>
      </p:pic>
      <p:sp>
        <p:nvSpPr>
          <p:cNvPr id="3" name="TextBox 2"/>
          <p:cNvSpPr txBox="1"/>
          <p:nvPr/>
        </p:nvSpPr>
        <p:spPr>
          <a:xfrm>
            <a:off x="2140800" y="2936029"/>
            <a:ext cx="844800" cy="502573"/>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dataset metric</a:t>
            </a:r>
          </a:p>
        </p:txBody>
      </p:sp>
      <p:sp>
        <p:nvSpPr>
          <p:cNvPr id="6" name="TextBox 5"/>
          <p:cNvSpPr txBox="1"/>
          <p:nvPr/>
        </p:nvSpPr>
        <p:spPr>
          <a:xfrm>
            <a:off x="3150400" y="2324801"/>
            <a:ext cx="1102400"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pre-processing algorithm</a:t>
            </a:r>
          </a:p>
        </p:txBody>
      </p:sp>
      <p:sp>
        <p:nvSpPr>
          <p:cNvPr id="8" name="TextBox 7"/>
          <p:cNvSpPr txBox="1"/>
          <p:nvPr/>
        </p:nvSpPr>
        <p:spPr>
          <a:xfrm>
            <a:off x="5804404" y="2694133"/>
            <a:ext cx="1102400"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in-processing algorithm</a:t>
            </a:r>
          </a:p>
        </p:txBody>
      </p:sp>
      <p:sp>
        <p:nvSpPr>
          <p:cNvPr id="9" name="TextBox 8"/>
          <p:cNvSpPr txBox="1"/>
          <p:nvPr/>
        </p:nvSpPr>
        <p:spPr>
          <a:xfrm>
            <a:off x="7572404" y="3515934"/>
            <a:ext cx="1102400"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post-processing algorithm</a:t>
            </a:r>
          </a:p>
        </p:txBody>
      </p:sp>
      <p:sp>
        <p:nvSpPr>
          <p:cNvPr id="10" name="TextBox 9"/>
          <p:cNvSpPr txBox="1"/>
          <p:nvPr/>
        </p:nvSpPr>
        <p:spPr>
          <a:xfrm>
            <a:off x="6088000" y="4627229"/>
            <a:ext cx="929600" cy="502573"/>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classifier metric</a:t>
            </a:r>
          </a:p>
        </p:txBody>
      </p:sp>
      <p:sp>
        <p:nvSpPr>
          <p:cNvPr id="11" name="TextBox 10"/>
          <p:cNvSpPr txBox="1"/>
          <p:nvPr/>
        </p:nvSpPr>
        <p:spPr>
          <a:xfrm>
            <a:off x="6051802" y="5546819"/>
            <a:ext cx="1001996"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classifier metric explainer</a:t>
            </a:r>
          </a:p>
        </p:txBody>
      </p:sp>
      <p:sp>
        <p:nvSpPr>
          <p:cNvPr id="12" name="TextBox 11"/>
          <p:cNvSpPr txBox="1"/>
          <p:nvPr/>
        </p:nvSpPr>
        <p:spPr>
          <a:xfrm>
            <a:off x="2062202" y="1512419"/>
            <a:ext cx="1001996" cy="707694"/>
          </a:xfrm>
          <a:prstGeom prst="rect">
            <a:avLst/>
          </a:prstGeom>
          <a:solidFill>
            <a:schemeClr val="bg1">
              <a:lumMod val="95000"/>
            </a:schemeClr>
          </a:solidFill>
          <a:ln>
            <a:solidFill>
              <a:srgbClr val="770081"/>
            </a:solidFill>
          </a:ln>
        </p:spPr>
        <p:txBody>
          <a:bodyPr wrap="square" rtlCol="0">
            <a:spAutoFit/>
          </a:bodyPr>
          <a:lstStyle/>
          <a:p>
            <a:pPr algn="ctr"/>
            <a:r>
              <a:rPr lang="en-US" sz="1333" dirty="0">
                <a:solidFill>
                  <a:srgbClr val="770081"/>
                </a:solidFill>
                <a:latin typeface="IBM Plex Sans" panose="020B0503050203000203" pitchFamily="34" charset="0"/>
              </a:rPr>
              <a:t>dataset metric explainer</a:t>
            </a:r>
          </a:p>
        </p:txBody>
      </p:sp>
      <p:cxnSp>
        <p:nvCxnSpPr>
          <p:cNvPr id="13" name="Straight Arrow Connector 12"/>
          <p:cNvCxnSpPr>
            <a:stCxn id="3" idx="0"/>
            <a:endCxn id="12" idx="2"/>
          </p:cNvCxnSpPr>
          <p:nvPr/>
        </p:nvCxnSpPr>
        <p:spPr>
          <a:xfrm flipV="1">
            <a:off x="2563200" y="2220113"/>
            <a:ext cx="0" cy="7159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0" idx="2"/>
            <a:endCxn id="11" idx="0"/>
          </p:cNvCxnSpPr>
          <p:nvPr/>
        </p:nvCxnSpPr>
        <p:spPr>
          <a:xfrm>
            <a:off x="6552800" y="5129802"/>
            <a:ext cx="0" cy="417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995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DB905B-7EF6-6B4F-8A0D-71140F882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275" y="1556692"/>
            <a:ext cx="7904299" cy="4656949"/>
          </a:xfrm>
          <a:prstGeom prst="rect">
            <a:avLst/>
          </a:prstGeom>
        </p:spPr>
      </p:pic>
      <p:sp>
        <p:nvSpPr>
          <p:cNvPr id="15" name="TextBox 14">
            <a:extLst>
              <a:ext uri="{FF2B5EF4-FFF2-40B4-BE49-F238E27FC236}">
                <a16:creationId xmlns:a16="http://schemas.microsoft.com/office/drawing/2014/main" id="{FA905F22-F838-4243-8388-CDBBC2DB0E92}"/>
              </a:ext>
            </a:extLst>
          </p:cNvPr>
          <p:cNvSpPr txBox="1"/>
          <p:nvPr/>
        </p:nvSpPr>
        <p:spPr>
          <a:xfrm>
            <a:off x="9538575" y="5327642"/>
            <a:ext cx="2441935" cy="297454"/>
          </a:xfrm>
          <a:prstGeom prst="rect">
            <a:avLst/>
          </a:prstGeom>
          <a:noFill/>
        </p:spPr>
        <p:txBody>
          <a:bodyPr wrap="square" rtlCol="0">
            <a:spAutoFit/>
          </a:bodyPr>
          <a:lstStyle/>
          <a:p>
            <a:pPr defTabSz="1219170" fontAlgn="base">
              <a:spcBef>
                <a:spcPct val="0"/>
              </a:spcBef>
              <a:spcAft>
                <a:spcPct val="0"/>
              </a:spcAft>
            </a:pPr>
            <a:r>
              <a:rPr lang="en-US" sz="1333" dirty="0">
                <a:solidFill>
                  <a:srgbClr val="0070C0"/>
                </a:solidFill>
                <a:latin typeface="IBM Plex Sans" panose="020B0503050203000203" pitchFamily="34" charset="77"/>
                <a:ea typeface="ＭＳ Ｐゴシック" pitchFamily="34" charset="-128"/>
              </a:rPr>
              <a:t>(</a:t>
            </a:r>
            <a:r>
              <a:rPr lang="en-US" sz="1333" dirty="0" err="1">
                <a:solidFill>
                  <a:srgbClr val="0070C0"/>
                </a:solidFill>
                <a:latin typeface="IBM Plex Sans" panose="020B0503050203000203" pitchFamily="34" charset="77"/>
                <a:ea typeface="ＭＳ Ｐゴシック" pitchFamily="34" charset="-128"/>
              </a:rPr>
              <a:t>Hardt</a:t>
            </a:r>
            <a:r>
              <a:rPr lang="en-US" sz="1333" dirty="0">
                <a:solidFill>
                  <a:srgbClr val="0070C0"/>
                </a:solidFill>
                <a:latin typeface="IBM Plex Sans" panose="020B0503050203000203" pitchFamily="34" charset="77"/>
                <a:ea typeface="ＭＳ Ｐゴシック" pitchFamily="34" charset="-128"/>
              </a:rPr>
              <a:t>, 2017)</a:t>
            </a:r>
          </a:p>
        </p:txBody>
      </p:sp>
      <p:sp>
        <p:nvSpPr>
          <p:cNvPr id="5" name="Title 1"/>
          <p:cNvSpPr>
            <a:spLocks noGrp="1"/>
          </p:cNvSpPr>
          <p:nvPr>
            <p:ph type="title"/>
          </p:nvPr>
        </p:nvSpPr>
        <p:spPr>
          <a:xfrm>
            <a:off x="331596" y="611049"/>
            <a:ext cx="9381811" cy="1030817"/>
          </a:xfrm>
        </p:spPr>
        <p:txBody>
          <a:bodyPr>
            <a:normAutofit/>
          </a:bodyPr>
          <a:lstStyle/>
          <a:p>
            <a:r>
              <a:rPr lang="en-US" sz="2667" b="1" kern="0" dirty="0">
                <a:solidFill>
                  <a:srgbClr val="AAD4EA">
                    <a:lumMod val="75000"/>
                  </a:srgbClr>
                </a:solidFill>
                <a:latin typeface="IBM Plex Sans" panose="020B0503050203000203" pitchFamily="34" charset="77"/>
                <a:ea typeface="ＭＳ Ｐゴシック" pitchFamily="34" charset="-128"/>
              </a:rPr>
              <a:t>Research</a:t>
            </a:r>
            <a:br>
              <a:rPr lang="en-US" sz="2667" b="1" dirty="0">
                <a:solidFill>
                  <a:schemeClr val="accent5">
                    <a:lumMod val="75000"/>
                  </a:schemeClr>
                </a:solidFill>
                <a:latin typeface="IBM Plex Sans" panose="020B0503050203000203" pitchFamily="34" charset="77"/>
              </a:rPr>
            </a:br>
            <a:r>
              <a:rPr lang="en-US" sz="1867" dirty="0">
                <a:latin typeface="IBM Plex Sans" panose="020B0503050203000203" pitchFamily="34" charset="0"/>
              </a:rPr>
              <a:t>Algorithmic fairness is one of the hottest topics in the ML/AI research community</a:t>
            </a:r>
            <a:br>
              <a:rPr lang="en-US" sz="1867" dirty="0"/>
            </a:br>
            <a:endParaRPr lang="en-US" sz="1867" dirty="0">
              <a:latin typeface="IBM Plex Sans" panose="020B0503050203000203" pitchFamily="34" charset="0"/>
            </a:endParaRPr>
          </a:p>
        </p:txBody>
      </p:sp>
    </p:spTree>
    <p:extLst>
      <p:ext uri="{BB962C8B-B14F-4D97-AF65-F5344CB8AC3E}">
        <p14:creationId xmlns:p14="http://schemas.microsoft.com/office/powerpoint/2010/main" val="1214260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C1AE2BCC-0715-F543-AA5D-7B301F899C64}"/>
              </a:ext>
            </a:extLst>
          </p:cNvPr>
          <p:cNvGraphicFramePr>
            <a:graphicFrameLocks noGrp="1"/>
          </p:cNvGraphicFramePr>
          <p:nvPr>
            <p:ph idx="1"/>
            <p:extLst/>
          </p:nvPr>
        </p:nvGraphicFramePr>
        <p:xfrm>
          <a:off x="370657" y="1611466"/>
          <a:ext cx="11315577" cy="4522435"/>
        </p:xfrm>
        <a:graphic>
          <a:graphicData uri="http://schemas.openxmlformats.org/drawingml/2006/table">
            <a:tbl>
              <a:tblPr firstRow="1" bandRow="1">
                <a:tableStyleId>{2D5ABB26-0587-4C30-8999-92F81FD0307C}</a:tableStyleId>
              </a:tblPr>
              <a:tblGrid>
                <a:gridCol w="941552">
                  <a:extLst>
                    <a:ext uri="{9D8B030D-6E8A-4147-A177-3AD203B41FA5}">
                      <a16:colId xmlns:a16="http://schemas.microsoft.com/office/drawing/2014/main" val="20000"/>
                    </a:ext>
                  </a:extLst>
                </a:gridCol>
                <a:gridCol w="1764348">
                  <a:extLst>
                    <a:ext uri="{9D8B030D-6E8A-4147-A177-3AD203B41FA5}">
                      <a16:colId xmlns:a16="http://schemas.microsoft.com/office/drawing/2014/main" val="20001"/>
                    </a:ext>
                  </a:extLst>
                </a:gridCol>
                <a:gridCol w="6424036">
                  <a:extLst>
                    <a:ext uri="{9D8B030D-6E8A-4147-A177-3AD203B41FA5}">
                      <a16:colId xmlns:a16="http://schemas.microsoft.com/office/drawing/2014/main" val="20002"/>
                    </a:ext>
                  </a:extLst>
                </a:gridCol>
                <a:gridCol w="2185641">
                  <a:extLst>
                    <a:ext uri="{9D8B030D-6E8A-4147-A177-3AD203B41FA5}">
                      <a16:colId xmlns:a16="http://schemas.microsoft.com/office/drawing/2014/main" val="20003"/>
                    </a:ext>
                  </a:extLst>
                </a:gridCol>
              </a:tblGrid>
              <a:tr h="904487">
                <a:tc>
                  <a:txBody>
                    <a:bodyPr/>
                    <a:lstStyle/>
                    <a:p>
                      <a:pPr algn="ctr"/>
                      <a:r>
                        <a:rPr lang="en-US" sz="1200" b="0" i="0" dirty="0">
                          <a:latin typeface="IBM Plex Sans Text" charset="0"/>
                          <a:ea typeface="IBM Plex Sans Text" charset="0"/>
                          <a:cs typeface="IBM Plex Sans Text" charset="0"/>
                        </a:rPr>
                        <a:t>05/03/18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i="0" dirty="0">
                          <a:latin typeface="IBM Plex Sans Medium" charset="0"/>
                          <a:ea typeface="IBM Plex Sans Medium" charset="0"/>
                          <a:cs typeface="IBM Plex Sans Medium" charset="0"/>
                        </a:rPr>
                        <a:t>Facebook says it has a tool to detect</a:t>
                      </a:r>
                      <a:r>
                        <a:rPr lang="en-US" sz="1600" b="0" i="0" baseline="0" dirty="0">
                          <a:latin typeface="IBM Plex Sans Medium" charset="0"/>
                          <a:ea typeface="IBM Plex Sans Medium" charset="0"/>
                          <a:cs typeface="IBM Plex Sans Medium" charset="0"/>
                        </a:rPr>
                        <a:t> bias in its artificial intelligence</a:t>
                      </a:r>
                      <a:endParaRPr lang="en-US" sz="1600" b="0" i="0" dirty="0">
                        <a:latin typeface="IBM Plex Sans Medium" charset="0"/>
                        <a:ea typeface="IBM Plex Sans Medium" charset="0"/>
                        <a:cs typeface="IBM Plex Sans Medium"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i="0" dirty="0">
                          <a:latin typeface="IBM Plex Sans Text" charset="0"/>
                          <a:ea typeface="IBM Plex Sans Text" charset="0"/>
                          <a:cs typeface="IBM Plex Sans Text" charset="0"/>
                          <a:hlinkClick r:id="rId2"/>
                        </a:rPr>
                        <a:t>Quartz</a:t>
                      </a:r>
                      <a:endParaRPr lang="en-US" sz="15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4487">
                <a:tc>
                  <a:txBody>
                    <a:bodyPr/>
                    <a:lstStyle/>
                    <a:p>
                      <a:pPr algn="ctr"/>
                      <a:r>
                        <a:rPr lang="en-US" sz="1200" b="0" i="0" dirty="0">
                          <a:latin typeface="IBM Plex Sans Text" charset="0"/>
                          <a:ea typeface="IBM Plex Sans Text" charset="0"/>
                          <a:cs typeface="IBM Plex Sans Text" charset="0"/>
                        </a:rPr>
                        <a:t>05/25/18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i="0" dirty="0">
                          <a:latin typeface="IBM Plex Sans Medium" charset="0"/>
                          <a:ea typeface="IBM Plex Sans Medium" charset="0"/>
                          <a:cs typeface="IBM Plex Sans Medium" charset="0"/>
                        </a:rPr>
                        <a:t>Microsoft</a:t>
                      </a:r>
                      <a:r>
                        <a:rPr lang="en-US" sz="1600" b="0" i="0" baseline="0" dirty="0">
                          <a:latin typeface="IBM Plex Sans Medium" charset="0"/>
                          <a:ea typeface="IBM Plex Sans Medium" charset="0"/>
                          <a:cs typeface="IBM Plex Sans Medium" charset="0"/>
                        </a:rPr>
                        <a:t> is creating an oracle for catching biased AI algorithms</a:t>
                      </a:r>
                      <a:endParaRPr lang="en-US" sz="1600" b="0" i="0" dirty="0">
                        <a:latin typeface="IBM Plex Sans Medium" charset="0"/>
                        <a:ea typeface="IBM Plex Sans Medium" charset="0"/>
                        <a:cs typeface="IBM Plex Sans Medium"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500" b="0" i="0" dirty="0">
                          <a:latin typeface="IBM Plex Sans Text" charset="0"/>
                          <a:ea typeface="IBM Plex Sans Text" charset="0"/>
                          <a:cs typeface="IBM Plex Sans Text" charset="0"/>
                          <a:hlinkClick r:id="rId3"/>
                        </a:rPr>
                        <a:t>MIT Technology</a:t>
                      </a:r>
                      <a:r>
                        <a:rPr lang="en-US" sz="1500" b="0" i="0" baseline="0" dirty="0">
                          <a:latin typeface="IBM Plex Sans Text" charset="0"/>
                          <a:ea typeface="IBM Plex Sans Text" charset="0"/>
                          <a:cs typeface="IBM Plex Sans Text" charset="0"/>
                          <a:hlinkClick r:id="rId3"/>
                        </a:rPr>
                        <a:t> Review</a:t>
                      </a:r>
                      <a:endParaRPr lang="en-US" sz="15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4487">
                <a:tc>
                  <a:txBody>
                    <a:bodyPr/>
                    <a:lstStyle/>
                    <a:p>
                      <a:pPr algn="ctr"/>
                      <a:r>
                        <a:rPr lang="en-US" sz="1200" b="0" i="0" dirty="0">
                          <a:latin typeface="IBM Plex Sans Text" charset="0"/>
                          <a:ea typeface="IBM Plex Sans Text" charset="0"/>
                          <a:cs typeface="IBM Plex Sans Text" charset="0"/>
                        </a:rPr>
                        <a:t>05/31/18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i="0" dirty="0" err="1">
                          <a:latin typeface="IBM Plex Sans Medium" charset="0"/>
                          <a:ea typeface="IBM Plex Sans Medium" charset="0"/>
                          <a:cs typeface="IBM Plex Sans Medium" charset="0"/>
                        </a:rPr>
                        <a:t>Pymetrics</a:t>
                      </a:r>
                      <a:r>
                        <a:rPr lang="en-US" sz="1600" b="0" i="0" baseline="0" dirty="0">
                          <a:latin typeface="IBM Plex Sans Medium" charset="0"/>
                          <a:ea typeface="IBM Plex Sans Medium" charset="0"/>
                          <a:cs typeface="IBM Plex Sans Medium" charset="0"/>
                        </a:rPr>
                        <a:t> open-sources Audit AI, an algorithm bias detection tool</a:t>
                      </a:r>
                      <a:endParaRPr lang="en-US" sz="1600" b="0" i="0" dirty="0">
                        <a:latin typeface="IBM Plex Sans Medium" charset="0"/>
                        <a:ea typeface="IBM Plex Sans Medium" charset="0"/>
                        <a:cs typeface="IBM Plex Sans Medium"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500" b="0" i="0" dirty="0" err="1">
                          <a:latin typeface="IBM Plex Sans Text" charset="0"/>
                          <a:ea typeface="IBM Plex Sans Text" charset="0"/>
                          <a:cs typeface="IBM Plex Sans Text" charset="0"/>
                          <a:hlinkClick r:id="rId4"/>
                        </a:rPr>
                        <a:t>VentureBeat</a:t>
                      </a:r>
                      <a:endParaRPr lang="en-US" sz="15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04487">
                <a:tc>
                  <a:txBody>
                    <a:bodyPr/>
                    <a:lstStyle/>
                    <a:p>
                      <a:pPr algn="ctr"/>
                      <a:r>
                        <a:rPr lang="en-US" sz="1200" b="0" i="0" dirty="0">
                          <a:latin typeface="IBM Plex Sans Text" charset="0"/>
                          <a:ea typeface="IBM Plex Sans Text" charset="0"/>
                          <a:cs typeface="IBM Plex Sans Text" charset="0"/>
                        </a:rPr>
                        <a:t>06/07/18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0" i="0" dirty="0">
                          <a:latin typeface="IBM Plex Sans Medium" charset="0"/>
                          <a:ea typeface="IBM Plex Sans Medium" charset="0"/>
                          <a:cs typeface="IBM Plex Sans Medium" charset="0"/>
                        </a:rPr>
                        <a:t>Google Education Guide to Responsible</a:t>
                      </a:r>
                      <a:r>
                        <a:rPr lang="en-US" sz="1600" b="0" i="0" baseline="0" dirty="0">
                          <a:latin typeface="IBM Plex Sans Medium" charset="0"/>
                          <a:ea typeface="IBM Plex Sans Medium" charset="0"/>
                          <a:cs typeface="IBM Plex Sans Medium" charset="0"/>
                        </a:rPr>
                        <a:t> AI Practices </a:t>
                      </a:r>
                      <a:r>
                        <a:rPr lang="mr-IN" sz="1600" b="0" i="0" baseline="0" dirty="0">
                          <a:latin typeface="IBM Plex Sans Medium" charset="0"/>
                          <a:ea typeface="IBM Plex Sans Medium" charset="0"/>
                          <a:cs typeface="IBM Plex Sans Medium" charset="0"/>
                        </a:rPr>
                        <a:t>–</a:t>
                      </a:r>
                      <a:r>
                        <a:rPr lang="en-US" sz="1600" b="0" i="0" baseline="0" dirty="0">
                          <a:latin typeface="IBM Plex Sans Medium" charset="0"/>
                          <a:ea typeface="IBM Plex Sans Medium" charset="0"/>
                          <a:cs typeface="IBM Plex Sans Medium" charset="0"/>
                        </a:rPr>
                        <a:t> Fairness</a:t>
                      </a:r>
                      <a:endParaRPr lang="en-US" sz="1600" b="0" i="0" dirty="0">
                        <a:latin typeface="IBM Plex Sans Medium" charset="0"/>
                        <a:ea typeface="IBM Plex Sans Medium" charset="0"/>
                        <a:cs typeface="IBM Plex Sans Medium"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500" b="0" i="0" dirty="0">
                          <a:latin typeface="IBM Plex Sans Text" charset="0"/>
                          <a:ea typeface="IBM Plex Sans Text" charset="0"/>
                          <a:cs typeface="IBM Plex Sans Text" charset="0"/>
                          <a:hlinkClick r:id="rId5"/>
                        </a:rPr>
                        <a:t>Google</a:t>
                      </a:r>
                      <a:endParaRPr lang="en-US" sz="15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04487">
                <a:tc>
                  <a:txBody>
                    <a:bodyPr/>
                    <a:lstStyle/>
                    <a:p>
                      <a:pPr algn="ctr"/>
                      <a:r>
                        <a:rPr lang="en-US" sz="1200" b="0" i="0" dirty="0">
                          <a:latin typeface="IBM Plex Sans Text" charset="0"/>
                          <a:ea typeface="IBM Plex Sans Text" charset="0"/>
                          <a:cs typeface="IBM Plex Sans Text" charset="0"/>
                        </a:rPr>
                        <a:t>06/09/18</a:t>
                      </a:r>
                    </a:p>
                  </a:txBody>
                  <a:tcPr anchor="ctr">
                    <a:lnT w="12700" cap="flat" cmpd="sng" algn="ctr">
                      <a:solidFill>
                        <a:schemeClr val="tx1"/>
                      </a:solidFill>
                      <a:prstDash val="solid"/>
                      <a:round/>
                      <a:headEnd type="none" w="med" len="med"/>
                      <a:tailEnd type="none" w="med" len="med"/>
                    </a:lnT>
                  </a:tcPr>
                </a:tc>
                <a:tc>
                  <a:txBody>
                    <a:bodyPr/>
                    <a:lstStyle/>
                    <a:p>
                      <a:endParaRPr lang="en-US" sz="12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tcPr>
                </a:tc>
                <a:tc>
                  <a:txBody>
                    <a:bodyPr/>
                    <a:lstStyle/>
                    <a:p>
                      <a:pPr algn="l"/>
                      <a:r>
                        <a:rPr lang="en-US" sz="1600" b="0" i="0" dirty="0">
                          <a:latin typeface="IBM Plex Sans Medium" charset="0"/>
                          <a:ea typeface="IBM Plex Sans Medium" charset="0"/>
                          <a:cs typeface="IBM Plex Sans Medium" charset="0"/>
                        </a:rPr>
                        <a:t>Accenture wants to beat unfair AI with a professional toolkit</a:t>
                      </a:r>
                    </a:p>
                  </a:txBody>
                  <a:tcPr anchor="ctr">
                    <a:lnT w="12700" cap="flat" cmpd="sng" algn="ctr">
                      <a:solidFill>
                        <a:schemeClr val="tx1"/>
                      </a:solidFill>
                      <a:prstDash val="solid"/>
                      <a:round/>
                      <a:headEnd type="none" w="med" len="med"/>
                      <a:tailEnd type="none" w="med" len="med"/>
                    </a:lnT>
                  </a:tcPr>
                </a:tc>
                <a:tc>
                  <a:txBody>
                    <a:bodyPr/>
                    <a:lstStyle/>
                    <a:p>
                      <a:pPr algn="l"/>
                      <a:r>
                        <a:rPr lang="en-US" sz="1500" b="0" i="0" dirty="0">
                          <a:latin typeface="IBM Plex Sans Text" charset="0"/>
                          <a:ea typeface="IBM Plex Sans Text" charset="0"/>
                          <a:cs typeface="IBM Plex Sans Text" charset="0"/>
                          <a:hlinkClick r:id="rId6"/>
                        </a:rPr>
                        <a:t>TechCrunch</a:t>
                      </a:r>
                      <a:endParaRPr lang="en-US" sz="1500" b="0" i="0" dirty="0">
                        <a:latin typeface="IBM Plex Sans Text" charset="0"/>
                        <a:ea typeface="IBM Plex Sans Text" charset="0"/>
                        <a:cs typeface="IBM Plex Sans Text"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4DE8F40E-F800-FC4E-BEA1-E4FBA8E807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4537" y="1812005"/>
            <a:ext cx="1371600" cy="411480"/>
          </a:xfrm>
          <a:prstGeom prst="rect">
            <a:avLst/>
          </a:prstGeom>
        </p:spPr>
      </p:pic>
      <p:pic>
        <p:nvPicPr>
          <p:cNvPr id="7" name="Picture 6">
            <a:extLst>
              <a:ext uri="{FF2B5EF4-FFF2-40B4-BE49-F238E27FC236}">
                <a16:creationId xmlns:a16="http://schemas.microsoft.com/office/drawing/2014/main" id="{05DE3129-BAEA-DA4A-BBE2-C7CCF7916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4537" y="2776063"/>
            <a:ext cx="1371600" cy="339867"/>
          </a:xfrm>
          <a:prstGeom prst="rect">
            <a:avLst/>
          </a:prstGeom>
        </p:spPr>
      </p:pic>
      <p:pic>
        <p:nvPicPr>
          <p:cNvPr id="8" name="Picture 7">
            <a:extLst>
              <a:ext uri="{FF2B5EF4-FFF2-40B4-BE49-F238E27FC236}">
                <a16:creationId xmlns:a16="http://schemas.microsoft.com/office/drawing/2014/main" id="{056836BD-6217-EE42-BD98-541266EE2C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4537" y="3668503"/>
            <a:ext cx="1371600" cy="347240"/>
          </a:xfrm>
          <a:prstGeom prst="rect">
            <a:avLst/>
          </a:prstGeom>
        </p:spPr>
      </p:pic>
      <p:pic>
        <p:nvPicPr>
          <p:cNvPr id="9" name="Picture 8">
            <a:extLst>
              <a:ext uri="{FF2B5EF4-FFF2-40B4-BE49-F238E27FC236}">
                <a16:creationId xmlns:a16="http://schemas.microsoft.com/office/drawing/2014/main" id="{092AC83E-9F55-194F-B275-B632E09BFC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4537" y="4567187"/>
            <a:ext cx="1371600" cy="509955"/>
          </a:xfrm>
          <a:prstGeom prst="rect">
            <a:avLst/>
          </a:prstGeom>
        </p:spPr>
      </p:pic>
      <p:pic>
        <p:nvPicPr>
          <p:cNvPr id="10" name="Picture 9">
            <a:extLst>
              <a:ext uri="{FF2B5EF4-FFF2-40B4-BE49-F238E27FC236}">
                <a16:creationId xmlns:a16="http://schemas.microsoft.com/office/drawing/2014/main" id="{7A84AC3F-1391-1D47-91C6-69CAC72519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4537" y="5411896"/>
            <a:ext cx="1371600" cy="391887"/>
          </a:xfrm>
          <a:prstGeom prst="rect">
            <a:avLst/>
          </a:prstGeom>
        </p:spPr>
      </p:pic>
    </p:spTree>
    <p:extLst>
      <p:ext uri="{BB962C8B-B14F-4D97-AF65-F5344CB8AC3E}">
        <p14:creationId xmlns:p14="http://schemas.microsoft.com/office/powerpoint/2010/main" val="932452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5691B45-B5B5-834F-A86A-C2BCC928F154}"/>
              </a:ext>
            </a:extLst>
          </p:cNvPr>
          <p:cNvGraphicFramePr>
            <a:graphicFrameLocks noGrp="1"/>
          </p:cNvGraphicFramePr>
          <p:nvPr>
            <p:extLst/>
          </p:nvPr>
        </p:nvGraphicFramePr>
        <p:xfrm>
          <a:off x="586995" y="1404799"/>
          <a:ext cx="11038948" cy="4616782"/>
        </p:xfrm>
        <a:graphic>
          <a:graphicData uri="http://schemas.openxmlformats.org/drawingml/2006/table">
            <a:tbl>
              <a:tblPr firstRow="1" bandRow="1">
                <a:tableStyleId>{2D5ABB26-0587-4C30-8999-92F81FD0307C}</a:tableStyleId>
              </a:tblPr>
              <a:tblGrid>
                <a:gridCol w="1917080">
                  <a:extLst>
                    <a:ext uri="{9D8B030D-6E8A-4147-A177-3AD203B41FA5}">
                      <a16:colId xmlns:a16="http://schemas.microsoft.com/office/drawing/2014/main" val="20000"/>
                    </a:ext>
                  </a:extLst>
                </a:gridCol>
                <a:gridCol w="6166657">
                  <a:extLst>
                    <a:ext uri="{9D8B030D-6E8A-4147-A177-3AD203B41FA5}">
                      <a16:colId xmlns:a16="http://schemas.microsoft.com/office/drawing/2014/main" val="20001"/>
                    </a:ext>
                  </a:extLst>
                </a:gridCol>
                <a:gridCol w="2955211">
                  <a:extLst>
                    <a:ext uri="{9D8B030D-6E8A-4147-A177-3AD203B41FA5}">
                      <a16:colId xmlns:a16="http://schemas.microsoft.com/office/drawing/2014/main" val="20002"/>
                    </a:ext>
                  </a:extLst>
                </a:gridCol>
              </a:tblGrid>
              <a:tr h="529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0" dirty="0">
                          <a:solidFill>
                            <a:srgbClr val="002060"/>
                          </a:solidFill>
                          <a:latin typeface="+mn-lt"/>
                          <a:ea typeface="IBM Plex Sans Text" charset="0"/>
                          <a:cs typeface="Arial" panose="020B0604020202020204" pitchFamily="34" charset="0"/>
                        </a:rPr>
                        <a:t>Fairness Measures</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kern="1200" dirty="0">
                          <a:effectLst/>
                          <a:latin typeface="+mn-lt"/>
                          <a:ea typeface="IBM Plex Sans Light" charset="0"/>
                          <a:cs typeface="Arial" panose="020B0604020202020204" pitchFamily="34" charset="0"/>
                        </a:rPr>
                        <a:t>Framework to test given algorithm on variety of datasets and fairness metrics</a:t>
                      </a:r>
                      <a:endParaRPr lang="en-US" sz="1500" b="0" i="0" kern="1200" dirty="0">
                        <a:solidFill>
                          <a:schemeClr val="tx1"/>
                        </a:solidFill>
                        <a:effectLst/>
                        <a:latin typeface="+mn-lt"/>
                        <a:ea typeface="IBM Plex Sans Light"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tx1"/>
                          </a:solidFill>
                          <a:effectLst/>
                          <a:latin typeface="+mn-lt"/>
                          <a:ea typeface="IBM Plex Sans Light" charset="0"/>
                          <a:cs typeface="Arial" panose="020B0604020202020204" pitchFamily="34" charset="0"/>
                          <a:hlinkClick r:id="rId2"/>
                        </a:rPr>
                        <a:t>https://github.com/megantosh/fairness_measures_code</a:t>
                      </a:r>
                      <a:endParaRPr lang="en-US" sz="1200" b="0" i="0" kern="1200" dirty="0">
                        <a:solidFill>
                          <a:schemeClr val="tx1"/>
                        </a:solidFill>
                        <a:effectLst/>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85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0" dirty="0">
                          <a:solidFill>
                            <a:srgbClr val="002060"/>
                          </a:solidFill>
                          <a:latin typeface="+mn-lt"/>
                          <a:ea typeface="IBM Plex Sans Text" charset="0"/>
                          <a:cs typeface="Arial" panose="020B0604020202020204" pitchFamily="34" charset="0"/>
                        </a:rPr>
                        <a:t>Fairness Comparison</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mn-lt"/>
                          <a:ea typeface="IBM Plex Sans Light" charset="0"/>
                          <a:cs typeface="Arial" panose="020B0604020202020204" pitchFamily="34" charset="0"/>
                        </a:rPr>
                        <a:t>Extensible test-bed to facilitate direct comparisons of algorithms with respect to fairness measures.</a:t>
                      </a:r>
                      <a:r>
                        <a:rPr lang="en-US" sz="1500" b="0" i="0" baseline="0" dirty="0">
                          <a:latin typeface="+mn-lt"/>
                          <a:ea typeface="IBM Plex Sans Light" charset="0"/>
                          <a:cs typeface="Arial" panose="020B0604020202020204" pitchFamily="34" charset="0"/>
                        </a:rPr>
                        <a:t> </a:t>
                      </a:r>
                      <a:r>
                        <a:rPr lang="en-US" sz="1500" b="0" i="0" dirty="0">
                          <a:latin typeface="+mn-lt"/>
                          <a:ea typeface="IBM Plex Sans Light" charset="0"/>
                          <a:cs typeface="Arial" panose="020B0604020202020204" pitchFamily="34" charset="0"/>
                        </a:rPr>
                        <a:t>Includes raw &amp; preprocessed</a:t>
                      </a:r>
                      <a:r>
                        <a:rPr lang="en-US" sz="1500" b="0" i="0" baseline="0" dirty="0">
                          <a:latin typeface="+mn-lt"/>
                          <a:ea typeface="IBM Plex Sans Light" charset="0"/>
                          <a:cs typeface="Arial" panose="020B0604020202020204" pitchFamily="34" charset="0"/>
                        </a:rPr>
                        <a:t> datasets</a:t>
                      </a:r>
                      <a:endParaRPr lang="en-US" sz="1500" b="0" i="0" dirty="0">
                        <a:latin typeface="+mn-lt"/>
                        <a:ea typeface="IBM Plex Sans Light"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dirty="0">
                          <a:latin typeface="+mn-lt"/>
                          <a:ea typeface="IBM Plex Sans Light" charset="0"/>
                          <a:cs typeface="Arial" panose="020B0604020202020204" pitchFamily="34" charset="0"/>
                          <a:hlinkClick r:id="rId3"/>
                        </a:rPr>
                        <a:t>https://github.com/algofairness/fairness-comparison</a:t>
                      </a:r>
                      <a:endParaRPr lang="en-US" sz="1200" b="0" i="0" dirty="0">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8480">
                <a:tc>
                  <a:txBody>
                    <a:bodyPr/>
                    <a:lstStyle/>
                    <a:p>
                      <a:pPr algn="l"/>
                      <a:r>
                        <a:rPr lang="en-US" sz="1500" b="1" i="0" dirty="0">
                          <a:solidFill>
                            <a:srgbClr val="002060"/>
                          </a:solidFill>
                          <a:latin typeface="+mn-lt"/>
                          <a:ea typeface="IBM Plex Sans Text" charset="0"/>
                          <a:cs typeface="Arial" panose="020B0604020202020204" pitchFamily="34" charset="0"/>
                        </a:rPr>
                        <a:t>Themis-ML</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mn-lt"/>
                          <a:ea typeface="IBM Plex Sans Light" charset="0"/>
                          <a:cs typeface="Arial" panose="020B0604020202020204" pitchFamily="34" charset="0"/>
                        </a:rPr>
                        <a:t>Python library built on</a:t>
                      </a:r>
                      <a:r>
                        <a:rPr lang="en-US" sz="1500" b="0" i="0" baseline="0" dirty="0">
                          <a:latin typeface="+mn-lt"/>
                          <a:ea typeface="IBM Plex Sans Light" charset="0"/>
                          <a:cs typeface="Arial" panose="020B0604020202020204" pitchFamily="34" charset="0"/>
                        </a:rPr>
                        <a:t> </a:t>
                      </a:r>
                      <a:r>
                        <a:rPr lang="en-US" sz="1500" b="0" i="0" dirty="0" err="1">
                          <a:latin typeface="+mn-lt"/>
                          <a:ea typeface="IBM Plex Sans Light" charset="0"/>
                          <a:cs typeface="Arial" panose="020B0604020202020204" pitchFamily="34" charset="0"/>
                        </a:rPr>
                        <a:t>scikit</a:t>
                      </a:r>
                      <a:r>
                        <a:rPr lang="en-US" sz="1500" b="0" i="0" dirty="0">
                          <a:latin typeface="+mn-lt"/>
                          <a:ea typeface="IBM Plex Sans Light" charset="0"/>
                          <a:cs typeface="Arial" panose="020B0604020202020204" pitchFamily="34" charset="0"/>
                        </a:rPr>
                        <a:t>-learn that implements fairness-aware machine learning algorithms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dirty="0">
                          <a:latin typeface="+mn-lt"/>
                          <a:ea typeface="IBM Plex Sans Light" charset="0"/>
                          <a:cs typeface="Arial" panose="020B0604020202020204" pitchFamily="34" charset="0"/>
                          <a:hlinkClick r:id="rId4"/>
                        </a:rPr>
                        <a:t>https://github.com/cosmicBboy/themis-ml</a:t>
                      </a:r>
                      <a:endParaRPr lang="en-US" sz="1200" b="0" i="0" dirty="0">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8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0" dirty="0">
                          <a:solidFill>
                            <a:srgbClr val="002060"/>
                          </a:solidFill>
                          <a:latin typeface="+mn-lt"/>
                          <a:ea typeface="IBM Plex Sans Text" charset="0"/>
                          <a:cs typeface="Arial" panose="020B0604020202020204" pitchFamily="34" charset="0"/>
                        </a:rPr>
                        <a:t>FairML</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kern="1200" dirty="0">
                          <a:effectLst/>
                          <a:latin typeface="+mn-lt"/>
                          <a:ea typeface="IBM Plex Sans Light" charset="0"/>
                          <a:cs typeface="Arial" panose="020B0604020202020204" pitchFamily="34" charset="0"/>
                        </a:rPr>
                        <a:t>Looks at significance of model inputs to quantify prediction</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dependence on inputs</a:t>
                      </a:r>
                      <a:endParaRPr lang="en-US" sz="1500" b="0" i="0" kern="1200" dirty="0">
                        <a:solidFill>
                          <a:schemeClr val="tx1"/>
                        </a:solidFill>
                        <a:effectLst/>
                        <a:latin typeface="+mn-lt"/>
                        <a:ea typeface="IBM Plex Sans Light"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tx1"/>
                          </a:solidFill>
                          <a:effectLst/>
                          <a:latin typeface="+mn-lt"/>
                          <a:ea typeface="IBM Plex Sans Light" charset="0"/>
                          <a:cs typeface="Arial" panose="020B0604020202020204" pitchFamily="34" charset="0"/>
                          <a:hlinkClick r:id="rId5"/>
                        </a:rPr>
                        <a:t>https://github.com/adebayoj/fairml</a:t>
                      </a:r>
                      <a:endParaRPr lang="en-US" sz="1200" b="0" i="0" kern="1200" dirty="0">
                        <a:solidFill>
                          <a:schemeClr val="tx1"/>
                        </a:solidFill>
                        <a:effectLst/>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38480">
                <a:tc>
                  <a:txBody>
                    <a:bodyPr/>
                    <a:lstStyle/>
                    <a:p>
                      <a:pPr algn="l"/>
                      <a:r>
                        <a:rPr lang="en-US" sz="1500" b="1" i="0" dirty="0">
                          <a:solidFill>
                            <a:srgbClr val="002060"/>
                          </a:solidFill>
                          <a:latin typeface="+mn-lt"/>
                          <a:ea typeface="IBM Plex Sans Text" charset="0"/>
                          <a:cs typeface="Arial" panose="020B0604020202020204" pitchFamily="34" charset="0"/>
                        </a:rPr>
                        <a:t>Aequitas</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mn-lt"/>
                          <a:ea typeface="IBM Plex Sans Light" charset="0"/>
                          <a:cs typeface="Arial" panose="020B0604020202020204" pitchFamily="34" charset="0"/>
                        </a:rPr>
                        <a:t>Web audit tool as well as</a:t>
                      </a:r>
                      <a:r>
                        <a:rPr lang="en-US" sz="1500" b="0" i="0" baseline="0" dirty="0">
                          <a:latin typeface="+mn-lt"/>
                          <a:ea typeface="IBM Plex Sans Light" charset="0"/>
                          <a:cs typeface="Arial" panose="020B0604020202020204" pitchFamily="34" charset="0"/>
                        </a:rPr>
                        <a:t> </a:t>
                      </a:r>
                      <a:r>
                        <a:rPr lang="en-US" sz="1500" b="0" i="0" dirty="0">
                          <a:latin typeface="+mn-lt"/>
                          <a:ea typeface="IBM Plex Sans Light" charset="0"/>
                          <a:cs typeface="Arial" panose="020B0604020202020204" pitchFamily="34" charset="0"/>
                        </a:rPr>
                        <a:t>python lib. Generates bias report for</a:t>
                      </a:r>
                      <a:r>
                        <a:rPr lang="en-US" sz="1500" b="0" i="0" baseline="0" dirty="0">
                          <a:latin typeface="+mn-lt"/>
                          <a:ea typeface="IBM Plex Sans Light" charset="0"/>
                          <a:cs typeface="Arial" panose="020B0604020202020204" pitchFamily="34" charset="0"/>
                        </a:rPr>
                        <a:t> given model and dataset</a:t>
                      </a:r>
                      <a:endParaRPr lang="en-US" sz="1500" b="0" i="0" dirty="0">
                        <a:latin typeface="+mn-lt"/>
                        <a:ea typeface="IBM Plex Sans Light"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dirty="0">
                          <a:latin typeface="+mn-lt"/>
                          <a:ea typeface="IBM Plex Sans Light" charset="0"/>
                          <a:cs typeface="Arial" panose="020B0604020202020204" pitchFamily="34" charset="0"/>
                          <a:hlinkClick r:id="rId6"/>
                        </a:rPr>
                        <a:t>https://github.com/dssg/aequitas</a:t>
                      </a:r>
                      <a:endParaRPr lang="en-US" sz="1200" b="0" i="0" dirty="0">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9979">
                <a:tc>
                  <a:txBody>
                    <a:bodyPr/>
                    <a:lstStyle/>
                    <a:p>
                      <a:pPr algn="l"/>
                      <a:r>
                        <a:rPr lang="en-US" sz="1500" b="1" i="0" dirty="0">
                          <a:solidFill>
                            <a:srgbClr val="002060"/>
                          </a:solidFill>
                          <a:latin typeface="+mn-lt"/>
                          <a:ea typeface="IBM Plex Sans Text" charset="0"/>
                          <a:cs typeface="Arial" panose="020B0604020202020204" pitchFamily="34" charset="0"/>
                        </a:rPr>
                        <a:t>Fairtest</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dirty="0">
                          <a:latin typeface="+mn-lt"/>
                          <a:ea typeface="IBM Plex Sans Light" charset="0"/>
                          <a:cs typeface="Arial" panose="020B0604020202020204" pitchFamily="34" charset="0"/>
                        </a:rPr>
                        <a:t>Tests for associations between algorithm outputs and protected populations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dirty="0">
                          <a:latin typeface="+mn-lt"/>
                          <a:ea typeface="IBM Plex Sans Light" charset="0"/>
                          <a:cs typeface="Arial" panose="020B0604020202020204" pitchFamily="34" charset="0"/>
                          <a:hlinkClick r:id="rId7"/>
                        </a:rPr>
                        <a:t>https://github.com/columbia/fairtest</a:t>
                      </a:r>
                      <a:endParaRPr lang="en-US" sz="1200" b="0" i="0" dirty="0">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62000">
                <a:tc>
                  <a:txBody>
                    <a:bodyPr/>
                    <a:lstStyle/>
                    <a:p>
                      <a:pPr algn="l"/>
                      <a:r>
                        <a:rPr lang="en-US" sz="1500" b="1" i="0" dirty="0">
                          <a:solidFill>
                            <a:srgbClr val="002060"/>
                          </a:solidFill>
                          <a:latin typeface="+mn-lt"/>
                          <a:ea typeface="IBM Plex Sans Text" charset="0"/>
                          <a:cs typeface="Arial" panose="020B0604020202020204" pitchFamily="34" charset="0"/>
                        </a:rPr>
                        <a:t>Themis</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b="0" i="0" kern="1200" dirty="0">
                          <a:effectLst/>
                          <a:latin typeface="+mn-lt"/>
                          <a:ea typeface="IBM Plex Sans Light" charset="0"/>
                          <a:cs typeface="Arial" panose="020B0604020202020204" pitchFamily="34" charset="0"/>
                        </a:rPr>
                        <a:t>Takes a black-box</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decision-making procedure and designs test</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cases automatically to explore</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where the procedure might be</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exhibiting group-based or causal</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discrimination</a:t>
                      </a:r>
                      <a:endParaRPr lang="en-US" sz="1500" b="0" i="0" kern="1200" dirty="0">
                        <a:solidFill>
                          <a:schemeClr val="tx1"/>
                        </a:solidFill>
                        <a:effectLst/>
                        <a:latin typeface="+mn-lt"/>
                        <a:ea typeface="IBM Plex Sans Light"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tx1"/>
                          </a:solidFill>
                          <a:effectLst/>
                          <a:latin typeface="+mn-lt"/>
                          <a:ea typeface="IBM Plex Sans Light" charset="0"/>
                          <a:cs typeface="Arial" panose="020B0604020202020204" pitchFamily="34" charset="0"/>
                          <a:hlinkClick r:id="rId8"/>
                        </a:rPr>
                        <a:t>https://github.com/LASER-UMASS/Themis</a:t>
                      </a:r>
                      <a:endParaRPr lang="en-US" sz="1200" b="0" i="0" kern="1200" dirty="0">
                        <a:solidFill>
                          <a:schemeClr val="tx1"/>
                        </a:solidFill>
                        <a:effectLst/>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38480">
                <a:tc>
                  <a:txBody>
                    <a:bodyPr/>
                    <a:lstStyle/>
                    <a:p>
                      <a:pPr algn="l"/>
                      <a:r>
                        <a:rPr lang="en-US" sz="1500" b="1" i="0" dirty="0">
                          <a:solidFill>
                            <a:srgbClr val="002060"/>
                          </a:solidFill>
                          <a:latin typeface="+mn-lt"/>
                          <a:ea typeface="IBM Plex Sans Text" charset="0"/>
                          <a:cs typeface="Arial" panose="020B0604020202020204" pitchFamily="34" charset="0"/>
                        </a:rPr>
                        <a:t>Audit-AI</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500" b="0" i="0" dirty="0">
                          <a:latin typeface="+mn-lt"/>
                          <a:ea typeface="IBM Plex Sans Light" charset="0"/>
                          <a:cs typeface="Arial" panose="020B0604020202020204" pitchFamily="34" charset="0"/>
                        </a:rPr>
                        <a:t>Python library built on top of </a:t>
                      </a:r>
                      <a:r>
                        <a:rPr lang="en-US" sz="1500" b="0" i="0" dirty="0" err="1">
                          <a:latin typeface="+mn-lt"/>
                          <a:ea typeface="IBM Plex Sans Light" charset="0"/>
                          <a:cs typeface="Arial" panose="020B0604020202020204" pitchFamily="34" charset="0"/>
                        </a:rPr>
                        <a:t>scikit</a:t>
                      </a:r>
                      <a:r>
                        <a:rPr lang="en-US" sz="1500" b="0" i="0" dirty="0">
                          <a:latin typeface="+mn-lt"/>
                          <a:ea typeface="IBM Plex Sans Light" charset="0"/>
                          <a:cs typeface="Arial" panose="020B0604020202020204" pitchFamily="34" charset="0"/>
                        </a:rPr>
                        <a:t>-learn</a:t>
                      </a:r>
                      <a:r>
                        <a:rPr lang="en-US" sz="1500" b="0" i="0" baseline="0" dirty="0">
                          <a:latin typeface="+mn-lt"/>
                          <a:ea typeface="IBM Plex Sans Light" charset="0"/>
                          <a:cs typeface="Arial" panose="020B0604020202020204" pitchFamily="34" charset="0"/>
                        </a:rPr>
                        <a:t> with v</a:t>
                      </a:r>
                      <a:r>
                        <a:rPr lang="en-US" sz="1500" b="0" i="0" kern="1200" dirty="0">
                          <a:effectLst/>
                          <a:latin typeface="+mn-lt"/>
                          <a:ea typeface="IBM Plex Sans Light" charset="0"/>
                          <a:cs typeface="Arial" panose="020B0604020202020204" pitchFamily="34" charset="0"/>
                        </a:rPr>
                        <a:t>arious statistical tests for</a:t>
                      </a:r>
                      <a:r>
                        <a:rPr lang="en-US" sz="1500" b="0" i="0" kern="1200" baseline="0" dirty="0">
                          <a:effectLst/>
                          <a:latin typeface="+mn-lt"/>
                          <a:ea typeface="IBM Plex Sans Light" charset="0"/>
                          <a:cs typeface="Arial" panose="020B0604020202020204" pitchFamily="34" charset="0"/>
                        </a:rPr>
                        <a:t> </a:t>
                      </a:r>
                      <a:r>
                        <a:rPr lang="en-US" sz="1500" b="0" i="0" kern="1200" dirty="0">
                          <a:effectLst/>
                          <a:latin typeface="+mn-lt"/>
                          <a:ea typeface="IBM Plex Sans Light" charset="0"/>
                          <a:cs typeface="Arial" panose="020B0604020202020204" pitchFamily="34" charset="0"/>
                        </a:rPr>
                        <a:t>classification and regression tasks</a:t>
                      </a:r>
                      <a:endParaRPr lang="en-US" sz="1500" b="0" i="0" kern="1200" dirty="0">
                        <a:solidFill>
                          <a:schemeClr val="tx1"/>
                        </a:solidFill>
                        <a:effectLst/>
                        <a:latin typeface="+mn-lt"/>
                        <a:ea typeface="IBM Plex Sans Light"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200" b="0" i="0" kern="1200" dirty="0">
                          <a:solidFill>
                            <a:schemeClr val="tx1"/>
                          </a:solidFill>
                          <a:effectLst/>
                          <a:latin typeface="+mn-lt"/>
                          <a:ea typeface="IBM Plex Sans Light" charset="0"/>
                          <a:cs typeface="Arial" panose="020B0604020202020204" pitchFamily="34" charset="0"/>
                          <a:hlinkClick r:id="rId9"/>
                        </a:rPr>
                        <a:t>https://github.com/pymetrics/audit-ai</a:t>
                      </a:r>
                      <a:endParaRPr lang="en-US" sz="1200" b="0" i="0" kern="1200" dirty="0">
                        <a:solidFill>
                          <a:schemeClr val="tx1"/>
                        </a:solidFill>
                        <a:effectLst/>
                        <a:latin typeface="+mn-lt"/>
                        <a:ea typeface="IBM Plex Sans Light"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43808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3601A-19BA-D242-95E1-1447BBEC45E2}"/>
              </a:ext>
            </a:extLst>
          </p:cNvPr>
          <p:cNvSpPr>
            <a:spLocks noGrp="1"/>
          </p:cNvSpPr>
          <p:nvPr>
            <p:ph type="title"/>
          </p:nvPr>
        </p:nvSpPr>
        <p:spPr>
          <a:xfrm>
            <a:off x="304800" y="268225"/>
            <a:ext cx="10993666" cy="5988135"/>
          </a:xfrm>
        </p:spPr>
        <p:txBody>
          <a:bodyPr>
            <a:normAutofit/>
          </a:bodyPr>
          <a:lstStyle/>
          <a:p>
            <a:r>
              <a:rPr lang="en-US" dirty="0"/>
              <a:t>CODAIT </a:t>
            </a:r>
            <a:r>
              <a:rPr lang="mr-IN" dirty="0"/>
              <a:t>–</a:t>
            </a:r>
            <a:r>
              <a:rPr lang="en-US" dirty="0"/>
              <a:t> IBM Research Collaborations</a:t>
            </a:r>
          </a:p>
        </p:txBody>
      </p:sp>
      <p:sp>
        <p:nvSpPr>
          <p:cNvPr id="49" name="TextBox 48">
            <a:extLst>
              <a:ext uri="{FF2B5EF4-FFF2-40B4-BE49-F238E27FC236}">
                <a16:creationId xmlns:a16="http://schemas.microsoft.com/office/drawing/2014/main" id="{C6FFCF2F-2E72-3043-8E0F-1338C4217950}"/>
              </a:ext>
            </a:extLst>
          </p:cNvPr>
          <p:cNvSpPr txBox="1"/>
          <p:nvPr/>
        </p:nvSpPr>
        <p:spPr>
          <a:xfrm>
            <a:off x="8030695" y="6953617"/>
            <a:ext cx="2072619" cy="153888"/>
          </a:xfrm>
          <a:prstGeom prst="rect">
            <a:avLst/>
          </a:prstGeom>
          <a:noFill/>
        </p:spPr>
        <p:txBody>
          <a:bodyPr wrap="square" lIns="0" tIns="0" rIns="0" bIns="0" rtlCol="0" anchor="b">
            <a:spAutoFit/>
          </a:bodyPr>
          <a:lstStyle/>
          <a:p>
            <a:pPr algn="r"/>
            <a:r>
              <a:rPr lang="en-US" sz="1000" dirty="0"/>
              <a:t>© 2018 IBM Corporation</a:t>
            </a:r>
          </a:p>
        </p:txBody>
      </p:sp>
      <p:grpSp>
        <p:nvGrpSpPr>
          <p:cNvPr id="50" name="Gruppieren 24">
            <a:extLst>
              <a:ext uri="{FF2B5EF4-FFF2-40B4-BE49-F238E27FC236}">
                <a16:creationId xmlns:a16="http://schemas.microsoft.com/office/drawing/2014/main" id="{D9C2BE65-D27E-B047-99E3-A8E9A920DD54}"/>
              </a:ext>
            </a:extLst>
          </p:cNvPr>
          <p:cNvGrpSpPr/>
          <p:nvPr/>
        </p:nvGrpSpPr>
        <p:grpSpPr bwMode="gray">
          <a:xfrm>
            <a:off x="2164821" y="1230172"/>
            <a:ext cx="7001518" cy="3950323"/>
            <a:chOff x="360204" y="1233259"/>
            <a:chExt cx="11770241" cy="3950324"/>
          </a:xfrm>
        </p:grpSpPr>
        <p:grpSp>
          <p:nvGrpSpPr>
            <p:cNvPr id="51" name="Gruppieren 25">
              <a:extLst>
                <a:ext uri="{FF2B5EF4-FFF2-40B4-BE49-F238E27FC236}">
                  <a16:creationId xmlns:a16="http://schemas.microsoft.com/office/drawing/2014/main" id="{64659A99-8B48-3C41-9313-DD2F333B396D}"/>
                </a:ext>
              </a:extLst>
            </p:cNvPr>
            <p:cNvGrpSpPr/>
            <p:nvPr/>
          </p:nvGrpSpPr>
          <p:grpSpPr bwMode="gray">
            <a:xfrm>
              <a:off x="956606" y="1233259"/>
              <a:ext cx="11173839" cy="3673997"/>
              <a:chOff x="956606" y="1233259"/>
              <a:chExt cx="11173839" cy="3673997"/>
            </a:xfrm>
          </p:grpSpPr>
          <p:sp>
            <p:nvSpPr>
              <p:cNvPr id="56" name="Line 14" descr="© INSCALE GmbH, 26.05.2010&#10;http://www.presentationload.com/">
                <a:extLst>
                  <a:ext uri="{FF2B5EF4-FFF2-40B4-BE49-F238E27FC236}">
                    <a16:creationId xmlns:a16="http://schemas.microsoft.com/office/drawing/2014/main" id="{6A3352DB-1DF4-3041-B750-5C77C5FE1590}"/>
                  </a:ext>
                </a:extLst>
              </p:cNvPr>
              <p:cNvSpPr>
                <a:spLocks noChangeShapeType="1"/>
              </p:cNvSpPr>
              <p:nvPr/>
            </p:nvSpPr>
            <p:spPr bwMode="gray">
              <a:xfrm flipV="1">
                <a:off x="964271" y="4877668"/>
                <a:ext cx="11166174" cy="29588"/>
              </a:xfrm>
              <a:prstGeom prst="line">
                <a:avLst/>
              </a:prstGeom>
              <a:noFill/>
              <a:ln w="19050">
                <a:solidFill>
                  <a:schemeClr val="bg2"/>
                </a:solidFill>
                <a:prstDash val="sysDot"/>
                <a:round/>
                <a:headEnd/>
                <a:tailEnd type="triangle" w="lg" len="lg"/>
              </a:ln>
              <a:effectLst/>
            </p:spPr>
            <p:txBody>
              <a:bodyPr/>
              <a:lstStyle/>
              <a:p>
                <a:endParaRPr lang="en-US" dirty="0"/>
              </a:p>
            </p:txBody>
          </p:sp>
          <p:sp>
            <p:nvSpPr>
              <p:cNvPr id="57" name="Line 15" descr="© INSCALE GmbH, 26.05.2010&#10;http://www.presentationload.com/">
                <a:extLst>
                  <a:ext uri="{FF2B5EF4-FFF2-40B4-BE49-F238E27FC236}">
                    <a16:creationId xmlns:a16="http://schemas.microsoft.com/office/drawing/2014/main" id="{D13315FF-95C9-E940-8C3B-9542FD216FEE}"/>
                  </a:ext>
                </a:extLst>
              </p:cNvPr>
              <p:cNvSpPr>
                <a:spLocks noChangeShapeType="1"/>
              </p:cNvSpPr>
              <p:nvPr/>
            </p:nvSpPr>
            <p:spPr bwMode="gray">
              <a:xfrm rot="16200000" flipV="1">
                <a:off x="-869782" y="3059647"/>
                <a:ext cx="3668207" cy="15432"/>
              </a:xfrm>
              <a:prstGeom prst="line">
                <a:avLst/>
              </a:prstGeom>
              <a:noFill/>
              <a:ln w="19050">
                <a:solidFill>
                  <a:schemeClr val="bg2"/>
                </a:solidFill>
                <a:prstDash val="sysDot"/>
                <a:round/>
                <a:headEnd/>
                <a:tailEnd type="triangle" w="lg" len="lg"/>
              </a:ln>
              <a:effectLst/>
            </p:spPr>
            <p:txBody>
              <a:bodyPr/>
              <a:lstStyle/>
              <a:p>
                <a:pPr algn="ctr"/>
                <a:endParaRPr lang="en-US" dirty="0"/>
              </a:p>
            </p:txBody>
          </p:sp>
        </p:grpSp>
        <p:grpSp>
          <p:nvGrpSpPr>
            <p:cNvPr id="52" name="Gruppieren 26">
              <a:extLst>
                <a:ext uri="{FF2B5EF4-FFF2-40B4-BE49-F238E27FC236}">
                  <a16:creationId xmlns:a16="http://schemas.microsoft.com/office/drawing/2014/main" id="{A15B2D4B-88D6-924C-B2D9-7B7A3991861F}"/>
                </a:ext>
              </a:extLst>
            </p:cNvPr>
            <p:cNvGrpSpPr/>
            <p:nvPr/>
          </p:nvGrpSpPr>
          <p:grpSpPr bwMode="gray">
            <a:xfrm>
              <a:off x="360204" y="2647005"/>
              <a:ext cx="7974832" cy="2536578"/>
              <a:chOff x="360204" y="2647005"/>
              <a:chExt cx="7974832" cy="2536578"/>
            </a:xfrm>
          </p:grpSpPr>
          <p:sp>
            <p:nvSpPr>
              <p:cNvPr id="53" name="Text Box 16" descr="© INSCALE GmbH, 26.05.2010&#10;http://www.presentationload.com/">
                <a:extLst>
                  <a:ext uri="{FF2B5EF4-FFF2-40B4-BE49-F238E27FC236}">
                    <a16:creationId xmlns:a16="http://schemas.microsoft.com/office/drawing/2014/main" id="{131C74B5-2529-2F4D-BF3D-D6915F4DD0BE}"/>
                  </a:ext>
                </a:extLst>
              </p:cNvPr>
              <p:cNvSpPr txBox="1">
                <a:spLocks noChangeArrowheads="1"/>
              </p:cNvSpPr>
              <p:nvPr/>
            </p:nvSpPr>
            <p:spPr bwMode="gray">
              <a:xfrm rot="16200000">
                <a:off x="-160530" y="3167739"/>
                <a:ext cx="1623547" cy="582079"/>
              </a:xfrm>
              <a:prstGeom prst="rect">
                <a:avLst/>
              </a:prstGeom>
              <a:noFill/>
              <a:ln w="9525">
                <a:noFill/>
                <a:miter lim="800000"/>
                <a:headEnd/>
                <a:tailEnd/>
              </a:ln>
              <a:effectLst/>
            </p:spPr>
            <p:txBody>
              <a:bodyPr wrap="none">
                <a:spAutoFit/>
              </a:bodyPr>
              <a:lstStyle/>
              <a:p>
                <a:pPr algn="ctr">
                  <a:lnSpc>
                    <a:spcPct val="90000"/>
                  </a:lnSpc>
                </a:pPr>
                <a:r>
                  <a:rPr lang="en-US" dirty="0">
                    <a:solidFill>
                      <a:srgbClr val="FFFFFF"/>
                    </a:solidFill>
                  </a:rPr>
                  <a:t>AI </a:t>
                </a:r>
                <a:r>
                  <a:rPr lang="en-US" sz="1600" dirty="0">
                    <a:solidFill>
                      <a:srgbClr val="FFFFFF"/>
                    </a:solidFill>
                  </a:rPr>
                  <a:t>Applications</a:t>
                </a:r>
              </a:p>
            </p:txBody>
          </p:sp>
          <p:sp>
            <p:nvSpPr>
              <p:cNvPr id="55" name="Text Box 17" descr="© INSCALE GmbH, 26.05.2010&#10;http://www.presentationload.com/">
                <a:extLst>
                  <a:ext uri="{FF2B5EF4-FFF2-40B4-BE49-F238E27FC236}">
                    <a16:creationId xmlns:a16="http://schemas.microsoft.com/office/drawing/2014/main" id="{FA6A7ADE-35D9-1840-BA00-CC7AE7376B93}"/>
                  </a:ext>
                </a:extLst>
              </p:cNvPr>
              <p:cNvSpPr txBox="1">
                <a:spLocks noChangeArrowheads="1"/>
              </p:cNvSpPr>
              <p:nvPr/>
            </p:nvSpPr>
            <p:spPr bwMode="gray">
              <a:xfrm>
                <a:off x="4140922" y="4845029"/>
                <a:ext cx="4194114" cy="338554"/>
              </a:xfrm>
              <a:prstGeom prst="rect">
                <a:avLst/>
              </a:prstGeom>
              <a:noFill/>
              <a:ln w="9525">
                <a:noFill/>
                <a:miter lim="800000"/>
                <a:headEnd/>
                <a:tailEnd/>
              </a:ln>
              <a:effectLst/>
            </p:spPr>
            <p:txBody>
              <a:bodyPr wrap="square">
                <a:spAutoFit/>
              </a:bodyPr>
              <a:lstStyle/>
              <a:p>
                <a:pPr algn="ctr"/>
                <a:r>
                  <a:rPr lang="en-US" sz="1600" dirty="0">
                    <a:solidFill>
                      <a:srgbClr val="FFFFFF"/>
                    </a:solidFill>
                  </a:rPr>
                  <a:t>Stages of the AI Process</a:t>
                </a:r>
              </a:p>
            </p:txBody>
          </p:sp>
        </p:grpSp>
      </p:grpSp>
      <p:sp>
        <p:nvSpPr>
          <p:cNvPr id="78" name="Rectangle 77">
            <a:extLst>
              <a:ext uri="{FF2B5EF4-FFF2-40B4-BE49-F238E27FC236}">
                <a16:creationId xmlns:a16="http://schemas.microsoft.com/office/drawing/2014/main" id="{3BCC4DAE-F8A6-B947-8195-B1E17D0380C9}"/>
              </a:ext>
            </a:extLst>
          </p:cNvPr>
          <p:cNvSpPr/>
          <p:nvPr/>
        </p:nvSpPr>
        <p:spPr>
          <a:xfrm>
            <a:off x="3816369" y="2526797"/>
            <a:ext cx="597408" cy="53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6" name="Rounded Rectangle 85">
            <a:extLst>
              <a:ext uri="{FF2B5EF4-FFF2-40B4-BE49-F238E27FC236}">
                <a16:creationId xmlns:a16="http://schemas.microsoft.com/office/drawing/2014/main" id="{A5FC6485-5D7D-7846-941A-1F32C4169106}"/>
              </a:ext>
            </a:extLst>
          </p:cNvPr>
          <p:cNvSpPr/>
          <p:nvPr/>
        </p:nvSpPr>
        <p:spPr>
          <a:xfrm>
            <a:off x="2704974" y="2295692"/>
            <a:ext cx="1820503" cy="1950733"/>
          </a:xfrm>
          <a:prstGeom prst="roundRect">
            <a:avLst/>
          </a:prstGeom>
          <a:solidFill>
            <a:srgbClr val="00B0D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7" name="Rounded Rectangle 86">
            <a:extLst>
              <a:ext uri="{FF2B5EF4-FFF2-40B4-BE49-F238E27FC236}">
                <a16:creationId xmlns:a16="http://schemas.microsoft.com/office/drawing/2014/main" id="{6EAA816B-7D74-1A43-B599-82CF257917BA}"/>
              </a:ext>
            </a:extLst>
          </p:cNvPr>
          <p:cNvSpPr/>
          <p:nvPr/>
        </p:nvSpPr>
        <p:spPr>
          <a:xfrm>
            <a:off x="4650083" y="2275482"/>
            <a:ext cx="1813808" cy="1970943"/>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8" name="Rounded Rectangle 87">
            <a:extLst>
              <a:ext uri="{FF2B5EF4-FFF2-40B4-BE49-F238E27FC236}">
                <a16:creationId xmlns:a16="http://schemas.microsoft.com/office/drawing/2014/main" id="{8FD4A853-C7A8-B248-B50D-7009A05D8756}"/>
              </a:ext>
            </a:extLst>
          </p:cNvPr>
          <p:cNvSpPr/>
          <p:nvPr/>
        </p:nvSpPr>
        <p:spPr>
          <a:xfrm>
            <a:off x="6571411" y="2286418"/>
            <a:ext cx="2616669" cy="1960007"/>
          </a:xfrm>
          <a:prstGeom prst="roundRect">
            <a:avLst/>
          </a:prstGeom>
          <a:solidFill>
            <a:srgbClr val="00A6A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9" name="Rectangle 88">
            <a:extLst>
              <a:ext uri="{FF2B5EF4-FFF2-40B4-BE49-F238E27FC236}">
                <a16:creationId xmlns:a16="http://schemas.microsoft.com/office/drawing/2014/main" id="{BA9F621C-C9FE-F744-9B1E-AA2003CB42F3}"/>
              </a:ext>
            </a:extLst>
          </p:cNvPr>
          <p:cNvSpPr/>
          <p:nvPr/>
        </p:nvSpPr>
        <p:spPr>
          <a:xfrm>
            <a:off x="3152213" y="2396967"/>
            <a:ext cx="1220796"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Use data…</a:t>
            </a:r>
          </a:p>
        </p:txBody>
      </p:sp>
      <p:sp>
        <p:nvSpPr>
          <p:cNvPr id="90" name="Rectangle 89">
            <a:extLst>
              <a:ext uri="{FF2B5EF4-FFF2-40B4-BE49-F238E27FC236}">
                <a16:creationId xmlns:a16="http://schemas.microsoft.com/office/drawing/2014/main" id="{FF299DF9-FFA2-8244-8759-750AF3515048}"/>
              </a:ext>
            </a:extLst>
          </p:cNvPr>
          <p:cNvSpPr/>
          <p:nvPr/>
        </p:nvSpPr>
        <p:spPr>
          <a:xfrm>
            <a:off x="4690032" y="2396944"/>
            <a:ext cx="1906212"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…to build models…</a:t>
            </a:r>
          </a:p>
        </p:txBody>
      </p:sp>
      <p:sp>
        <p:nvSpPr>
          <p:cNvPr id="91" name="Rectangle 90">
            <a:extLst>
              <a:ext uri="{FF2B5EF4-FFF2-40B4-BE49-F238E27FC236}">
                <a16:creationId xmlns:a16="http://schemas.microsoft.com/office/drawing/2014/main" id="{655D40E3-D848-9C44-87D9-FBC8778A76B2}"/>
              </a:ext>
            </a:extLst>
          </p:cNvPr>
          <p:cNvSpPr/>
          <p:nvPr/>
        </p:nvSpPr>
        <p:spPr>
          <a:xfrm>
            <a:off x="6654534" y="2396944"/>
            <a:ext cx="2450423"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…that automate decisions</a:t>
            </a:r>
          </a:p>
        </p:txBody>
      </p:sp>
      <p:sp>
        <p:nvSpPr>
          <p:cNvPr id="99" name="Rectangle 98">
            <a:extLst>
              <a:ext uri="{FF2B5EF4-FFF2-40B4-BE49-F238E27FC236}">
                <a16:creationId xmlns:a16="http://schemas.microsoft.com/office/drawing/2014/main" id="{75EE5474-3B90-0141-87CC-26F91DB3390E}"/>
              </a:ext>
            </a:extLst>
          </p:cNvPr>
          <p:cNvSpPr/>
          <p:nvPr/>
        </p:nvSpPr>
        <p:spPr>
          <a:xfrm>
            <a:off x="5165618" y="3194944"/>
            <a:ext cx="641803" cy="419011"/>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0" name="Rectangle 99">
            <a:extLst>
              <a:ext uri="{FF2B5EF4-FFF2-40B4-BE49-F238E27FC236}">
                <a16:creationId xmlns:a16="http://schemas.microsoft.com/office/drawing/2014/main" id="{6882D521-011D-5147-8041-AC7BEAEBD9C2}"/>
              </a:ext>
            </a:extLst>
          </p:cNvPr>
          <p:cNvSpPr/>
          <p:nvPr/>
        </p:nvSpPr>
        <p:spPr>
          <a:xfrm>
            <a:off x="5170631" y="2736652"/>
            <a:ext cx="641803" cy="419010"/>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1" name="Rectangle 100">
            <a:extLst>
              <a:ext uri="{FF2B5EF4-FFF2-40B4-BE49-F238E27FC236}">
                <a16:creationId xmlns:a16="http://schemas.microsoft.com/office/drawing/2014/main" id="{3446AE76-E96E-DB49-862C-9171FF03D7A2}"/>
              </a:ext>
            </a:extLst>
          </p:cNvPr>
          <p:cNvSpPr/>
          <p:nvPr/>
        </p:nvSpPr>
        <p:spPr>
          <a:xfrm>
            <a:off x="5117549" y="2766574"/>
            <a:ext cx="746759"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FfDL</a:t>
            </a:r>
          </a:p>
        </p:txBody>
      </p:sp>
      <p:sp>
        <p:nvSpPr>
          <p:cNvPr id="102" name="Rectangle 101">
            <a:extLst>
              <a:ext uri="{FF2B5EF4-FFF2-40B4-BE49-F238E27FC236}">
                <a16:creationId xmlns:a16="http://schemas.microsoft.com/office/drawing/2014/main" id="{3BD6F239-1611-4C4B-93E4-6919DF9E363A}"/>
              </a:ext>
            </a:extLst>
          </p:cNvPr>
          <p:cNvSpPr/>
          <p:nvPr/>
        </p:nvSpPr>
        <p:spPr>
          <a:xfrm>
            <a:off x="5163692" y="3228189"/>
            <a:ext cx="746759"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ART</a:t>
            </a:r>
          </a:p>
        </p:txBody>
      </p:sp>
      <p:sp>
        <p:nvSpPr>
          <p:cNvPr id="118" name="Rectangle 117">
            <a:extLst>
              <a:ext uri="{FF2B5EF4-FFF2-40B4-BE49-F238E27FC236}">
                <a16:creationId xmlns:a16="http://schemas.microsoft.com/office/drawing/2014/main" id="{7985BF17-E940-CA44-BC8D-1FA5A98871EF}"/>
              </a:ext>
            </a:extLst>
          </p:cNvPr>
          <p:cNvSpPr/>
          <p:nvPr/>
        </p:nvSpPr>
        <p:spPr>
          <a:xfrm>
            <a:off x="2716194" y="4357484"/>
            <a:ext cx="6471887" cy="269860"/>
          </a:xfrm>
          <a:prstGeom prst="rect">
            <a:avLst/>
          </a:prstGeom>
          <a:solidFill>
            <a:srgbClr val="0064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19" name="Rectangle 118">
            <a:extLst>
              <a:ext uri="{FF2B5EF4-FFF2-40B4-BE49-F238E27FC236}">
                <a16:creationId xmlns:a16="http://schemas.microsoft.com/office/drawing/2014/main" id="{6F55A16E-DF23-AE46-80B1-6D988BF4DFA5}"/>
              </a:ext>
            </a:extLst>
          </p:cNvPr>
          <p:cNvSpPr/>
          <p:nvPr/>
        </p:nvSpPr>
        <p:spPr>
          <a:xfrm>
            <a:off x="5281905" y="4351695"/>
            <a:ext cx="746759" cy="327783"/>
          </a:xfrm>
          <a:prstGeom prst="rect">
            <a:avLst/>
          </a:prstGeom>
        </p:spPr>
        <p:txBody>
          <a:bodyPr wrap="square" lIns="121917" tIns="60958" rIns="121917" bIns="60958">
            <a:spAutoFit/>
          </a:bodyPr>
          <a:lstStyle/>
          <a:p>
            <a:pPr algn="ctr">
              <a:lnSpc>
                <a:spcPct val="95000"/>
              </a:lnSpc>
              <a:spcAft>
                <a:spcPts val="800"/>
              </a:spcAft>
              <a:defRPr/>
            </a:pPr>
            <a:r>
              <a:rPr lang="en-US" sz="1400" noProof="1">
                <a:solidFill>
                  <a:srgbClr val="FFFFFF"/>
                </a:solidFill>
                <a:latin typeface="Calibri Light" panose="020F0302020204030204" pitchFamily="34" charset="0"/>
              </a:rPr>
              <a:t>AIOps</a:t>
            </a:r>
            <a:endParaRPr lang="en-US" sz="1200" noProof="1">
              <a:solidFill>
                <a:srgbClr val="FFFFFF"/>
              </a:solidFill>
              <a:latin typeface="Calibri Light" panose="020F0302020204030204" pitchFamily="34" charset="0"/>
            </a:endParaRPr>
          </a:p>
        </p:txBody>
      </p:sp>
      <p:sp>
        <p:nvSpPr>
          <p:cNvPr id="120" name="Rectangle 119">
            <a:extLst>
              <a:ext uri="{FF2B5EF4-FFF2-40B4-BE49-F238E27FC236}">
                <a16:creationId xmlns:a16="http://schemas.microsoft.com/office/drawing/2014/main" id="{8551F7CD-920B-034A-8C7F-BBE504F82CDB}"/>
              </a:ext>
            </a:extLst>
          </p:cNvPr>
          <p:cNvSpPr/>
          <p:nvPr/>
        </p:nvSpPr>
        <p:spPr>
          <a:xfrm>
            <a:off x="3034428" y="1146801"/>
            <a:ext cx="5835417" cy="415499"/>
          </a:xfrm>
          <a:prstGeom prst="rect">
            <a:avLst/>
          </a:prstGeom>
        </p:spPr>
        <p:txBody>
          <a:bodyPr wrap="square" lIns="121917" tIns="60958" rIns="121917" bIns="60958">
            <a:spAutoFit/>
          </a:bodyPr>
          <a:lstStyle/>
          <a:p>
            <a:pPr>
              <a:lnSpc>
                <a:spcPct val="95000"/>
              </a:lnSpc>
              <a:spcAft>
                <a:spcPts val="800"/>
              </a:spcAft>
              <a:defRPr/>
            </a:pPr>
            <a:r>
              <a:rPr lang="en-US" sz="2000" b="1" noProof="1">
                <a:solidFill>
                  <a:srgbClr val="FFFFFF"/>
                </a:solidFill>
                <a:latin typeface="Arial" panose="020B0604020202020204" pitchFamily="34" charset="0"/>
                <a:cs typeface="Arial" panose="020B0604020202020204" pitchFamily="34" charset="0"/>
              </a:rPr>
              <a:t>Enterprise AI Process: Developer Landscape</a:t>
            </a:r>
          </a:p>
        </p:txBody>
      </p:sp>
      <p:sp>
        <p:nvSpPr>
          <p:cNvPr id="146" name="Rectangle 145">
            <a:extLst>
              <a:ext uri="{FF2B5EF4-FFF2-40B4-BE49-F238E27FC236}">
                <a16:creationId xmlns:a16="http://schemas.microsoft.com/office/drawing/2014/main" id="{87CC7D07-F3C8-2D4D-8B89-70801E5B6253}"/>
              </a:ext>
            </a:extLst>
          </p:cNvPr>
          <p:cNvSpPr/>
          <p:nvPr/>
        </p:nvSpPr>
        <p:spPr>
          <a:xfrm>
            <a:off x="5530806" y="5910508"/>
            <a:ext cx="977099" cy="707887"/>
          </a:xfrm>
          <a:prstGeom prst="rect">
            <a:avLst/>
          </a:prstGeom>
        </p:spPr>
        <p:txBody>
          <a:bodyPr wrap="square" lIns="121917" tIns="60958" rIns="121917" bIns="60958">
            <a:spAutoFit/>
          </a:bodyPr>
          <a:lstStyle/>
          <a:p>
            <a:pPr>
              <a:lnSpc>
                <a:spcPct val="95000"/>
              </a:lnSpc>
              <a:spcAft>
                <a:spcPts val="800"/>
              </a:spcAft>
              <a:defRPr/>
            </a:pPr>
            <a:r>
              <a:rPr lang="en-US" sz="2000" noProof="1">
                <a:solidFill>
                  <a:schemeClr val="bg2"/>
                </a:solidFill>
                <a:latin typeface="Arial" panose="020B0604020202020204" pitchFamily="34" charset="0"/>
                <a:cs typeface="Arial" panose="020B0604020202020204" pitchFamily="34" charset="0"/>
              </a:rPr>
              <a:t> AIOps</a:t>
            </a:r>
          </a:p>
        </p:txBody>
      </p:sp>
      <p:cxnSp>
        <p:nvCxnSpPr>
          <p:cNvPr id="147" name="Straight Arrow Connector 146">
            <a:extLst>
              <a:ext uri="{FF2B5EF4-FFF2-40B4-BE49-F238E27FC236}">
                <a16:creationId xmlns:a16="http://schemas.microsoft.com/office/drawing/2014/main" id="{41232721-656E-8B4D-9142-AF5F683A8B6C}"/>
              </a:ext>
            </a:extLst>
          </p:cNvPr>
          <p:cNvCxnSpPr>
            <a:cxnSpLocks/>
          </p:cNvCxnSpPr>
          <p:nvPr/>
        </p:nvCxnSpPr>
        <p:spPr>
          <a:xfrm flipH="1">
            <a:off x="2877504" y="6412655"/>
            <a:ext cx="2573029" cy="643"/>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23A880D-796C-704C-B95C-3662A0E1F024}"/>
              </a:ext>
            </a:extLst>
          </p:cNvPr>
          <p:cNvCxnSpPr>
            <a:cxnSpLocks/>
          </p:cNvCxnSpPr>
          <p:nvPr/>
        </p:nvCxnSpPr>
        <p:spPr>
          <a:xfrm>
            <a:off x="6523040" y="6397300"/>
            <a:ext cx="2996653" cy="0"/>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5347EBE7-45E8-CB45-992A-B1AD234B1DF4}"/>
              </a:ext>
            </a:extLst>
          </p:cNvPr>
          <p:cNvSpPr/>
          <p:nvPr/>
        </p:nvSpPr>
        <p:spPr>
          <a:xfrm>
            <a:off x="5068907" y="5164767"/>
            <a:ext cx="1350287"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Create        + Train</a:t>
            </a:r>
            <a:endParaRPr lang="en-US" sz="2000" noProof="1">
              <a:solidFill>
                <a:schemeClr val="bg2"/>
              </a:solidFill>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F811BC61-0501-4F42-8A5F-D414610BFFB7}"/>
              </a:ext>
            </a:extLst>
          </p:cNvPr>
          <p:cNvSpPr/>
          <p:nvPr/>
        </p:nvSpPr>
        <p:spPr>
          <a:xfrm>
            <a:off x="4442442" y="5865608"/>
            <a:ext cx="874599"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Model</a:t>
            </a:r>
          </a:p>
        </p:txBody>
      </p:sp>
      <p:sp>
        <p:nvSpPr>
          <p:cNvPr id="151" name="Rectangle 150">
            <a:extLst>
              <a:ext uri="{FF2B5EF4-FFF2-40B4-BE49-F238E27FC236}">
                <a16:creationId xmlns:a16="http://schemas.microsoft.com/office/drawing/2014/main" id="{689E235B-5E80-0048-B005-CFC5AA680368}"/>
              </a:ext>
            </a:extLst>
          </p:cNvPr>
          <p:cNvSpPr/>
          <p:nvPr/>
        </p:nvSpPr>
        <p:spPr>
          <a:xfrm>
            <a:off x="7348573" y="5139115"/>
            <a:ext cx="1350287"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Deploy      + Apply</a:t>
            </a:r>
            <a:endParaRPr lang="en-US" sz="2000" noProof="1">
              <a:solidFill>
                <a:schemeClr val="bg2"/>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347431EB-70C4-3B43-B357-0EA9DD8A55AC}"/>
              </a:ext>
            </a:extLst>
          </p:cNvPr>
          <p:cNvSpPr/>
          <p:nvPr/>
        </p:nvSpPr>
        <p:spPr>
          <a:xfrm>
            <a:off x="6680970" y="5871579"/>
            <a:ext cx="874599"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Model</a:t>
            </a:r>
          </a:p>
        </p:txBody>
      </p:sp>
      <p:sp>
        <p:nvSpPr>
          <p:cNvPr id="153" name="Rectangle 152">
            <a:extLst>
              <a:ext uri="{FF2B5EF4-FFF2-40B4-BE49-F238E27FC236}">
                <a16:creationId xmlns:a16="http://schemas.microsoft.com/office/drawing/2014/main" id="{85EE27C7-1C31-DE4C-B56D-D949E6B47D6E}"/>
              </a:ext>
            </a:extLst>
          </p:cNvPr>
          <p:cNvSpPr/>
          <p:nvPr/>
        </p:nvSpPr>
        <p:spPr>
          <a:xfrm>
            <a:off x="2853340" y="5146721"/>
            <a:ext cx="1759620"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Prepare        + Analyze</a:t>
            </a:r>
          </a:p>
        </p:txBody>
      </p:sp>
      <p:sp>
        <p:nvSpPr>
          <p:cNvPr id="154" name="Rectangle 153">
            <a:extLst>
              <a:ext uri="{FF2B5EF4-FFF2-40B4-BE49-F238E27FC236}">
                <a16:creationId xmlns:a16="http://schemas.microsoft.com/office/drawing/2014/main" id="{3291B5D9-0430-C441-A678-D370CD6E2826}"/>
              </a:ext>
            </a:extLst>
          </p:cNvPr>
          <p:cNvSpPr/>
          <p:nvPr/>
        </p:nvSpPr>
        <p:spPr>
          <a:xfrm>
            <a:off x="2881642" y="5716019"/>
            <a:ext cx="733535"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Data</a:t>
            </a:r>
          </a:p>
        </p:txBody>
      </p:sp>
    </p:spTree>
    <p:extLst>
      <p:ext uri="{BB962C8B-B14F-4D97-AF65-F5344CB8AC3E}">
        <p14:creationId xmlns:p14="http://schemas.microsoft.com/office/powerpoint/2010/main" val="1277199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0712DD5-F1B7-1B46-8296-F198ACB0A524}"/>
              </a:ext>
            </a:extLst>
          </p:cNvPr>
          <p:cNvSpPr txBox="1">
            <a:spLocks/>
          </p:cNvSpPr>
          <p:nvPr/>
        </p:nvSpPr>
        <p:spPr bwMode="auto">
          <a:xfrm>
            <a:off x="756273" y="356519"/>
            <a:ext cx="10604500" cy="827712"/>
          </a:xfrm>
          <a:prstGeom prst="rect">
            <a:avLst/>
          </a:prstGeom>
          <a:noFill/>
          <a:ln w="9525">
            <a:noFill/>
            <a:miter lim="800000"/>
            <a:headEnd/>
            <a:tailEnd/>
          </a:ln>
        </p:spPr>
        <p:txBody>
          <a:bodyPr vert="horz" wrap="square" lIns="0" tIns="60957" rIns="121913" bIns="60957" numCol="1" anchor="t" anchorCtr="0" compatLnSpc="1">
            <a:prstTxWarp prst="textNoShape">
              <a:avLst/>
            </a:prstTxWarp>
          </a:bodyPr>
          <a:lstStyle>
            <a:lvl1pPr algn="l" rtl="0" eaLnBrk="0" fontAlgn="base" hangingPunct="0">
              <a:spcBef>
                <a:spcPct val="0"/>
              </a:spcBef>
              <a:spcAft>
                <a:spcPct val="0"/>
              </a:spcAft>
              <a:defRPr sz="2200" b="0" baseline="0">
                <a:solidFill>
                  <a:srgbClr val="00A7CF"/>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tx2"/>
                </a:solidFill>
                <a:latin typeface="Arial" charset="0"/>
                <a:ea typeface="ＭＳ Ｐゴシック" pitchFamily="34" charset="-128"/>
                <a:cs typeface="ＭＳ Ｐゴシック" charset="0"/>
              </a:defRPr>
            </a:lvl5pPr>
            <a:lvl6pPr marL="457200" algn="l" rtl="0" fontAlgn="base">
              <a:spcBef>
                <a:spcPct val="0"/>
              </a:spcBef>
              <a:spcAft>
                <a:spcPct val="0"/>
              </a:spcAft>
              <a:defRPr sz="2200" b="1">
                <a:solidFill>
                  <a:schemeClr val="tx2"/>
                </a:solidFill>
                <a:latin typeface="Arial" charset="0"/>
                <a:ea typeface="ＭＳ Ｐゴシック" charset="0"/>
              </a:defRPr>
            </a:lvl6pPr>
            <a:lvl7pPr marL="914400" algn="l" rtl="0" fontAlgn="base">
              <a:spcBef>
                <a:spcPct val="0"/>
              </a:spcBef>
              <a:spcAft>
                <a:spcPct val="0"/>
              </a:spcAft>
              <a:defRPr sz="2200" b="1">
                <a:solidFill>
                  <a:schemeClr val="tx2"/>
                </a:solidFill>
                <a:latin typeface="Arial" charset="0"/>
                <a:ea typeface="ＭＳ Ｐゴシック" charset="0"/>
              </a:defRPr>
            </a:lvl7pPr>
            <a:lvl8pPr marL="1371600" algn="l" rtl="0" fontAlgn="base">
              <a:spcBef>
                <a:spcPct val="0"/>
              </a:spcBef>
              <a:spcAft>
                <a:spcPct val="0"/>
              </a:spcAft>
              <a:defRPr sz="2200" b="1">
                <a:solidFill>
                  <a:schemeClr val="tx2"/>
                </a:solidFill>
                <a:latin typeface="Arial" charset="0"/>
                <a:ea typeface="ＭＳ Ｐゴシック" charset="0"/>
              </a:defRPr>
            </a:lvl8pPr>
            <a:lvl9pPr marL="1828800" algn="l" rtl="0" fontAlgn="base">
              <a:spcBef>
                <a:spcPct val="0"/>
              </a:spcBef>
              <a:spcAft>
                <a:spcPct val="0"/>
              </a:spcAft>
              <a:defRPr sz="2200" b="1">
                <a:solidFill>
                  <a:schemeClr val="tx2"/>
                </a:solidFill>
                <a:latin typeface="Arial" charset="0"/>
                <a:ea typeface="ＭＳ Ｐゴシック" charset="0"/>
              </a:defRPr>
            </a:lvl9pPr>
          </a:lstStyle>
          <a:p>
            <a:pPr defTabSz="1219170">
              <a:defRPr/>
            </a:pPr>
            <a:r>
              <a:rPr lang="en-US" sz="2667" b="1" kern="0" dirty="0">
                <a:solidFill>
                  <a:srgbClr val="FFFF00"/>
                </a:solidFill>
                <a:latin typeface="IBM Plex Sans" panose="020B0503050203000203" pitchFamily="34" charset="77"/>
              </a:rPr>
              <a:t>2018 Selected IBM Research Publications (Fairness/Bias)</a:t>
            </a:r>
            <a:br>
              <a:rPr lang="en-US" sz="2400" kern="0" dirty="0">
                <a:latin typeface="IBM Plex Sans" panose="020B0503050203000203" pitchFamily="34" charset="77"/>
              </a:rPr>
            </a:br>
            <a:endParaRPr lang="en-US" sz="2400" kern="0" dirty="0">
              <a:latin typeface="IBM Plex Sans" panose="020B0503050203000203" pitchFamily="34" charset="77"/>
            </a:endParaRPr>
          </a:p>
        </p:txBody>
      </p:sp>
      <p:sp>
        <p:nvSpPr>
          <p:cNvPr id="2" name="Rectangle 1">
            <a:extLst>
              <a:ext uri="{FF2B5EF4-FFF2-40B4-BE49-F238E27FC236}">
                <a16:creationId xmlns:a16="http://schemas.microsoft.com/office/drawing/2014/main" id="{87451799-46FB-AE42-A839-237CEDD67B4A}"/>
              </a:ext>
            </a:extLst>
          </p:cNvPr>
          <p:cNvSpPr/>
          <p:nvPr/>
        </p:nvSpPr>
        <p:spPr>
          <a:xfrm>
            <a:off x="6058523" y="1034114"/>
            <a:ext cx="5597563" cy="4939494"/>
          </a:xfrm>
          <a:prstGeom prst="rect">
            <a:avLst/>
          </a:prstGeom>
        </p:spPr>
        <p:txBody>
          <a:bodyPr wrap="square">
            <a:spAutoFit/>
          </a:bodyPr>
          <a:lstStyle/>
          <a:p>
            <a:pPr defTabSz="1219170" fontAlgn="base">
              <a:defRPr/>
            </a:pPr>
            <a:r>
              <a:rPr lang="en-US" sz="1333" b="1" cap="all" dirty="0">
                <a:solidFill>
                  <a:schemeClr val="bg2"/>
                </a:solidFill>
                <a:latin typeface="Calibri" panose="020F0502020204030204" pitchFamily="34" charset="0"/>
                <a:ea typeface="Calibri" panose="020F0502020204030204" pitchFamily="34" charset="0"/>
                <a:cs typeface="Times New Roman" panose="02020603050405020304" pitchFamily="18" charset="0"/>
              </a:rPr>
              <a:t>Enabling Trusted AI</a:t>
            </a:r>
            <a:endParaRPr lang="en-US" sz="1333" cap="all"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a:t>
            </a: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Trusted AI Market Places with Privacy Guarantees: A Tale of two hashes.</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May 2018.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Sarpatwar</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Shanmugam,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Jagmohan</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Vaculin</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Ganapavarapu</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Towards Composable Bias Rating of AI Systems </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AIES 2018. </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Srivastava, Rossi.</a:t>
            </a: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0" b="1" dirty="0">
                <a:solidFill>
                  <a:schemeClr val="bg2"/>
                </a:solidFill>
                <a:latin typeface="Calibri" panose="020F0502020204030204" pitchFamily="34" charset="0"/>
                <a:cs typeface="Calibri" panose="020F0502020204030204" pitchFamily="34" charset="0"/>
              </a:rPr>
              <a:t>Increasing Trust in AI Services through Supplier's Declarations of Conformity</a:t>
            </a:r>
          </a:p>
          <a:p>
            <a:pPr defTabSz="1219170" fontAlgn="base">
              <a:defRPr/>
            </a:pPr>
            <a:r>
              <a:rPr lang="en-US" sz="1330" dirty="0">
                <a:solidFill>
                  <a:schemeClr val="bg2"/>
                </a:solidFill>
                <a:latin typeface="Calibri" panose="020F0502020204030204" pitchFamily="34" charset="0"/>
                <a:cs typeface="Calibri" panose="020F0502020204030204" pitchFamily="34" charset="0"/>
              </a:rPr>
              <a:t>August 2018, </a:t>
            </a:r>
            <a:r>
              <a:rPr lang="en-US" sz="1070" i="1" dirty="0">
                <a:solidFill>
                  <a:schemeClr val="bg2"/>
                </a:solidFill>
                <a:latin typeface="Calibri" panose="020F0502020204030204" pitchFamily="34" charset="0"/>
                <a:cs typeface="Calibri" panose="020F0502020204030204" pitchFamily="34" charset="0"/>
              </a:rPr>
              <a:t>Michael Hind, Sameep Mehta, Aleksandra </a:t>
            </a:r>
            <a:r>
              <a:rPr lang="en-US" sz="1070" i="1" dirty="0" err="1">
                <a:solidFill>
                  <a:schemeClr val="bg2"/>
                </a:solidFill>
                <a:latin typeface="Calibri" panose="020F0502020204030204" pitchFamily="34" charset="0"/>
                <a:cs typeface="Calibri" panose="020F0502020204030204" pitchFamily="34" charset="0"/>
              </a:rPr>
              <a:t>Mojsilovic</a:t>
            </a:r>
            <a:r>
              <a:rPr lang="en-US" sz="1070" i="1" dirty="0">
                <a:solidFill>
                  <a:schemeClr val="bg2"/>
                </a:solidFill>
                <a:latin typeface="Calibri" panose="020F0502020204030204" pitchFamily="34" charset="0"/>
                <a:cs typeface="Calibri" panose="020F0502020204030204" pitchFamily="34" charset="0"/>
              </a:rPr>
              <a:t>, Ravi Nair, Karthikeyan </a:t>
            </a:r>
            <a:r>
              <a:rPr lang="en-US" sz="1070" i="1" dirty="0" err="1">
                <a:solidFill>
                  <a:schemeClr val="bg2"/>
                </a:solidFill>
                <a:latin typeface="Calibri" panose="020F0502020204030204" pitchFamily="34" charset="0"/>
                <a:cs typeface="Calibri" panose="020F0502020204030204" pitchFamily="34" charset="0"/>
              </a:rPr>
              <a:t>Natesan</a:t>
            </a:r>
            <a:r>
              <a:rPr lang="en-US" sz="1070" i="1" dirty="0">
                <a:solidFill>
                  <a:schemeClr val="bg2"/>
                </a:solidFill>
                <a:latin typeface="Calibri" panose="020F0502020204030204" pitchFamily="34" charset="0"/>
                <a:cs typeface="Calibri" panose="020F0502020204030204" pitchFamily="34" charset="0"/>
              </a:rPr>
              <a:t> Ramamurthy, Alexandra </a:t>
            </a:r>
            <a:r>
              <a:rPr lang="en-US" sz="1070" i="1" dirty="0" err="1">
                <a:solidFill>
                  <a:schemeClr val="bg2"/>
                </a:solidFill>
                <a:latin typeface="Calibri" panose="020F0502020204030204" pitchFamily="34" charset="0"/>
                <a:cs typeface="Calibri" panose="020F0502020204030204" pitchFamily="34" charset="0"/>
              </a:rPr>
              <a:t>Olteanu</a:t>
            </a:r>
            <a:r>
              <a:rPr lang="en-US" sz="1070" i="1" dirty="0">
                <a:solidFill>
                  <a:schemeClr val="bg2"/>
                </a:solidFill>
                <a:latin typeface="Calibri" panose="020F0502020204030204" pitchFamily="34" charset="0"/>
                <a:cs typeface="Calibri" panose="020F0502020204030204" pitchFamily="34" charset="0"/>
              </a:rPr>
              <a:t>, Kush R. Varshney</a:t>
            </a: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+ 4 others in preparation</a:t>
            </a:r>
            <a:endParaRPr lang="en-US" sz="1067" i="1"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endParaRPr lang="en-US" sz="1200" b="1" cap="all"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3" b="1" cap="all" dirty="0">
                <a:solidFill>
                  <a:schemeClr val="bg2"/>
                </a:solidFill>
                <a:latin typeface="Calibri" panose="020F0502020204030204" pitchFamily="34" charset="0"/>
                <a:ea typeface="ＭＳ Ｐゴシック" pitchFamily="34" charset="-128"/>
                <a:cs typeface="Times New Roman" panose="02020603050405020304" pitchFamily="18" charset="0"/>
              </a:rPr>
              <a:t>Bias Mitigation</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Optimized Pre-Processing for Discrimination Prevention. </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NIPS 2017.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Calmon</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Wei,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Vinzamuri</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Ramamurthy, Varshney.</a:t>
            </a: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3" dirty="0">
                <a:solidFill>
                  <a:schemeClr val="bg2"/>
                </a:solidFill>
                <a:latin typeface="Calibri" panose="020F0502020204030204" pitchFamily="34" charset="0"/>
                <a:ea typeface="ＭＳ Ｐゴシック" pitchFamily="34" charset="-128"/>
                <a:cs typeface="Times New Roman" panose="02020603050405020304" pitchFamily="18" charset="0"/>
              </a:rPr>
              <a:t>+ others in preparation</a:t>
            </a: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1219170" fontAlgn="base">
              <a:defRPr/>
            </a:pPr>
            <a:endParaRPr lang="en-US" sz="1067" i="1" dirty="0">
              <a:solidFill>
                <a:prstClr val="black"/>
              </a:solidFill>
              <a:latin typeface="Calibri" panose="020F0502020204030204" pitchFamily="34" charset="0"/>
              <a:ea typeface="ＭＳ Ｐゴシック" pitchFamily="34" charset="-128"/>
              <a:cs typeface="Times New Roman" panose="02020603050405020304" pitchFamily="18" charset="0"/>
            </a:endParaRPr>
          </a:p>
          <a:p>
            <a:pPr defTabSz="1219170" fontAlgn="base">
              <a:lnSpc>
                <a:spcPts val="1200"/>
              </a:lnSpc>
              <a:defRPr/>
            </a:pPr>
            <a:r>
              <a:rPr lang="en-US" sz="1333"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4F9D9536-A463-E44E-BB9C-838B115DDBCE}"/>
              </a:ext>
            </a:extLst>
          </p:cNvPr>
          <p:cNvSpPr/>
          <p:nvPr/>
        </p:nvSpPr>
        <p:spPr>
          <a:xfrm>
            <a:off x="662489" y="1034113"/>
            <a:ext cx="4910995" cy="4779835"/>
          </a:xfrm>
          <a:prstGeom prst="rect">
            <a:avLst/>
          </a:prstGeom>
        </p:spPr>
        <p:txBody>
          <a:bodyPr wrap="square">
            <a:spAutoFit/>
          </a:bodyPr>
          <a:lstStyle/>
          <a:p>
            <a:pPr defTabSz="1219170" fontAlgn="base">
              <a:spcBef>
                <a:spcPts val="800"/>
              </a:spcBef>
              <a:defRPr/>
            </a:pPr>
            <a:r>
              <a:rPr lang="en-US" sz="1333" b="1" cap="all" dirty="0">
                <a:solidFill>
                  <a:schemeClr val="bg2"/>
                </a:solidFill>
                <a:latin typeface="Calibri" panose="020F0502020204030204" pitchFamily="34" charset="0"/>
                <a:ea typeface="ＭＳ Ｐゴシック" pitchFamily="34" charset="-128"/>
                <a:cs typeface="Times New Roman" panose="02020603050405020304" pitchFamily="18" charset="0"/>
              </a:rPr>
              <a:t>Handling Bias in Unstructured Data (Text)</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Generating Clues for Gender Based Occupation De-Biasing in Text</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EMNLP 2018,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Madaan</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Singh, Mehta.</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Fighting Offensive Language on Social Media with Unsupervised Text Style Transfer</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ACL 2018. </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Nogueira dos Santos, Melnyk,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Padhi</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Analyze, Detect and Remove Gender Stereotyping from Bollywood Movies. </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FAT* 2018,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Madaan</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Mehta, et al. </a:t>
            </a: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rPr>
              <a:t>Man Booker Prize Analysis</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Paper pending. </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Mehta et al.</a:t>
            </a:r>
          </a:p>
          <a:p>
            <a:pPr defTabSz="1219170" fontAlgn="base">
              <a:defRPr/>
            </a:pPr>
            <a:endPar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3" b="1"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endPar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defTabSz="1219170" fontAlgn="base">
              <a:spcBef>
                <a:spcPts val="800"/>
              </a:spcBef>
              <a:defRPr/>
            </a:pPr>
            <a:r>
              <a:rPr lang="en-US" sz="1333" b="1" cap="all" dirty="0">
                <a:solidFill>
                  <a:schemeClr val="bg2"/>
                </a:solidFill>
                <a:latin typeface="Calibri" panose="020F0502020204030204" pitchFamily="34" charset="0"/>
                <a:ea typeface="ＭＳ Ｐゴシック" pitchFamily="34" charset="-128"/>
                <a:cs typeface="Times New Roman" panose="02020603050405020304" pitchFamily="18" charset="0"/>
              </a:rPr>
              <a:t>Handling Bias in Unstructured Data (Images)</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b="1" dirty="0" err="1">
                <a:solidFill>
                  <a:schemeClr val="bg2"/>
                </a:solidFill>
                <a:latin typeface="Calibri" panose="020F0502020204030204" pitchFamily="34" charset="0"/>
                <a:ea typeface="ＭＳ Ｐゴシック" pitchFamily="34" charset="-128"/>
                <a:cs typeface="Times New Roman" panose="02020603050405020304" pitchFamily="18" charset="0"/>
              </a:rPr>
              <a:t>FairnessGAN</a:t>
            </a:r>
            <a:endParaRPr lang="en-US" sz="1333" b="1" dirty="0">
              <a:solidFill>
                <a:schemeClr val="bg2"/>
              </a:solidFill>
              <a:latin typeface="Calibri" panose="020F0502020204030204" pitchFamily="34" charset="0"/>
              <a:ea typeface="ＭＳ Ｐゴシック" pitchFamily="34" charset="-128"/>
              <a:cs typeface="Times New Roman" panose="02020603050405020304" pitchFamily="18" charset="0"/>
            </a:endParaRP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May 2018.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Sattigeri</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Hoffman, </a:t>
            </a:r>
            <a:r>
              <a:rPr lang="en-US" sz="1067" i="1" dirty="0" err="1">
                <a:solidFill>
                  <a:schemeClr val="bg2"/>
                </a:solidFill>
                <a:latin typeface="Calibri" panose="020F0502020204030204" pitchFamily="34" charset="0"/>
                <a:ea typeface="ＭＳ Ｐゴシック" pitchFamily="34" charset="-128"/>
                <a:cs typeface="Times New Roman" panose="02020603050405020304" pitchFamily="18" charset="0"/>
              </a:rPr>
              <a:t>Chenthamarakshan</a:t>
            </a:r>
            <a:r>
              <a:rPr lang="en-US" sz="1067" i="1" dirty="0">
                <a:solidFill>
                  <a:schemeClr val="bg2"/>
                </a:solidFill>
                <a:latin typeface="Calibri" panose="020F0502020204030204" pitchFamily="34" charset="0"/>
                <a:ea typeface="ＭＳ Ｐゴシック" pitchFamily="34" charset="-128"/>
                <a:cs typeface="Times New Roman" panose="02020603050405020304" pitchFamily="18" charset="0"/>
              </a:rPr>
              <a:t>, Varshney.</a:t>
            </a:r>
          </a:p>
          <a:p>
            <a:pPr defTabSz="1219170" fontAlgn="base">
              <a:lnSpc>
                <a:spcPts val="1200"/>
              </a:lnSpc>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defTabSz="1219170" fontAlgn="base">
              <a:defRPr/>
            </a:pPr>
            <a:r>
              <a:rPr lang="en-US" sz="1333" dirty="0">
                <a:solidFill>
                  <a:schemeClr val="bg2"/>
                </a:solidFill>
                <a:latin typeface="Calibri" panose="020F0502020204030204" pitchFamily="34" charset="0"/>
                <a:ea typeface="Calibri" panose="020F0502020204030204" pitchFamily="34" charset="0"/>
                <a:cs typeface="Times New Roman" panose="02020603050405020304" pitchFamily="18" charset="0"/>
              </a:rPr>
              <a:t>+ 2 others in preparation</a:t>
            </a:r>
          </a:p>
          <a:p>
            <a:pPr defTabSz="1219170" fontAlgn="base">
              <a:defRPr/>
            </a:pPr>
            <a:endParaRPr lang="en-US" sz="13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A1C397F-2AB0-41A5-8931-E39E41C577E1}"/>
              </a:ext>
            </a:extLst>
          </p:cNvPr>
          <p:cNvSpPr txBox="1">
            <a:spLocks noChangeArrowheads="1"/>
          </p:cNvSpPr>
          <p:nvPr/>
        </p:nvSpPr>
        <p:spPr>
          <a:xfrm>
            <a:off x="-118201" y="6467311"/>
            <a:ext cx="1480657" cy="1841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lIns="0" tIns="0" rIns="0" bIns="0" rtlCol="0" anchor="ctr"/>
          <a:lstStyle>
            <a:defPPr>
              <a:defRPr lang="en-US"/>
            </a:defPPr>
            <a:lvl1pPr marL="0" algn="r" defTabSz="914400" rtl="0" eaLnBrk="1" latinLnBrk="0" hangingPunct="1">
              <a:defRPr sz="800" kern="1200" baseline="0">
                <a:solidFill>
                  <a:schemeClr val="bg2"/>
                </a:solidFill>
                <a:latin typeface="+mn-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dirty="0">
                <a:solidFill>
                  <a:prstClr val="black"/>
                </a:solidFill>
                <a:latin typeface="Calibri" panose="020F0502020204030204"/>
              </a:rPr>
              <a:t>© 2018 IBM Research AI</a:t>
            </a:r>
          </a:p>
        </p:txBody>
      </p:sp>
    </p:spTree>
    <p:extLst>
      <p:ext uri="{BB962C8B-B14F-4D97-AF65-F5344CB8AC3E}">
        <p14:creationId xmlns:p14="http://schemas.microsoft.com/office/powerpoint/2010/main" val="4103648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48" name="TextBox 47"/>
          <p:cNvSpPr txBox="1"/>
          <p:nvPr/>
        </p:nvSpPr>
        <p:spPr>
          <a:xfrm>
            <a:off x="2083796" y="1528536"/>
            <a:ext cx="3440033" cy="605422"/>
          </a:xfrm>
          <a:prstGeom prst="rect">
            <a:avLst/>
          </a:prstGeom>
          <a:noFill/>
        </p:spPr>
        <p:txBody>
          <a:bodyPr wrap="square" lIns="91440" tIns="45720" rIns="91440" bIns="45720" rtlCol="0">
            <a:spAutoFit/>
          </a:bodyPr>
          <a:lstStyle/>
          <a:p>
            <a:r>
              <a:rPr lang="en-US" sz="1667" dirty="0">
                <a:solidFill>
                  <a:srgbClr val="FFFFFF"/>
                </a:solidFill>
                <a:latin typeface="IBM Plex Sans Light"/>
                <a:cs typeface="IBM Plex Sans Light"/>
              </a:rPr>
              <a:t>More denies than approves among African-Americans</a:t>
            </a:r>
          </a:p>
        </p:txBody>
      </p:sp>
      <p:sp>
        <p:nvSpPr>
          <p:cNvPr id="49" name="TextBox 48"/>
          <p:cNvSpPr txBox="1"/>
          <p:nvPr/>
        </p:nvSpPr>
        <p:spPr>
          <a:xfrm>
            <a:off x="8211319" y="1528536"/>
            <a:ext cx="3084852" cy="605422"/>
          </a:xfrm>
          <a:prstGeom prst="rect">
            <a:avLst/>
          </a:prstGeom>
          <a:noFill/>
        </p:spPr>
        <p:txBody>
          <a:bodyPr wrap="square" lIns="91440" tIns="45720" rIns="91440" bIns="45720" rtlCol="0">
            <a:spAutoFit/>
          </a:bodyPr>
          <a:lstStyle/>
          <a:p>
            <a:r>
              <a:rPr lang="en-US" sz="1667" dirty="0">
                <a:solidFill>
                  <a:srgbClr val="FFFFFF"/>
                </a:solidFill>
                <a:latin typeface="IBM Plex Sans Light"/>
                <a:cs typeface="IBM Plex Sans Light"/>
              </a:rPr>
              <a:t>Close to equalized proportions of approves and denies</a:t>
            </a:r>
          </a:p>
        </p:txBody>
      </p:sp>
      <p:grpSp>
        <p:nvGrpSpPr>
          <p:cNvPr id="63" name="Group 62">
            <a:extLst>
              <a:ext uri="{FF2B5EF4-FFF2-40B4-BE49-F238E27FC236}">
                <a16:creationId xmlns:a16="http://schemas.microsoft.com/office/drawing/2014/main" id="{517EBB47-9EEC-8A41-8994-A269E12EDEE4}"/>
              </a:ext>
            </a:extLst>
          </p:cNvPr>
          <p:cNvGrpSpPr/>
          <p:nvPr/>
        </p:nvGrpSpPr>
        <p:grpSpPr>
          <a:xfrm>
            <a:off x="6082224" y="1440397"/>
            <a:ext cx="1035977" cy="4970791"/>
            <a:chOff x="7298666" y="1728473"/>
            <a:chExt cx="1243172" cy="5964949"/>
          </a:xfrm>
        </p:grpSpPr>
        <p:grpSp>
          <p:nvGrpSpPr>
            <p:cNvPr id="62" name="Group 61">
              <a:extLst>
                <a:ext uri="{FF2B5EF4-FFF2-40B4-BE49-F238E27FC236}">
                  <a16:creationId xmlns:a16="http://schemas.microsoft.com/office/drawing/2014/main" id="{DEC31ED0-E135-9A42-AB38-E2AC98A6437C}"/>
                </a:ext>
              </a:extLst>
            </p:cNvPr>
            <p:cNvGrpSpPr/>
            <p:nvPr/>
          </p:nvGrpSpPr>
          <p:grpSpPr>
            <a:xfrm>
              <a:off x="7298666" y="1728473"/>
              <a:ext cx="1243172" cy="3852840"/>
              <a:chOff x="7298666" y="1728473"/>
              <a:chExt cx="1243172" cy="3852840"/>
            </a:xfrm>
          </p:grpSpPr>
          <p:sp>
            <p:nvSpPr>
              <p:cNvPr id="13" name="Right Arrow 12"/>
              <p:cNvSpPr/>
              <p:nvPr/>
            </p:nvSpPr>
            <p:spPr>
              <a:xfrm>
                <a:off x="7298666" y="4491883"/>
                <a:ext cx="1243172" cy="1089430"/>
              </a:xfrm>
              <a:prstGeom prst="rightArrow">
                <a:avLst/>
              </a:prstGeom>
              <a:solidFill>
                <a:srgbClr val="FFC000"/>
              </a:solidFill>
            </p:spPr>
            <p:txBody>
              <a:bodyPr wrap="square" lIns="0" tIns="0" rIns="0" bIns="0" rtlCol="0" anchor="ctr">
                <a:noAutofit/>
              </a:bodyPr>
              <a:lstStyle/>
              <a:p>
                <a:pPr algn="ctr"/>
                <a:endParaRPr lang="en-US" sz="1000" dirty="0" err="1">
                  <a:solidFill>
                    <a:srgbClr val="FFFFFF"/>
                  </a:solidFill>
                  <a:latin typeface="Arial"/>
                  <a:cs typeface="Arial"/>
                </a:endParaRPr>
              </a:p>
            </p:txBody>
          </p:sp>
          <p:cxnSp>
            <p:nvCxnSpPr>
              <p:cNvPr id="51" name="Straight Connector 50"/>
              <p:cNvCxnSpPr/>
              <p:nvPr/>
            </p:nvCxnSpPr>
            <p:spPr>
              <a:xfrm>
                <a:off x="7685070" y="1728473"/>
                <a:ext cx="10274" cy="281438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p:nvPr/>
          </p:nvCxnSpPr>
          <p:spPr>
            <a:xfrm>
              <a:off x="7695345" y="5506948"/>
              <a:ext cx="8018" cy="2186474"/>
            </a:xfrm>
            <a:prstGeom prst="line">
              <a:avLst/>
            </a:prstGeom>
          </p:spPr>
          <p:style>
            <a:lnRef idx="2">
              <a:schemeClr val="accent1"/>
            </a:lnRef>
            <a:fillRef idx="0">
              <a:schemeClr val="accent1"/>
            </a:fillRef>
            <a:effectRef idx="1">
              <a:schemeClr val="accent1"/>
            </a:effectRef>
            <a:fontRef idx="minor">
              <a:schemeClr val="tx1"/>
            </a:fontRef>
          </p:style>
        </p:cxnSp>
      </p:grpSp>
      <p:sp>
        <p:nvSpPr>
          <p:cNvPr id="8" name="Slide Number Placeholder 7">
            <a:extLst>
              <a:ext uri="{FF2B5EF4-FFF2-40B4-BE49-F238E27FC236}">
                <a16:creationId xmlns:a16="http://schemas.microsoft.com/office/drawing/2014/main" id="{6BEABA31-6067-5740-85DE-EE7D052EA143}"/>
              </a:ext>
            </a:extLst>
          </p:cNvPr>
          <p:cNvSpPr>
            <a:spLocks noGrp="1"/>
          </p:cNvSpPr>
          <p:nvPr>
            <p:ph type="sldNum" sz="quarter" idx="10"/>
          </p:nvPr>
        </p:nvSpPr>
        <p:spPr/>
        <p:txBody>
          <a:bodyPr/>
          <a:lstStyle/>
          <a:p>
            <a:fld id="{3FD999D4-B456-9943-89B7-30D56181CE18}" type="slidenum">
              <a:rPr lang="en-US" smtClean="0"/>
              <a:t>41</a:t>
            </a:fld>
            <a:endParaRPr lang="en-US"/>
          </a:p>
        </p:txBody>
      </p:sp>
      <p:sp>
        <p:nvSpPr>
          <p:cNvPr id="53" name="Title 11"/>
          <p:cNvSpPr>
            <a:spLocks noGrp="1"/>
          </p:cNvSpPr>
          <p:nvPr>
            <p:ph type="title"/>
          </p:nvPr>
        </p:nvSpPr>
        <p:spPr>
          <a:xfrm>
            <a:off x="381000" y="246830"/>
            <a:ext cx="11582400" cy="648106"/>
          </a:xfrm>
        </p:spPr>
        <p:txBody>
          <a:bodyPr vert="horz" lIns="0" tIns="0" rIns="0" bIns="0" rtlCol="0" anchor="t" anchorCtr="0">
            <a:noAutofit/>
          </a:bodyPr>
          <a:lstStyle/>
          <a:p>
            <a:r>
              <a:rPr lang="en-US" sz="3667" dirty="0">
                <a:latin typeface="IBM Plex Sans Light" charset="0"/>
                <a:ea typeface="IBM Plex Sans Light" charset="0"/>
                <a:cs typeface="IBM Plex Sans Light" charset="0"/>
              </a:rPr>
              <a:t>Example of our pre-processing approach (Data)</a:t>
            </a:r>
          </a:p>
        </p:txBody>
      </p:sp>
      <p:grpSp>
        <p:nvGrpSpPr>
          <p:cNvPr id="50" name="Group 49">
            <a:extLst>
              <a:ext uri="{FF2B5EF4-FFF2-40B4-BE49-F238E27FC236}">
                <a16:creationId xmlns:a16="http://schemas.microsoft.com/office/drawing/2014/main" id="{40995D0C-721E-7246-B126-E6A6120BAA4D}"/>
              </a:ext>
            </a:extLst>
          </p:cNvPr>
          <p:cNvGrpSpPr/>
          <p:nvPr/>
        </p:nvGrpSpPr>
        <p:grpSpPr>
          <a:xfrm>
            <a:off x="478027" y="2348411"/>
            <a:ext cx="4668474" cy="3311718"/>
            <a:chOff x="673828" y="1183171"/>
            <a:chExt cx="4127607" cy="291034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117" y="1490460"/>
              <a:ext cx="2432566" cy="2603052"/>
            </a:xfrm>
            <a:prstGeom prst="rect">
              <a:avLst/>
            </a:prstGeom>
          </p:spPr>
        </p:pic>
        <p:sp>
          <p:nvSpPr>
            <p:cNvPr id="40" name="TextBox 39"/>
            <p:cNvSpPr txBox="1"/>
            <p:nvPr/>
          </p:nvSpPr>
          <p:spPr>
            <a:xfrm>
              <a:off x="673828" y="1821778"/>
              <a:ext cx="1561691" cy="532045"/>
            </a:xfrm>
            <a:prstGeom prst="rect">
              <a:avLst/>
            </a:prstGeom>
            <a:noFill/>
          </p:spPr>
          <p:txBody>
            <a:bodyPr wrap="square" lIns="91440" tIns="45720" rIns="91440" bIns="45720" rtlCol="0">
              <a:spAutoFit/>
            </a:bodyPr>
            <a:lstStyle/>
            <a:p>
              <a:pPr algn="r"/>
              <a:r>
                <a:rPr lang="en-US" sz="1667" dirty="0">
                  <a:solidFill>
                    <a:srgbClr val="FFFFFF"/>
                  </a:solidFill>
                </a:rPr>
                <a:t>African-American</a:t>
              </a:r>
            </a:p>
          </p:txBody>
        </p:sp>
        <p:sp>
          <p:nvSpPr>
            <p:cNvPr id="41" name="TextBox 40"/>
            <p:cNvSpPr txBox="1"/>
            <p:nvPr/>
          </p:nvSpPr>
          <p:spPr>
            <a:xfrm>
              <a:off x="673828" y="3340451"/>
              <a:ext cx="1561691" cy="306594"/>
            </a:xfrm>
            <a:prstGeom prst="rect">
              <a:avLst/>
            </a:prstGeom>
            <a:noFill/>
          </p:spPr>
          <p:txBody>
            <a:bodyPr wrap="square" lIns="91440" tIns="45720" rIns="91440" bIns="45720" rtlCol="0">
              <a:spAutoFit/>
            </a:bodyPr>
            <a:lstStyle/>
            <a:p>
              <a:pPr algn="r"/>
              <a:r>
                <a:rPr lang="en-US" sz="1667" dirty="0">
                  <a:solidFill>
                    <a:srgbClr val="FFFFFF"/>
                  </a:solidFill>
                </a:rPr>
                <a:t>Caucasian</a:t>
              </a:r>
            </a:p>
          </p:txBody>
        </p:sp>
        <p:sp>
          <p:nvSpPr>
            <p:cNvPr id="42" name="TextBox 41"/>
            <p:cNvSpPr txBox="1"/>
            <p:nvPr/>
          </p:nvSpPr>
          <p:spPr>
            <a:xfrm>
              <a:off x="2018561" y="1194107"/>
              <a:ext cx="1561691" cy="306594"/>
            </a:xfrm>
            <a:prstGeom prst="rect">
              <a:avLst/>
            </a:prstGeom>
            <a:noFill/>
          </p:spPr>
          <p:txBody>
            <a:bodyPr wrap="square" lIns="91440" tIns="45720" rIns="91440" bIns="45720" rtlCol="0">
              <a:spAutoFit/>
            </a:bodyPr>
            <a:lstStyle/>
            <a:p>
              <a:pPr algn="ctr"/>
              <a:r>
                <a:rPr lang="en-US" sz="1667" dirty="0">
                  <a:solidFill>
                    <a:srgbClr val="FFFFFF"/>
                  </a:solidFill>
                </a:rPr>
                <a:t>approve</a:t>
              </a:r>
            </a:p>
          </p:txBody>
        </p:sp>
        <p:sp>
          <p:nvSpPr>
            <p:cNvPr id="43" name="TextBox 42"/>
            <p:cNvSpPr txBox="1"/>
            <p:nvPr/>
          </p:nvSpPr>
          <p:spPr>
            <a:xfrm>
              <a:off x="3239744" y="1183171"/>
              <a:ext cx="1561691" cy="306594"/>
            </a:xfrm>
            <a:prstGeom prst="rect">
              <a:avLst/>
            </a:prstGeom>
            <a:noFill/>
          </p:spPr>
          <p:txBody>
            <a:bodyPr wrap="square" lIns="91440" tIns="45720" rIns="91440" bIns="45720" rtlCol="0">
              <a:spAutoFit/>
            </a:bodyPr>
            <a:lstStyle/>
            <a:p>
              <a:pPr algn="ctr"/>
              <a:r>
                <a:rPr lang="en-US" sz="1667" dirty="0">
                  <a:solidFill>
                    <a:srgbClr val="FFFFFF"/>
                  </a:solidFill>
                </a:rPr>
                <a:t>deny</a:t>
              </a:r>
            </a:p>
          </p:txBody>
        </p:sp>
        <p:sp>
          <p:nvSpPr>
            <p:cNvPr id="2" name="TextBox 1"/>
            <p:cNvSpPr txBox="1"/>
            <p:nvPr/>
          </p:nvSpPr>
          <p:spPr>
            <a:xfrm>
              <a:off x="3649923" y="1997757"/>
              <a:ext cx="892288" cy="283998"/>
            </a:xfrm>
            <a:prstGeom prst="rect">
              <a:avLst/>
            </a:prstGeom>
            <a:noFill/>
          </p:spPr>
          <p:txBody>
            <a:bodyPr wrap="square" lIns="91440" tIns="45720" rIns="91440" bIns="45720" rtlCol="0">
              <a:spAutoFit/>
            </a:bodyPr>
            <a:lstStyle/>
            <a:p>
              <a:r>
                <a:rPr lang="en-US" sz="1500" dirty="0">
                  <a:solidFill>
                    <a:srgbClr val="000000"/>
                  </a:solidFill>
                </a:rPr>
                <a:t>56%</a:t>
              </a:r>
            </a:p>
          </p:txBody>
        </p:sp>
        <p:sp>
          <p:nvSpPr>
            <p:cNvPr id="56" name="TextBox 55"/>
            <p:cNvSpPr txBox="1"/>
            <p:nvPr/>
          </p:nvSpPr>
          <p:spPr>
            <a:xfrm>
              <a:off x="3614302" y="3289420"/>
              <a:ext cx="892288" cy="283998"/>
            </a:xfrm>
            <a:prstGeom prst="rect">
              <a:avLst/>
            </a:prstGeom>
            <a:noFill/>
          </p:spPr>
          <p:txBody>
            <a:bodyPr wrap="square" lIns="91440" tIns="45720" rIns="91440" bIns="45720" rtlCol="0">
              <a:spAutoFit/>
            </a:bodyPr>
            <a:lstStyle/>
            <a:p>
              <a:r>
                <a:rPr lang="en-US" sz="1500" dirty="0">
                  <a:solidFill>
                    <a:srgbClr val="000000"/>
                  </a:solidFill>
                </a:rPr>
                <a:t>42%</a:t>
              </a:r>
            </a:p>
          </p:txBody>
        </p:sp>
      </p:grpSp>
      <p:grpSp>
        <p:nvGrpSpPr>
          <p:cNvPr id="60" name="Group 59">
            <a:extLst>
              <a:ext uri="{FF2B5EF4-FFF2-40B4-BE49-F238E27FC236}">
                <a16:creationId xmlns:a16="http://schemas.microsoft.com/office/drawing/2014/main" id="{8E130528-A994-3941-8E1A-5CEE62951757}"/>
              </a:ext>
            </a:extLst>
          </p:cNvPr>
          <p:cNvGrpSpPr/>
          <p:nvPr/>
        </p:nvGrpSpPr>
        <p:grpSpPr>
          <a:xfrm>
            <a:off x="6743353" y="2360858"/>
            <a:ext cx="4552818" cy="3264029"/>
            <a:chOff x="8598516" y="1189407"/>
            <a:chExt cx="4127607" cy="2740039"/>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7852" y="1505198"/>
              <a:ext cx="2424248" cy="2424248"/>
            </a:xfrm>
            <a:prstGeom prst="rect">
              <a:avLst/>
            </a:prstGeom>
          </p:spPr>
        </p:pic>
        <p:sp>
          <p:nvSpPr>
            <p:cNvPr id="44" name="TextBox 43"/>
            <p:cNvSpPr txBox="1"/>
            <p:nvPr/>
          </p:nvSpPr>
          <p:spPr>
            <a:xfrm>
              <a:off x="8598516" y="1734707"/>
              <a:ext cx="1561691" cy="508231"/>
            </a:xfrm>
            <a:prstGeom prst="rect">
              <a:avLst/>
            </a:prstGeom>
            <a:noFill/>
          </p:spPr>
          <p:txBody>
            <a:bodyPr wrap="square" lIns="91440" tIns="45720" rIns="91440" bIns="45720" rtlCol="0">
              <a:spAutoFit/>
            </a:bodyPr>
            <a:lstStyle/>
            <a:p>
              <a:pPr algn="r"/>
              <a:r>
                <a:rPr lang="en-US" sz="1667" dirty="0">
                  <a:solidFill>
                    <a:srgbClr val="FFFFFF"/>
                  </a:solidFill>
                </a:rPr>
                <a:t>African-American</a:t>
              </a:r>
            </a:p>
          </p:txBody>
        </p:sp>
        <p:sp>
          <p:nvSpPr>
            <p:cNvPr id="45" name="TextBox 44"/>
            <p:cNvSpPr txBox="1"/>
            <p:nvPr/>
          </p:nvSpPr>
          <p:spPr>
            <a:xfrm>
              <a:off x="8598516" y="3384009"/>
              <a:ext cx="1561691" cy="292871"/>
            </a:xfrm>
            <a:prstGeom prst="rect">
              <a:avLst/>
            </a:prstGeom>
            <a:noFill/>
          </p:spPr>
          <p:txBody>
            <a:bodyPr wrap="square" lIns="91440" tIns="45720" rIns="91440" bIns="45720" rtlCol="0">
              <a:spAutoFit/>
            </a:bodyPr>
            <a:lstStyle/>
            <a:p>
              <a:pPr algn="r"/>
              <a:r>
                <a:rPr lang="en-US" sz="1667" dirty="0">
                  <a:solidFill>
                    <a:srgbClr val="FFFFFF"/>
                  </a:solidFill>
                </a:rPr>
                <a:t>Caucasian</a:t>
              </a:r>
            </a:p>
          </p:txBody>
        </p:sp>
        <p:sp>
          <p:nvSpPr>
            <p:cNvPr id="46" name="TextBox 45"/>
            <p:cNvSpPr txBox="1"/>
            <p:nvPr/>
          </p:nvSpPr>
          <p:spPr>
            <a:xfrm>
              <a:off x="9943250" y="1200341"/>
              <a:ext cx="1561691" cy="292871"/>
            </a:xfrm>
            <a:prstGeom prst="rect">
              <a:avLst/>
            </a:prstGeom>
            <a:noFill/>
          </p:spPr>
          <p:txBody>
            <a:bodyPr wrap="square" lIns="91440" tIns="45720" rIns="91440" bIns="45720" rtlCol="0">
              <a:spAutoFit/>
            </a:bodyPr>
            <a:lstStyle/>
            <a:p>
              <a:pPr algn="ctr"/>
              <a:r>
                <a:rPr lang="en-US" sz="1667" dirty="0">
                  <a:solidFill>
                    <a:srgbClr val="FFFFFF"/>
                  </a:solidFill>
                </a:rPr>
                <a:t>approve</a:t>
              </a:r>
            </a:p>
          </p:txBody>
        </p:sp>
        <p:sp>
          <p:nvSpPr>
            <p:cNvPr id="47" name="TextBox 46"/>
            <p:cNvSpPr txBox="1"/>
            <p:nvPr/>
          </p:nvSpPr>
          <p:spPr>
            <a:xfrm>
              <a:off x="11164432" y="1189407"/>
              <a:ext cx="1561691" cy="292871"/>
            </a:xfrm>
            <a:prstGeom prst="rect">
              <a:avLst/>
            </a:prstGeom>
            <a:noFill/>
          </p:spPr>
          <p:txBody>
            <a:bodyPr wrap="square" lIns="91440" tIns="45720" rIns="91440" bIns="45720" rtlCol="0">
              <a:spAutoFit/>
            </a:bodyPr>
            <a:lstStyle/>
            <a:p>
              <a:pPr algn="ctr"/>
              <a:r>
                <a:rPr lang="en-US" sz="1667" dirty="0">
                  <a:solidFill>
                    <a:srgbClr val="FFFFFF"/>
                  </a:solidFill>
                </a:rPr>
                <a:t>deny</a:t>
              </a:r>
            </a:p>
          </p:txBody>
        </p:sp>
        <p:sp>
          <p:nvSpPr>
            <p:cNvPr id="57" name="TextBox 56"/>
            <p:cNvSpPr txBox="1"/>
            <p:nvPr/>
          </p:nvSpPr>
          <p:spPr>
            <a:xfrm>
              <a:off x="11669476" y="3171642"/>
              <a:ext cx="892288" cy="271286"/>
            </a:xfrm>
            <a:prstGeom prst="rect">
              <a:avLst/>
            </a:prstGeom>
            <a:noFill/>
          </p:spPr>
          <p:txBody>
            <a:bodyPr wrap="square" lIns="91440" tIns="45720" rIns="91440" bIns="45720" rtlCol="0">
              <a:spAutoFit/>
            </a:bodyPr>
            <a:lstStyle/>
            <a:p>
              <a:r>
                <a:rPr lang="en-US" sz="1500" dirty="0">
                  <a:solidFill>
                    <a:srgbClr val="000000"/>
                  </a:solidFill>
                </a:rPr>
                <a:t>42%</a:t>
              </a:r>
            </a:p>
          </p:txBody>
        </p:sp>
        <p:sp>
          <p:nvSpPr>
            <p:cNvPr id="58" name="TextBox 57"/>
            <p:cNvSpPr txBox="1"/>
            <p:nvPr/>
          </p:nvSpPr>
          <p:spPr>
            <a:xfrm>
              <a:off x="11565126" y="1949015"/>
              <a:ext cx="892288" cy="271286"/>
            </a:xfrm>
            <a:prstGeom prst="rect">
              <a:avLst/>
            </a:prstGeom>
            <a:noFill/>
          </p:spPr>
          <p:txBody>
            <a:bodyPr wrap="square" lIns="91440" tIns="45720" rIns="91440" bIns="45720" rtlCol="0">
              <a:spAutoFit/>
            </a:bodyPr>
            <a:lstStyle/>
            <a:p>
              <a:r>
                <a:rPr lang="en-US" sz="1500" dirty="0">
                  <a:solidFill>
                    <a:srgbClr val="000000"/>
                  </a:solidFill>
                </a:rPr>
                <a:t>46%</a:t>
              </a:r>
            </a:p>
          </p:txBody>
        </p:sp>
      </p:grpSp>
    </p:spTree>
    <p:extLst>
      <p:ext uri="{BB962C8B-B14F-4D97-AF65-F5344CB8AC3E}">
        <p14:creationId xmlns:p14="http://schemas.microsoft.com/office/powerpoint/2010/main" val="2898587119"/>
      </p:ext>
    </p:extLst>
  </p:cSld>
  <p:clrMapOvr>
    <a:masterClrMapping/>
  </p:clrMapOvr>
  <mc:AlternateContent xmlns:mc="http://schemas.openxmlformats.org/markup-compatibility/2006" xmlns:p14="http://schemas.microsoft.com/office/powerpoint/2010/main">
    <mc:Choice Requires="p14">
      <p:transition spd="med" p14:dur="700" advTm="23739">
        <p:fade/>
      </p:transition>
    </mc:Choice>
    <mc:Fallback xmlns="">
      <p:transition spd="med" advTm="237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extLst mod="1">
    <p:ext uri="{E180D4A7-C9FB-4DFB-919C-405C955672EB}">
      <p14:showEvtLst xmlns:p14="http://schemas.microsoft.com/office/powerpoint/2010/main">
        <p14:playEvt time="13" objId="5"/>
        <p14:stopEvt time="23221" objId="5"/>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18" name="Title 17"/>
          <p:cNvSpPr>
            <a:spLocks noGrp="1"/>
          </p:cNvSpPr>
          <p:nvPr>
            <p:ph type="title"/>
          </p:nvPr>
        </p:nvSpPr>
        <p:spPr>
          <a:xfrm>
            <a:off x="304800" y="268225"/>
            <a:ext cx="7784124" cy="634498"/>
          </a:xfrm>
        </p:spPr>
        <p:txBody>
          <a:bodyPr>
            <a:normAutofit/>
          </a:bodyPr>
          <a:lstStyle/>
          <a:p>
            <a:r>
              <a:rPr lang="en-US" dirty="0"/>
              <a:t>Our Pre-Processing Mitigation Approach</a:t>
            </a:r>
          </a:p>
        </p:txBody>
      </p:sp>
      <p:sp>
        <p:nvSpPr>
          <p:cNvPr id="3" name="Slide Number Placeholder 2"/>
          <p:cNvSpPr>
            <a:spLocks noGrp="1"/>
          </p:cNvSpPr>
          <p:nvPr>
            <p:ph type="sldNum" sz="quarter" idx="10"/>
          </p:nvPr>
        </p:nvSpPr>
        <p:spPr/>
        <p:txBody>
          <a:bodyPr/>
          <a:lstStyle/>
          <a:p>
            <a:fld id="{D0BE6F14-FF48-0F4F-A8AA-2E3F25371E4A}" type="slidenum">
              <a:rPr lang="en-US" smtClean="0"/>
              <a:pPr/>
              <a:t>42</a:t>
            </a:fld>
            <a:endParaRPr lang="en-US"/>
          </a:p>
        </p:txBody>
      </p:sp>
      <p:sp>
        <p:nvSpPr>
          <p:cNvPr id="19" name="Text Placeholder 18"/>
          <p:cNvSpPr>
            <a:spLocks noGrp="1"/>
          </p:cNvSpPr>
          <p:nvPr>
            <p:ph type="body" sz="quarter" idx="12"/>
          </p:nvPr>
        </p:nvSpPr>
        <p:spPr>
          <a:xfrm>
            <a:off x="304800" y="1499617"/>
            <a:ext cx="3657600" cy="4781127"/>
          </a:xfrm>
        </p:spPr>
        <p:txBody>
          <a:bodyPr/>
          <a:lstStyle/>
          <a:p>
            <a:r>
              <a:rPr lang="en-US" b="1" dirty="0"/>
              <a:t>1.  Group discrimination</a:t>
            </a:r>
          </a:p>
          <a:p>
            <a:pPr>
              <a:spcBef>
                <a:spcPts val="800"/>
              </a:spcBef>
            </a:pPr>
            <a:r>
              <a:rPr lang="en-US" dirty="0"/>
              <a:t>Outcomes made independent of protected attributes</a:t>
            </a:r>
          </a:p>
        </p:txBody>
      </p:sp>
      <p:sp>
        <p:nvSpPr>
          <p:cNvPr id="20" name="Text Placeholder 19"/>
          <p:cNvSpPr>
            <a:spLocks noGrp="1"/>
          </p:cNvSpPr>
          <p:nvPr>
            <p:ph type="body" sz="quarter" idx="13"/>
          </p:nvPr>
        </p:nvSpPr>
        <p:spPr>
          <a:xfrm>
            <a:off x="8198400" y="1499619"/>
            <a:ext cx="3782400" cy="4781127"/>
          </a:xfrm>
        </p:spPr>
        <p:txBody>
          <a:bodyPr/>
          <a:lstStyle/>
          <a:p>
            <a:pPr marL="457182" indent="-457182">
              <a:buAutoNum type="arabicPeriod" startAt="3"/>
            </a:pPr>
            <a:r>
              <a:rPr lang="en-US" b="1" dirty="0"/>
              <a:t>Utility preservation</a:t>
            </a:r>
          </a:p>
          <a:p>
            <a:pPr>
              <a:spcBef>
                <a:spcPts val="800"/>
              </a:spcBef>
            </a:pPr>
            <a:r>
              <a:rPr lang="en-US" dirty="0"/>
              <a:t>Retain joint distribution so model can still learn task</a:t>
            </a:r>
          </a:p>
          <a:p>
            <a:pPr>
              <a:spcBef>
                <a:spcPts val="800"/>
              </a:spcBef>
            </a:pPr>
            <a:endParaRPr lang="en-US" dirty="0"/>
          </a:p>
        </p:txBody>
      </p:sp>
      <p:sp>
        <p:nvSpPr>
          <p:cNvPr id="21" name="Text Placeholder 18"/>
          <p:cNvSpPr txBox="1">
            <a:spLocks/>
          </p:cNvSpPr>
          <p:nvPr/>
        </p:nvSpPr>
        <p:spPr>
          <a:xfrm>
            <a:off x="4267200" y="1499617"/>
            <a:ext cx="3657600" cy="4781127"/>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2" indent="-457182">
              <a:buAutoNum type="arabicPeriod" startAt="2"/>
            </a:pPr>
            <a:r>
              <a:rPr lang="en-US" sz="1867" b="1" dirty="0"/>
              <a:t>Individual distortion</a:t>
            </a:r>
          </a:p>
          <a:p>
            <a:pPr>
              <a:spcBef>
                <a:spcPts val="800"/>
              </a:spcBef>
            </a:pPr>
            <a:r>
              <a:rPr lang="en-US" sz="1867" dirty="0"/>
              <a:t>Avoid large changes in individual features</a:t>
            </a:r>
          </a:p>
        </p:txBody>
      </p:sp>
      <mc:AlternateContent xmlns:mc="http://schemas.openxmlformats.org/markup-compatibility/2006">
        <mc:Choice xmlns:a14="http://schemas.microsoft.com/office/drawing/2010/main" Requires="a14">
          <p:sp>
            <p:nvSpPr>
              <p:cNvPr id="24" name="TextBox 23"/>
              <p:cNvSpPr txBox="1"/>
              <p:nvPr/>
            </p:nvSpPr>
            <p:spPr>
              <a:xfrm>
                <a:off x="7968000" y="3576722"/>
                <a:ext cx="4012800" cy="2039404"/>
              </a:xfrm>
              <a:prstGeom prst="rect">
                <a:avLst/>
              </a:prstGeom>
              <a:solidFill>
                <a:schemeClr val="tx2"/>
              </a:solidFill>
            </p:spPr>
            <p:txBody>
              <a:bodyPr wrap="square" rtlCol="0">
                <a:spAutoFit/>
              </a:bodyPr>
              <a:lstStyle/>
              <a:p>
                <a:pPr>
                  <a:spcBef>
                    <a:spcPts val="800"/>
                  </a:spcBef>
                </a:pPr>
                <a14:m>
                  <m:oMathPara xmlns:m="http://schemas.openxmlformats.org/officeDocument/2006/math">
                    <m:oMathParaPr>
                      <m:jc m:val="left"/>
                    </m:oMathParaPr>
                    <m:oMath xmlns:m="http://schemas.openxmlformats.org/officeDocument/2006/math">
                      <m:func>
                        <m:funcPr>
                          <m:ctrlPr>
                            <a:rPr lang="en-US" sz="1867" i="1">
                              <a:latin typeface="Cambria Math" panose="02040503050406030204" pitchFamily="18" charset="0"/>
                            </a:rPr>
                          </m:ctrlPr>
                        </m:funcPr>
                        <m:fName>
                          <m:r>
                            <m:rPr>
                              <m:sty m:val="p"/>
                            </m:rPr>
                            <a:rPr lang="en-US" sz="1867">
                              <a:latin typeface="Cambria Math" panose="02040503050406030204" pitchFamily="18" charset="0"/>
                            </a:rPr>
                            <m:t>min</m:t>
                          </m:r>
                        </m:fName>
                        <m:e>
                          <m:r>
                            <a:rPr lang="en-US" sz="1867" i="1">
                              <a:latin typeface="Cambria Math" panose="02040503050406030204" pitchFamily="18" charset="0"/>
                            </a:rPr>
                            <m:t>  </m:t>
                          </m:r>
                          <m:r>
                            <a:rPr lang="en-US" sz="1867">
                              <a:latin typeface="Cambria Math" panose="02040503050406030204" pitchFamily="18" charset="0"/>
                            </a:rPr>
                            <m:t> </m:t>
                          </m:r>
                          <m:r>
                            <m:rPr>
                              <m:sty m:val="p"/>
                            </m:rPr>
                            <a:rPr lang="en-US" sz="1867">
                              <a:latin typeface="Cambria Math" panose="02040503050406030204" pitchFamily="18" charset="0"/>
                            </a:rPr>
                            <m:t>Δ</m:t>
                          </m:r>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𝑝</m:t>
                              </m:r>
                            </m:e>
                            <m:sub>
                              <m:acc>
                                <m:accPr>
                                  <m:chr m:val="̂"/>
                                  <m:ctrlPr>
                                    <a:rPr lang="en-US" sz="1867" i="1">
                                      <a:latin typeface="Cambria Math" panose="02040503050406030204" pitchFamily="18" charset="0"/>
                                    </a:rPr>
                                  </m:ctrlPr>
                                </m:accPr>
                                <m:e>
                                  <m:r>
                                    <a:rPr lang="en-US" sz="1867" i="1">
                                      <a:latin typeface="Cambria Math" panose="02040503050406030204" pitchFamily="18" charset="0"/>
                                    </a:rPr>
                                    <m:t>𝑋</m:t>
                                  </m:r>
                                </m:e>
                              </m:acc>
                              <m:r>
                                <a:rPr lang="en-US" sz="1867" i="1" dirty="0">
                                  <a:latin typeface="Cambria Math" panose="02040503050406030204" pitchFamily="18" charset="0"/>
                                </a:rPr>
                                <m:t>,</m:t>
                              </m:r>
                              <m:acc>
                                <m:accPr>
                                  <m:chr m:val="̂"/>
                                  <m:ctrlPr>
                                    <a:rPr lang="en-US" sz="1867" i="1" dirty="0">
                                      <a:latin typeface="Cambria Math" panose="02040503050406030204" pitchFamily="18" charset="0"/>
                                    </a:rPr>
                                  </m:ctrlPr>
                                </m:accPr>
                                <m:e>
                                  <m:r>
                                    <a:rPr lang="en-US" sz="1867" i="1" dirty="0">
                                      <a:latin typeface="Cambria Math" panose="02040503050406030204" pitchFamily="18" charset="0"/>
                                    </a:rPr>
                                    <m:t>𝑌</m:t>
                                  </m:r>
                                </m:e>
                              </m:acc>
                            </m:sub>
                          </m:sSub>
                          <m:r>
                            <a:rPr lang="en-US" sz="1867" i="1">
                              <a:latin typeface="Cambria Math" panose="02040503050406030204" pitchFamily="18" charset="0"/>
                            </a:rPr>
                            <m:t>, </m:t>
                          </m:r>
                          <m:sSub>
                            <m:sSubPr>
                              <m:ctrlPr>
                                <a:rPr lang="en-US" sz="1867" i="1">
                                  <a:latin typeface="Cambria Math" panose="02040503050406030204" pitchFamily="18" charset="0"/>
                                </a:rPr>
                              </m:ctrlPr>
                            </m:sSubPr>
                            <m:e>
                              <m:r>
                                <a:rPr lang="en-US" sz="1867" i="1">
                                  <a:latin typeface="Cambria Math" panose="02040503050406030204" pitchFamily="18" charset="0"/>
                                </a:rPr>
                                <m:t>𝑝</m:t>
                              </m:r>
                            </m:e>
                            <m:sub>
                              <m:r>
                                <a:rPr lang="en-US" sz="1867" i="1">
                                  <a:latin typeface="Cambria Math" panose="02040503050406030204" pitchFamily="18" charset="0"/>
                                </a:rPr>
                                <m:t>𝑋</m:t>
                              </m:r>
                              <m:r>
                                <a:rPr lang="en-US" sz="1867" i="1">
                                  <a:latin typeface="Cambria Math" panose="02040503050406030204" pitchFamily="18" charset="0"/>
                                </a:rPr>
                                <m:t>,</m:t>
                              </m:r>
                              <m:r>
                                <a:rPr lang="en-US" sz="1867" i="1">
                                  <a:latin typeface="Cambria Math" panose="02040503050406030204" pitchFamily="18" charset="0"/>
                                </a:rPr>
                                <m:t>𝑌</m:t>
                              </m:r>
                            </m:sub>
                          </m:sSub>
                          <m:r>
                            <a:rPr lang="en-US" sz="1867" i="1">
                              <a:latin typeface="Cambria Math" panose="02040503050406030204" pitchFamily="18" charset="0"/>
                            </a:rPr>
                            <m:t>)</m:t>
                          </m:r>
                        </m:e>
                      </m:func>
                    </m:oMath>
                  </m:oMathPara>
                </a14:m>
                <a:endParaRPr lang="en-US" sz="1867" i="1" dirty="0">
                  <a:latin typeface="Cambria Math" panose="02040503050406030204" pitchFamily="18" charset="0"/>
                </a:endParaRPr>
              </a:p>
              <a:p>
                <a:pPr>
                  <a:spcBef>
                    <a:spcPts val="800"/>
                  </a:spcBef>
                </a:pPr>
                <a:endParaRPr lang="en-US" sz="1867" dirty="0">
                  <a:latin typeface="Cambria Math" panose="02040503050406030204" pitchFamily="18" charset="0"/>
                </a:endParaRPr>
              </a:p>
              <a:p>
                <a:pPr>
                  <a:spcBef>
                    <a:spcPts val="800"/>
                  </a:spcBef>
                </a:pPr>
                <a14:m>
                  <m:oMathPara xmlns:m="http://schemas.openxmlformats.org/officeDocument/2006/math">
                    <m:oMathParaPr>
                      <m:jc m:val="left"/>
                    </m:oMathParaPr>
                    <m:oMath xmlns:m="http://schemas.openxmlformats.org/officeDocument/2006/math">
                      <m:r>
                        <m:rPr>
                          <m:sty m:val="p"/>
                        </m:rPr>
                        <a:rPr lang="en-US" sz="1867">
                          <a:latin typeface="Cambria Math" panose="02040503050406030204" pitchFamily="18" charset="0"/>
                        </a:rPr>
                        <m:t>s</m:t>
                      </m:r>
                      <m:r>
                        <a:rPr lang="en-US" sz="1867">
                          <a:latin typeface="Cambria Math" panose="02040503050406030204" pitchFamily="18" charset="0"/>
                        </a:rPr>
                        <m:t>.</m:t>
                      </m:r>
                      <m:r>
                        <m:rPr>
                          <m:sty m:val="p"/>
                        </m:rPr>
                        <a:rPr lang="en-US" sz="1867">
                          <a:latin typeface="Cambria Math" panose="02040503050406030204" pitchFamily="18" charset="0"/>
                        </a:rPr>
                        <m:t>t</m:t>
                      </m:r>
                      <m:r>
                        <a:rPr lang="en-US" sz="1867">
                          <a:latin typeface="Cambria Math" panose="02040503050406030204" pitchFamily="18" charset="0"/>
                        </a:rPr>
                        <m:t>. </m:t>
                      </m:r>
                      <m:r>
                        <a:rPr lang="en-US" sz="1867" i="1">
                          <a:latin typeface="Cambria Math" panose="02040503050406030204" pitchFamily="18" charset="0"/>
                        </a:rPr>
                        <m:t>    </m:t>
                      </m:r>
                      <m:r>
                        <a:rPr lang="en-US" sz="1867" i="1">
                          <a:latin typeface="Cambria Math" panose="02040503050406030204" pitchFamily="18" charset="0"/>
                        </a:rPr>
                        <m:t>𝐽</m:t>
                      </m:r>
                      <m:d>
                        <m:dPr>
                          <m:ctrlPr>
                            <a:rPr lang="en-US" sz="1867" i="1">
                              <a:latin typeface="Cambria Math" panose="02040503050406030204" pitchFamily="18" charset="0"/>
                            </a:rPr>
                          </m:ctrlPr>
                        </m:dPr>
                        <m:e>
                          <m:sSub>
                            <m:sSubPr>
                              <m:ctrlPr>
                                <a:rPr lang="en-US" sz="1867" i="1">
                                  <a:latin typeface="Cambria Math" panose="02040503050406030204" pitchFamily="18" charset="0"/>
                                </a:rPr>
                              </m:ctrlPr>
                            </m:sSubPr>
                            <m:e>
                              <m:r>
                                <a:rPr lang="en-US" sz="1867" i="1">
                                  <a:latin typeface="Cambria Math" panose="02040503050406030204" pitchFamily="18" charset="0"/>
                                </a:rPr>
                                <m:t>𝑝</m:t>
                              </m:r>
                            </m:e>
                            <m:sub>
                              <m:acc>
                                <m:accPr>
                                  <m:chr m:val="̂"/>
                                  <m:ctrlPr>
                                    <a:rPr lang="en-US" sz="1867" i="1">
                                      <a:latin typeface="Cambria Math" panose="02040503050406030204" pitchFamily="18" charset="0"/>
                                    </a:rPr>
                                  </m:ctrlPr>
                                </m:accPr>
                                <m:e>
                                  <m:r>
                                    <a:rPr lang="en-US" sz="1867" i="1">
                                      <a:latin typeface="Cambria Math" panose="02040503050406030204" pitchFamily="18" charset="0"/>
                                    </a:rPr>
                                    <m:t>𝑌</m:t>
                                  </m:r>
                                </m:e>
                              </m:acc>
                              <m:r>
                                <a:rPr lang="en-US" sz="1867" i="1" dirty="0">
                                  <a:latin typeface="Cambria Math" panose="02040503050406030204" pitchFamily="18" charset="0"/>
                                </a:rPr>
                                <m:t>|</m:t>
                              </m:r>
                              <m:r>
                                <a:rPr lang="en-US" sz="1867" i="1">
                                  <a:latin typeface="Cambria Math" panose="02040503050406030204" pitchFamily="18" charset="0"/>
                                </a:rPr>
                                <m:t>𝐷</m:t>
                              </m:r>
                            </m:sub>
                          </m:sSub>
                          <m:d>
                            <m:dPr>
                              <m:ctrlPr>
                                <a:rPr lang="en-US" sz="1867" i="1">
                                  <a:latin typeface="Cambria Math" panose="02040503050406030204" pitchFamily="18" charset="0"/>
                                </a:rPr>
                              </m:ctrlPr>
                            </m:dPr>
                            <m:e>
                              <m:acc>
                                <m:accPr>
                                  <m:chr m:val="̂"/>
                                  <m:ctrlPr>
                                    <a:rPr lang="en-US" sz="1867" i="1">
                                      <a:latin typeface="Cambria Math" panose="02040503050406030204" pitchFamily="18" charset="0"/>
                                    </a:rPr>
                                  </m:ctrlPr>
                                </m:accPr>
                                <m:e>
                                  <m:r>
                                    <a:rPr lang="en-US" sz="1867" i="1">
                                      <a:latin typeface="Cambria Math" panose="02040503050406030204" pitchFamily="18" charset="0"/>
                                    </a:rPr>
                                    <m:t>𝑦</m:t>
                                  </m:r>
                                </m:e>
                              </m:acc>
                            </m:e>
                            <m:e>
                              <m:sSub>
                                <m:sSubPr>
                                  <m:ctrlPr>
                                    <a:rPr lang="en-US" sz="1867" i="1">
                                      <a:latin typeface="Cambria Math" panose="02040503050406030204" pitchFamily="18" charset="0"/>
                                    </a:rPr>
                                  </m:ctrlPr>
                                </m:sSubPr>
                                <m:e>
                                  <m:r>
                                    <a:rPr lang="en-US" sz="1867" i="1">
                                      <a:latin typeface="Cambria Math" panose="02040503050406030204" pitchFamily="18" charset="0"/>
                                    </a:rPr>
                                    <m:t>𝑑</m:t>
                                  </m:r>
                                </m:e>
                                <m:sub>
                                  <m:r>
                                    <a:rPr lang="en-US" sz="1867" i="1">
                                      <a:latin typeface="Cambria Math" panose="02040503050406030204" pitchFamily="18" charset="0"/>
                                    </a:rPr>
                                    <m:t>1</m:t>
                                  </m:r>
                                </m:sub>
                              </m:sSub>
                            </m:e>
                          </m:d>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𝑝</m:t>
                              </m:r>
                            </m:e>
                            <m:sub>
                              <m:acc>
                                <m:accPr>
                                  <m:chr m:val="̂"/>
                                  <m:ctrlPr>
                                    <a:rPr lang="en-US" sz="1867" i="1">
                                      <a:latin typeface="Cambria Math" panose="02040503050406030204" pitchFamily="18" charset="0"/>
                                    </a:rPr>
                                  </m:ctrlPr>
                                </m:accPr>
                                <m:e>
                                  <m:r>
                                    <a:rPr lang="en-US" sz="1867" i="1">
                                      <a:latin typeface="Cambria Math" panose="02040503050406030204" pitchFamily="18" charset="0"/>
                                    </a:rPr>
                                    <m:t>𝑌</m:t>
                                  </m:r>
                                </m:e>
                              </m:acc>
                              <m:r>
                                <a:rPr lang="en-US" sz="1867" i="1" dirty="0">
                                  <a:latin typeface="Cambria Math" panose="02040503050406030204" pitchFamily="18" charset="0"/>
                                </a:rPr>
                                <m:t>|</m:t>
                              </m:r>
                              <m:r>
                                <a:rPr lang="en-US" sz="1867" i="1">
                                  <a:latin typeface="Cambria Math" panose="02040503050406030204" pitchFamily="18" charset="0"/>
                                </a:rPr>
                                <m:t>𝐷</m:t>
                              </m:r>
                            </m:sub>
                          </m:sSub>
                          <m:d>
                            <m:dPr>
                              <m:ctrlPr>
                                <a:rPr lang="en-US" sz="1867" i="1">
                                  <a:latin typeface="Cambria Math" panose="02040503050406030204" pitchFamily="18" charset="0"/>
                                </a:rPr>
                              </m:ctrlPr>
                            </m:dPr>
                            <m:e>
                              <m:acc>
                                <m:accPr>
                                  <m:chr m:val="̂"/>
                                  <m:ctrlPr>
                                    <a:rPr lang="en-US" sz="1867" i="1">
                                      <a:latin typeface="Cambria Math" panose="02040503050406030204" pitchFamily="18" charset="0"/>
                                    </a:rPr>
                                  </m:ctrlPr>
                                </m:accPr>
                                <m:e>
                                  <m:r>
                                    <a:rPr lang="en-US" sz="1867" i="1">
                                      <a:latin typeface="Cambria Math" panose="02040503050406030204" pitchFamily="18" charset="0"/>
                                    </a:rPr>
                                    <m:t>𝑦</m:t>
                                  </m:r>
                                </m:e>
                              </m:acc>
                            </m:e>
                            <m:e>
                              <m:sSub>
                                <m:sSubPr>
                                  <m:ctrlPr>
                                    <a:rPr lang="en-US" sz="1867" i="1">
                                      <a:latin typeface="Cambria Math" panose="02040503050406030204" pitchFamily="18" charset="0"/>
                                    </a:rPr>
                                  </m:ctrlPr>
                                </m:sSubPr>
                                <m:e>
                                  <m:r>
                                    <a:rPr lang="en-US" sz="1867" i="1">
                                      <a:latin typeface="Cambria Math" panose="02040503050406030204" pitchFamily="18" charset="0"/>
                                    </a:rPr>
                                    <m:t>𝑑</m:t>
                                  </m:r>
                                </m:e>
                                <m:sub>
                                  <m:r>
                                    <a:rPr lang="en-US" sz="1867" i="1">
                                      <a:latin typeface="Cambria Math" panose="02040503050406030204" pitchFamily="18" charset="0"/>
                                    </a:rPr>
                                    <m:t>1</m:t>
                                  </m:r>
                                </m:sub>
                              </m:sSub>
                            </m:e>
                          </m:d>
                        </m:e>
                      </m:d>
                      <m:r>
                        <a:rPr lang="en-US" sz="1867" i="1">
                          <a:latin typeface="Cambria Math" panose="02040503050406030204" pitchFamily="18" charset="0"/>
                        </a:rPr>
                        <m:t>≤</m:t>
                      </m:r>
                      <m:r>
                        <a:rPr lang="en-US" sz="1867" i="1">
                          <a:latin typeface="Cambria Math" panose="02040503050406030204" pitchFamily="18" charset="0"/>
                        </a:rPr>
                        <m:t>𝜖</m:t>
                      </m:r>
                    </m:oMath>
                  </m:oMathPara>
                </a14:m>
                <a:endParaRPr lang="en-US" sz="1867" i="1" dirty="0">
                  <a:latin typeface="Cambria Math" panose="02040503050406030204" pitchFamily="18" charset="0"/>
                </a:endParaRPr>
              </a:p>
              <a:p>
                <a:pPr>
                  <a:spcBef>
                    <a:spcPts val="800"/>
                  </a:spcBef>
                </a:pPr>
                <a:endParaRPr lang="en-US" sz="1867" b="1" dirty="0">
                  <a:latin typeface="Cambria Math" panose="02040503050406030204" pitchFamily="18" charset="0"/>
                </a:endParaRPr>
              </a:p>
              <a:p>
                <a:pPr>
                  <a:spcBef>
                    <a:spcPts val="800"/>
                  </a:spcBef>
                </a:pPr>
                <a14:m>
                  <m:oMathPara xmlns:m="http://schemas.openxmlformats.org/officeDocument/2006/math">
                    <m:oMathParaPr>
                      <m:jc m:val="left"/>
                    </m:oMathParaPr>
                    <m:oMath xmlns:m="http://schemas.openxmlformats.org/officeDocument/2006/math">
                      <m:r>
                        <a:rPr lang="en-US" sz="1867" b="1">
                          <a:latin typeface="Cambria Math" panose="02040503050406030204" pitchFamily="18" charset="0"/>
                        </a:rPr>
                        <m:t>          </m:t>
                      </m:r>
                      <m:r>
                        <a:rPr lang="en-US" sz="1867" b="1">
                          <a:latin typeface="Cambria Math" panose="02040503050406030204" pitchFamily="18" charset="0"/>
                        </a:rPr>
                        <m:t>𝐄</m:t>
                      </m:r>
                      <m:d>
                        <m:dPr>
                          <m:begChr m:val="["/>
                          <m:endChr m:val="]"/>
                          <m:ctrlPr>
                            <a:rPr lang="en-US" sz="1867" i="1">
                              <a:latin typeface="Cambria Math" panose="02040503050406030204" pitchFamily="18" charset="0"/>
                            </a:rPr>
                          </m:ctrlPr>
                        </m:dPr>
                        <m:e>
                          <m:r>
                            <a:rPr lang="en-US" sz="1867" i="1">
                              <a:latin typeface="Cambria Math" panose="02040503050406030204" pitchFamily="18" charset="0"/>
                            </a:rPr>
                            <m:t>𝛿</m:t>
                          </m:r>
                          <m:d>
                            <m:dPr>
                              <m:ctrlPr>
                                <a:rPr lang="en-US" sz="1867" i="1">
                                  <a:latin typeface="Cambria Math" panose="02040503050406030204" pitchFamily="18" charset="0"/>
                                </a:rPr>
                              </m:ctrlPr>
                            </m:dPr>
                            <m:e>
                              <m:d>
                                <m:dPr>
                                  <m:ctrlPr>
                                    <a:rPr lang="en-US" sz="1867" i="1">
                                      <a:latin typeface="Cambria Math" panose="02040503050406030204" pitchFamily="18" charset="0"/>
                                    </a:rPr>
                                  </m:ctrlPr>
                                </m:dPr>
                                <m:e>
                                  <m:r>
                                    <a:rPr lang="en-US" sz="1867" i="1">
                                      <a:latin typeface="Cambria Math" panose="02040503050406030204" pitchFamily="18" charset="0"/>
                                    </a:rPr>
                                    <m:t>𝑥</m:t>
                                  </m:r>
                                  <m:r>
                                    <a:rPr lang="en-US" sz="1867" i="1">
                                      <a:latin typeface="Cambria Math" panose="02040503050406030204" pitchFamily="18" charset="0"/>
                                    </a:rPr>
                                    <m:t>,</m:t>
                                  </m:r>
                                  <m:r>
                                    <a:rPr lang="en-US" sz="1867" i="1">
                                      <a:latin typeface="Cambria Math" panose="02040503050406030204" pitchFamily="18" charset="0"/>
                                    </a:rPr>
                                    <m:t>𝑦</m:t>
                                  </m:r>
                                </m:e>
                              </m:d>
                              <m:r>
                                <a:rPr lang="en-US" sz="1867" i="1">
                                  <a:latin typeface="Cambria Math" panose="02040503050406030204" pitchFamily="18" charset="0"/>
                                </a:rPr>
                                <m:t>, </m:t>
                              </m:r>
                              <m:d>
                                <m:dPr>
                                  <m:ctrlPr>
                                    <a:rPr lang="en-US" sz="1867" i="1">
                                      <a:latin typeface="Cambria Math" panose="02040503050406030204" pitchFamily="18" charset="0"/>
                                    </a:rPr>
                                  </m:ctrlPr>
                                </m:dPr>
                                <m:e>
                                  <m:acc>
                                    <m:accPr>
                                      <m:chr m:val="̂"/>
                                      <m:ctrlPr>
                                        <a:rPr lang="en-US" sz="1867" i="1">
                                          <a:latin typeface="Cambria Math" panose="02040503050406030204" pitchFamily="18" charset="0"/>
                                        </a:rPr>
                                      </m:ctrlPr>
                                    </m:accPr>
                                    <m:e>
                                      <m:r>
                                        <a:rPr lang="en-US" sz="1867" i="1">
                                          <a:latin typeface="Cambria Math" panose="02040503050406030204" pitchFamily="18" charset="0"/>
                                        </a:rPr>
                                        <m:t>𝑋</m:t>
                                      </m:r>
                                    </m:e>
                                  </m:acc>
                                  <m:r>
                                    <a:rPr lang="en-US" sz="1867" i="1">
                                      <a:latin typeface="Cambria Math" panose="02040503050406030204" pitchFamily="18" charset="0"/>
                                    </a:rPr>
                                    <m:t>,</m:t>
                                  </m:r>
                                  <m:acc>
                                    <m:accPr>
                                      <m:chr m:val="̂"/>
                                      <m:ctrlPr>
                                        <a:rPr lang="en-US" sz="1867" i="1">
                                          <a:latin typeface="Cambria Math" panose="02040503050406030204" pitchFamily="18" charset="0"/>
                                        </a:rPr>
                                      </m:ctrlPr>
                                    </m:accPr>
                                    <m:e>
                                      <m:r>
                                        <a:rPr lang="en-US" sz="1867" i="1">
                                          <a:latin typeface="Cambria Math" panose="02040503050406030204" pitchFamily="18" charset="0"/>
                                        </a:rPr>
                                        <m:t>𝑌</m:t>
                                      </m:r>
                                    </m:e>
                                  </m:acc>
                                </m:e>
                              </m:d>
                            </m:e>
                          </m:d>
                          <m:r>
                            <a:rPr lang="en-US" sz="1867" i="1">
                              <a:latin typeface="Cambria Math" panose="02040503050406030204" pitchFamily="18" charset="0"/>
                            </a:rPr>
                            <m:t>| </m:t>
                          </m:r>
                          <m:r>
                            <a:rPr lang="en-US" sz="1867" i="1">
                              <a:latin typeface="Cambria Math" panose="02040503050406030204" pitchFamily="18" charset="0"/>
                            </a:rPr>
                            <m:t>𝑑</m:t>
                          </m:r>
                          <m:r>
                            <a:rPr lang="en-US" sz="1867" i="1">
                              <a:latin typeface="Cambria Math" panose="02040503050406030204" pitchFamily="18" charset="0"/>
                            </a:rPr>
                            <m:t>,</m:t>
                          </m:r>
                          <m:r>
                            <a:rPr lang="en-US" sz="1867" i="1">
                              <a:latin typeface="Cambria Math" panose="02040503050406030204" pitchFamily="18" charset="0"/>
                            </a:rPr>
                            <m:t>𝑥</m:t>
                          </m:r>
                          <m:r>
                            <a:rPr lang="en-US" sz="1867" i="1">
                              <a:latin typeface="Cambria Math" panose="02040503050406030204" pitchFamily="18" charset="0"/>
                            </a:rPr>
                            <m:t>,</m:t>
                          </m:r>
                          <m:r>
                            <a:rPr lang="en-US" sz="1867" i="1">
                              <a:latin typeface="Cambria Math" panose="02040503050406030204" pitchFamily="18" charset="0"/>
                            </a:rPr>
                            <m:t>𝑦</m:t>
                          </m:r>
                        </m:e>
                      </m:d>
                      <m:r>
                        <a:rPr lang="en-US" sz="1867" i="1">
                          <a:latin typeface="Cambria Math" panose="02040503050406030204" pitchFamily="18" charset="0"/>
                        </a:rPr>
                        <m:t>≤</m:t>
                      </m:r>
                      <m:r>
                        <a:rPr lang="en-US" sz="1867" i="1">
                          <a:latin typeface="Cambria Math" panose="02040503050406030204" pitchFamily="18" charset="0"/>
                        </a:rPr>
                        <m:t>𝑐</m:t>
                      </m:r>
                    </m:oMath>
                  </m:oMathPara>
                </a14:m>
                <a:endParaRPr lang="en-US" sz="1867" b="1" dirty="0"/>
              </a:p>
            </p:txBody>
          </p:sp>
        </mc:Choice>
        <mc:Fallback>
          <p:sp>
            <p:nvSpPr>
              <p:cNvPr id="24" name="TextBox 23"/>
              <p:cNvSpPr txBox="1">
                <a:spLocks noRot="1" noChangeAspect="1" noMove="1" noResize="1" noEditPoints="1" noAdjustHandles="1" noChangeArrowheads="1" noChangeShapeType="1" noTextEdit="1"/>
              </p:cNvSpPr>
              <p:nvPr/>
            </p:nvSpPr>
            <p:spPr>
              <a:xfrm>
                <a:off x="7968000" y="3576722"/>
                <a:ext cx="4012800" cy="2039404"/>
              </a:xfrm>
              <a:prstGeom prst="rect">
                <a:avLst/>
              </a:prstGeom>
              <a:blipFill>
                <a:blip r:embed="rId3"/>
                <a:stretch>
                  <a:fillRect l="-631"/>
                </a:stretch>
              </a:blipFill>
            </p:spPr>
            <p:txBody>
              <a:bodyPr/>
              <a:lstStyle/>
              <a:p>
                <a:r>
                  <a:rPr lang="en-US">
                    <a:noFill/>
                  </a:rPr>
                  <a:t> </a:t>
                </a:r>
              </a:p>
            </p:txBody>
          </p:sp>
        </mc:Fallback>
      </mc:AlternateContent>
      <p:grpSp>
        <p:nvGrpSpPr>
          <p:cNvPr id="37" name="Group 36"/>
          <p:cNvGrpSpPr/>
          <p:nvPr/>
        </p:nvGrpSpPr>
        <p:grpSpPr>
          <a:xfrm>
            <a:off x="4267200" y="3260212"/>
            <a:ext cx="3326400" cy="2708800"/>
            <a:chOff x="3200400" y="2551551"/>
            <a:chExt cx="2494800" cy="2031600"/>
          </a:xfrm>
        </p:grpSpPr>
        <p:cxnSp>
          <p:nvCxnSpPr>
            <p:cNvPr id="26" name="Straight Arrow Connector 25"/>
            <p:cNvCxnSpPr/>
            <p:nvPr/>
          </p:nvCxnSpPr>
          <p:spPr>
            <a:xfrm>
              <a:off x="3200400" y="4356000"/>
              <a:ext cx="249480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cxnSpLocks/>
            </p:cNvCxnSpPr>
            <p:nvPr/>
          </p:nvCxnSpPr>
          <p:spPr>
            <a:xfrm flipV="1">
              <a:off x="3429000" y="2551551"/>
              <a:ext cx="0" cy="203160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4176000" y="3000702"/>
              <a:ext cx="137160" cy="138498"/>
            </a:xfrm>
            <a:prstGeom prst="ellipse">
              <a:avLst/>
            </a:prstGeom>
            <a:solidFill>
              <a:schemeClr val="accent4"/>
            </a:solidFill>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30" name="Oval 29"/>
            <p:cNvSpPr/>
            <p:nvPr/>
          </p:nvSpPr>
          <p:spPr>
            <a:xfrm>
              <a:off x="4802452" y="3766800"/>
              <a:ext cx="137160" cy="138498"/>
            </a:xfrm>
            <a:prstGeom prst="ellipse">
              <a:avLst/>
            </a:prstGeom>
            <a:solidFill>
              <a:schemeClr val="accent6"/>
            </a:solidFill>
          </p:spPr>
          <p:txBody>
            <a:bodyPr wrap="square" lIns="0" tIns="0" rIns="0" bIns="0" rtlCol="0" anchor="ctr">
              <a:noAutofit/>
            </a:bodyPr>
            <a:lstStyle/>
            <a:p>
              <a:pPr algn="ctr"/>
              <a:endParaRPr lang="en-US" sz="1600" dirty="0" err="1">
                <a:solidFill>
                  <a:srgbClr val="FFFFFF"/>
                </a:solidFill>
                <a:latin typeface="Arial"/>
                <a:cs typeface="Arial"/>
              </a:endParaRPr>
            </a:p>
          </p:txBody>
        </p:sp>
        <mc:AlternateContent xmlns:mc="http://schemas.openxmlformats.org/markup-compatibility/2006" xmlns:a14="http://schemas.microsoft.com/office/drawing/2010/main">
          <mc:Choice Requires="a14">
            <p:sp>
              <p:nvSpPr>
                <p:cNvPr id="31" name="TextBox 30"/>
                <p:cNvSpPr txBox="1"/>
                <p:nvPr/>
              </p:nvSpPr>
              <p:spPr>
                <a:xfrm>
                  <a:off x="3721372" y="2916062"/>
                  <a:ext cx="452240" cy="2847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67" i="1" dirty="0">
                            <a:solidFill>
                              <a:schemeClr val="bg2"/>
                            </a:solidFill>
                            <a:latin typeface="Cambria Math" panose="02040503050406030204" pitchFamily="18" charset="0"/>
                          </a:rPr>
                          <m:t>𝑥</m:t>
                        </m:r>
                        <m:r>
                          <a:rPr lang="en-US" sz="1867" i="1" dirty="0">
                            <a:solidFill>
                              <a:schemeClr val="bg2"/>
                            </a:solidFill>
                            <a:latin typeface="Cambria Math" panose="02040503050406030204" pitchFamily="18" charset="0"/>
                          </a:rPr>
                          <m:t>,</m:t>
                        </m:r>
                        <m:r>
                          <a:rPr lang="en-US" sz="1867" i="1" dirty="0">
                            <a:solidFill>
                              <a:schemeClr val="bg2"/>
                            </a:solidFill>
                            <a:latin typeface="Cambria Math" panose="02040503050406030204" pitchFamily="18" charset="0"/>
                          </a:rPr>
                          <m:t>𝑦</m:t>
                        </m:r>
                      </m:oMath>
                    </m:oMathPara>
                  </a14:m>
                  <a:endParaRPr lang="en-US" sz="1867" dirty="0">
                    <a:solidFill>
                      <a:schemeClr val="bg2"/>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721372" y="2916062"/>
                  <a:ext cx="452240" cy="284742"/>
                </a:xfrm>
                <a:prstGeom prst="rect">
                  <a:avLst/>
                </a:prstGeom>
                <a:blipFill>
                  <a:blip r:embed="rId4"/>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908944" y="3682160"/>
                  <a:ext cx="452240" cy="2847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867" i="1" dirty="0">
                                <a:solidFill>
                                  <a:schemeClr val="bg2"/>
                                </a:solidFill>
                                <a:latin typeface="Cambria Math" panose="02040503050406030204" pitchFamily="18" charset="0"/>
                              </a:rPr>
                            </m:ctrlPr>
                          </m:accPr>
                          <m:e>
                            <m:r>
                              <a:rPr lang="en-US" sz="1867" i="1" dirty="0">
                                <a:solidFill>
                                  <a:schemeClr val="bg2"/>
                                </a:solidFill>
                                <a:latin typeface="Cambria Math" panose="02040503050406030204" pitchFamily="18" charset="0"/>
                              </a:rPr>
                              <m:t>𝑥</m:t>
                            </m:r>
                          </m:e>
                        </m:acc>
                        <m:r>
                          <a:rPr lang="en-US" sz="1867" i="1" dirty="0">
                            <a:solidFill>
                              <a:schemeClr val="bg2"/>
                            </a:solidFill>
                            <a:latin typeface="Cambria Math" panose="02040503050406030204" pitchFamily="18" charset="0"/>
                          </a:rPr>
                          <m:t>,</m:t>
                        </m:r>
                        <m:acc>
                          <m:accPr>
                            <m:chr m:val="̂"/>
                            <m:ctrlPr>
                              <a:rPr lang="en-US" sz="1867" i="1" dirty="0">
                                <a:solidFill>
                                  <a:schemeClr val="bg2"/>
                                </a:solidFill>
                                <a:latin typeface="Cambria Math" panose="02040503050406030204" pitchFamily="18" charset="0"/>
                              </a:rPr>
                            </m:ctrlPr>
                          </m:accPr>
                          <m:e>
                            <m:r>
                              <a:rPr lang="en-US" sz="1867" i="1" dirty="0">
                                <a:solidFill>
                                  <a:schemeClr val="bg2"/>
                                </a:solidFill>
                                <a:latin typeface="Cambria Math" panose="02040503050406030204" pitchFamily="18" charset="0"/>
                              </a:rPr>
                              <m:t>𝑦</m:t>
                            </m:r>
                          </m:e>
                        </m:acc>
                      </m:oMath>
                    </m:oMathPara>
                  </a14:m>
                  <a:endParaRPr lang="en-US" sz="1867" dirty="0">
                    <a:solidFill>
                      <a:schemeClr val="bg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908944" y="3682160"/>
                  <a:ext cx="452240" cy="284742"/>
                </a:xfrm>
                <a:prstGeom prst="rect">
                  <a:avLst/>
                </a:prstGeom>
                <a:blipFill>
                  <a:blip r:embed="rId5"/>
                  <a:stretch>
                    <a:fillRect t="-1613" r="-40404" b="-8065"/>
                  </a:stretch>
                </a:blipFill>
              </p:spPr>
              <p:txBody>
                <a:bodyPr/>
                <a:lstStyle/>
                <a:p>
                  <a:r>
                    <a:rPr lang="en-US">
                      <a:noFill/>
                    </a:rPr>
                    <a:t> </a:t>
                  </a:r>
                </a:p>
              </p:txBody>
            </p:sp>
          </mc:Fallback>
        </mc:AlternateContent>
        <p:cxnSp>
          <p:nvCxnSpPr>
            <p:cNvPr id="34" name="Straight Arrow Connector 33"/>
            <p:cNvCxnSpPr>
              <a:stCxn id="29" idx="5"/>
              <a:endCxn id="30" idx="1"/>
            </p:cNvCxnSpPr>
            <p:nvPr/>
          </p:nvCxnSpPr>
          <p:spPr>
            <a:xfrm>
              <a:off x="4293073" y="3118917"/>
              <a:ext cx="529466" cy="668166"/>
            </a:xfrm>
            <a:prstGeom prst="straightConnector1">
              <a:avLst/>
            </a:prstGeom>
            <a:ln>
              <a:solidFill>
                <a:schemeClr val="accent1"/>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4525477" y="3207631"/>
                  <a:ext cx="283780" cy="2847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67" i="1">
                            <a:solidFill>
                              <a:schemeClr val="bg2"/>
                            </a:solidFill>
                            <a:latin typeface="Cambria Math" panose="02040503050406030204" pitchFamily="18" charset="0"/>
                          </a:rPr>
                          <m:t>𝛿</m:t>
                        </m:r>
                      </m:oMath>
                    </m:oMathPara>
                  </a14:m>
                  <a:endParaRPr lang="en-US" sz="1867" dirty="0">
                    <a:solidFill>
                      <a:schemeClr val="bg2"/>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525477" y="3207631"/>
                  <a:ext cx="283780" cy="284742"/>
                </a:xfrm>
                <a:prstGeom prst="rect">
                  <a:avLst/>
                </a:prstGeom>
                <a:blipFill>
                  <a:blip r:embed="rId6"/>
                  <a:stretch>
                    <a:fillRect/>
                  </a:stretch>
                </a:blipFill>
              </p:spPr>
              <p:txBody>
                <a:bodyPr/>
                <a:lstStyle/>
                <a:p>
                  <a:r>
                    <a:rPr lang="en-US">
                      <a:noFill/>
                    </a:rPr>
                    <a:t> </a:t>
                  </a:r>
                </a:p>
              </p:txBody>
            </p:sp>
          </mc:Fallback>
        </mc:AlternateContent>
      </p:grpSp>
      <p:grpSp>
        <p:nvGrpSpPr>
          <p:cNvPr id="61" name="Group 60"/>
          <p:cNvGrpSpPr/>
          <p:nvPr/>
        </p:nvGrpSpPr>
        <p:grpSpPr>
          <a:xfrm>
            <a:off x="1029259" y="3289012"/>
            <a:ext cx="486168" cy="2774708"/>
            <a:chOff x="771944" y="2583101"/>
            <a:chExt cx="364626" cy="2081031"/>
          </a:xfrm>
        </p:grpSpPr>
        <mc:AlternateContent xmlns:mc="http://schemas.openxmlformats.org/markup-compatibility/2006" xmlns:a14="http://schemas.microsoft.com/office/drawing/2010/main">
          <mc:Choice Requires="a14">
            <p:sp>
              <p:nvSpPr>
                <p:cNvPr id="40" name="TextBox 39"/>
                <p:cNvSpPr txBox="1"/>
                <p:nvPr/>
              </p:nvSpPr>
              <p:spPr>
                <a:xfrm>
                  <a:off x="771944" y="4379390"/>
                  <a:ext cx="364235" cy="2847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67" i="1">
                                <a:solidFill>
                                  <a:schemeClr val="bg2"/>
                                </a:solidFill>
                                <a:latin typeface="Cambria Math" panose="02040503050406030204" pitchFamily="18" charset="0"/>
                              </a:rPr>
                            </m:ctrlPr>
                          </m:sSubPr>
                          <m:e>
                            <m:r>
                              <a:rPr lang="en-US" sz="1867" i="1">
                                <a:solidFill>
                                  <a:schemeClr val="bg2"/>
                                </a:solidFill>
                                <a:latin typeface="Cambria Math" panose="02040503050406030204" pitchFamily="18" charset="0"/>
                              </a:rPr>
                              <m:t>𝑑</m:t>
                            </m:r>
                          </m:e>
                          <m:sub>
                            <m:r>
                              <a:rPr lang="en-US" sz="1867" i="1">
                                <a:solidFill>
                                  <a:schemeClr val="bg2"/>
                                </a:solidFill>
                                <a:latin typeface="Cambria Math" panose="02040503050406030204" pitchFamily="18" charset="0"/>
                              </a:rPr>
                              <m:t>1</m:t>
                            </m:r>
                          </m:sub>
                        </m:sSub>
                      </m:oMath>
                    </m:oMathPara>
                  </a14:m>
                  <a:endParaRPr lang="en-US" sz="1867" dirty="0">
                    <a:solidFill>
                      <a:schemeClr val="bg2"/>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771944" y="4379390"/>
                  <a:ext cx="364235" cy="284742"/>
                </a:xfrm>
                <a:prstGeom prst="rect">
                  <a:avLst/>
                </a:prstGeom>
                <a:blipFill>
                  <a:blip r:embed="rId7"/>
                  <a:stretch>
                    <a:fillRect/>
                  </a:stretch>
                </a:blipFill>
              </p:spPr>
              <p:txBody>
                <a:bodyPr/>
                <a:lstStyle/>
                <a:p>
                  <a:r>
                    <a:rPr lang="en-US">
                      <a:noFill/>
                    </a:rPr>
                    <a:t> </a:t>
                  </a:r>
                </a:p>
              </p:txBody>
            </p:sp>
          </mc:Fallback>
        </mc:AlternateContent>
        <p:sp>
          <p:nvSpPr>
            <p:cNvPr id="42" name="Rectangle 41"/>
            <p:cNvSpPr/>
            <p:nvPr/>
          </p:nvSpPr>
          <p:spPr>
            <a:xfrm>
              <a:off x="816499" y="2583101"/>
              <a:ext cx="320040" cy="640737"/>
            </a:xfrm>
            <a:prstGeom prst="rect">
              <a:avLst/>
            </a:prstGeom>
            <a:solidFill>
              <a:schemeClr val="accent6"/>
            </a:solidFill>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43" name="Rectangle 42"/>
            <p:cNvSpPr/>
            <p:nvPr/>
          </p:nvSpPr>
          <p:spPr>
            <a:xfrm>
              <a:off x="816468" y="3207631"/>
              <a:ext cx="320102" cy="1152177"/>
            </a:xfrm>
            <a:prstGeom prst="rect">
              <a:avLst/>
            </a:prstGeom>
            <a:solidFill>
              <a:schemeClr val="accent2"/>
            </a:solidFill>
          </p:spPr>
          <p:txBody>
            <a:bodyPr wrap="square" lIns="0" tIns="0" rIns="0" bIns="0" rtlCol="0" anchor="ctr">
              <a:noAutofit/>
            </a:bodyPr>
            <a:lstStyle/>
            <a:p>
              <a:pPr algn="ctr"/>
              <a:endParaRPr lang="en-US" sz="1600" dirty="0" err="1">
                <a:solidFill>
                  <a:srgbClr val="FFFFFF"/>
                </a:solidFill>
                <a:latin typeface="Arial"/>
                <a:cs typeface="Arial"/>
              </a:endParaRPr>
            </a:p>
          </p:txBody>
        </p:sp>
      </p:grpSp>
      <p:cxnSp>
        <p:nvCxnSpPr>
          <p:cNvPr id="39" name="Straight Connector 38"/>
          <p:cNvCxnSpPr/>
          <p:nvPr/>
        </p:nvCxnSpPr>
        <p:spPr>
          <a:xfrm>
            <a:off x="304800" y="5652878"/>
            <a:ext cx="34008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2432890" y="3289014"/>
            <a:ext cx="491160" cy="2772723"/>
            <a:chOff x="1824668" y="2583101"/>
            <a:chExt cx="368370" cy="2079542"/>
          </a:xfrm>
        </p:grpSpPr>
        <mc:AlternateContent xmlns:mc="http://schemas.openxmlformats.org/markup-compatibility/2006" xmlns:a14="http://schemas.microsoft.com/office/drawing/2010/main">
          <mc:Choice Requires="a14">
            <p:sp>
              <p:nvSpPr>
                <p:cNvPr id="41" name="TextBox 40"/>
                <p:cNvSpPr txBox="1"/>
                <p:nvPr/>
              </p:nvSpPr>
              <p:spPr>
                <a:xfrm>
                  <a:off x="1824668" y="4377901"/>
                  <a:ext cx="368370" cy="2847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67" i="1">
                                <a:solidFill>
                                  <a:schemeClr val="bg2"/>
                                </a:solidFill>
                                <a:latin typeface="Cambria Math" panose="02040503050406030204" pitchFamily="18" charset="0"/>
                              </a:rPr>
                            </m:ctrlPr>
                          </m:sSubPr>
                          <m:e>
                            <m:r>
                              <a:rPr lang="en-US" sz="1867" i="1">
                                <a:solidFill>
                                  <a:schemeClr val="bg2"/>
                                </a:solidFill>
                                <a:latin typeface="Cambria Math" panose="02040503050406030204" pitchFamily="18" charset="0"/>
                              </a:rPr>
                              <m:t>𝑑</m:t>
                            </m:r>
                          </m:e>
                          <m:sub>
                            <m:r>
                              <a:rPr lang="en-US" sz="1867" i="1">
                                <a:solidFill>
                                  <a:schemeClr val="bg2"/>
                                </a:solidFill>
                                <a:latin typeface="Cambria Math" panose="02040503050406030204" pitchFamily="18" charset="0"/>
                              </a:rPr>
                              <m:t>2</m:t>
                            </m:r>
                          </m:sub>
                        </m:sSub>
                      </m:oMath>
                    </m:oMathPara>
                  </a14:m>
                  <a:endParaRPr lang="en-US" sz="1867" dirty="0">
                    <a:solidFill>
                      <a:schemeClr val="bg2"/>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824668" y="4377901"/>
                  <a:ext cx="368370" cy="284742"/>
                </a:xfrm>
                <a:prstGeom prst="rect">
                  <a:avLst/>
                </a:prstGeom>
                <a:blipFill>
                  <a:blip r:embed="rId8"/>
                  <a:stretch>
                    <a:fillRect/>
                  </a:stretch>
                </a:blipFill>
              </p:spPr>
              <p:txBody>
                <a:bodyPr/>
                <a:lstStyle/>
                <a:p>
                  <a:r>
                    <a:rPr lang="en-US">
                      <a:noFill/>
                    </a:rPr>
                    <a:t> </a:t>
                  </a:r>
                </a:p>
              </p:txBody>
            </p:sp>
          </mc:Fallback>
        </mc:AlternateContent>
        <p:sp>
          <p:nvSpPr>
            <p:cNvPr id="44" name="Rectangle 43"/>
            <p:cNvSpPr/>
            <p:nvPr/>
          </p:nvSpPr>
          <p:spPr>
            <a:xfrm>
              <a:off x="1871307" y="2583101"/>
              <a:ext cx="320040" cy="756660"/>
            </a:xfrm>
            <a:prstGeom prst="rect">
              <a:avLst/>
            </a:prstGeom>
            <a:solidFill>
              <a:schemeClr val="accent6"/>
            </a:solidFill>
          </p:spPr>
          <p:txBody>
            <a:bodyPr wrap="square" lIns="0" tIns="0" rIns="0" bIns="0" rtlCol="0" anchor="ctr">
              <a:noAutofit/>
            </a:bodyPr>
            <a:lstStyle/>
            <a:p>
              <a:pPr algn="ctr"/>
              <a:endParaRPr lang="en-US" sz="1600" dirty="0" err="1">
                <a:solidFill>
                  <a:srgbClr val="FFFFFF"/>
                </a:solidFill>
                <a:latin typeface="Arial"/>
                <a:cs typeface="Arial"/>
              </a:endParaRPr>
            </a:p>
          </p:txBody>
        </p:sp>
        <p:sp>
          <p:nvSpPr>
            <p:cNvPr id="45" name="Rectangle 44"/>
            <p:cNvSpPr/>
            <p:nvPr/>
          </p:nvSpPr>
          <p:spPr>
            <a:xfrm>
              <a:off x="1871276" y="3323554"/>
              <a:ext cx="320102" cy="1020047"/>
            </a:xfrm>
            <a:prstGeom prst="rect">
              <a:avLst/>
            </a:prstGeom>
            <a:solidFill>
              <a:schemeClr val="accent2"/>
            </a:solidFill>
          </p:spPr>
          <p:txBody>
            <a:bodyPr wrap="square" lIns="0" tIns="0" rIns="0" bIns="0" rtlCol="0" anchor="ctr">
              <a:noAutofit/>
            </a:bodyPr>
            <a:lstStyle/>
            <a:p>
              <a:pPr algn="ctr"/>
              <a:endParaRPr lang="en-US" sz="1600" dirty="0" err="1">
                <a:solidFill>
                  <a:srgbClr val="FFFFFF"/>
                </a:solidFill>
                <a:latin typeface="Arial"/>
                <a:cs typeface="Arial"/>
              </a:endParaRPr>
            </a:p>
          </p:txBody>
        </p:sp>
      </p:grpSp>
      <p:grpSp>
        <p:nvGrpSpPr>
          <p:cNvPr id="69" name="Group 68"/>
          <p:cNvGrpSpPr/>
          <p:nvPr/>
        </p:nvGrpSpPr>
        <p:grpSpPr>
          <a:xfrm>
            <a:off x="954404" y="3823238"/>
            <a:ext cx="2082308" cy="597558"/>
            <a:chOff x="715802" y="2867428"/>
            <a:chExt cx="1561731" cy="448168"/>
          </a:xfrm>
        </p:grpSpPr>
        <p:cxnSp>
          <p:nvCxnSpPr>
            <p:cNvPr id="47" name="Straight Connector 46"/>
            <p:cNvCxnSpPr>
              <a:cxnSpLocks/>
            </p:cNvCxnSpPr>
            <p:nvPr/>
          </p:nvCxnSpPr>
          <p:spPr>
            <a:xfrm flipV="1">
              <a:off x="1210728" y="2867428"/>
              <a:ext cx="571848" cy="223136"/>
            </a:xfrm>
            <a:prstGeom prst="line">
              <a:avLst/>
            </a:prstGeom>
            <a:ln w="19050">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cxnSpLocks/>
            </p:cNvCxnSpPr>
            <p:nvPr/>
          </p:nvCxnSpPr>
          <p:spPr>
            <a:xfrm>
              <a:off x="1210728" y="3091289"/>
              <a:ext cx="581763" cy="224307"/>
            </a:xfrm>
            <a:prstGeom prst="line">
              <a:avLst/>
            </a:prstGeom>
            <a:ln w="19050">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cxnSpLocks/>
            </p:cNvCxnSpPr>
            <p:nvPr/>
          </p:nvCxnSpPr>
          <p:spPr>
            <a:xfrm>
              <a:off x="1782607" y="2867428"/>
              <a:ext cx="494926" cy="0"/>
            </a:xfrm>
            <a:prstGeom prst="line">
              <a:avLst/>
            </a:prstGeom>
            <a:ln w="19050">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cxnSpLocks/>
            </p:cNvCxnSpPr>
            <p:nvPr/>
          </p:nvCxnSpPr>
          <p:spPr>
            <a:xfrm>
              <a:off x="1792491" y="3315098"/>
              <a:ext cx="485042" cy="0"/>
            </a:xfrm>
            <a:prstGeom prst="line">
              <a:avLst/>
            </a:prstGeom>
            <a:ln w="19050">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cxnSpLocks/>
            </p:cNvCxnSpPr>
            <p:nvPr/>
          </p:nvCxnSpPr>
          <p:spPr>
            <a:xfrm>
              <a:off x="715802" y="3090564"/>
              <a:ext cx="494926" cy="0"/>
            </a:xfrm>
            <a:prstGeom prst="line">
              <a:avLst/>
            </a:prstGeom>
            <a:ln w="19050">
              <a:solidFill>
                <a:schemeClr val="tx2"/>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4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fade">
                                      <p:cBhvr>
                                        <p:cTn id="10" dur="500"/>
                                        <p:tgtEl>
                                          <p:spTgt spid="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fade">
                                      <p:cBhvr>
                                        <p:cTn id="38" dur="500"/>
                                        <p:tgtEl>
                                          <p:spTgt spid="20">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animEffect transition="in" filter="fade">
                                      <p:cBhvr>
                                        <p:cTn id="4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0" grpId="0" uiExpand="1" build="p"/>
      <p:bldP spid="21" grpId="0"/>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CBC7-AF2F-AA4F-BA52-9FC36BD8AF7A}"/>
              </a:ext>
            </a:extLst>
          </p:cNvPr>
          <p:cNvSpPr>
            <a:spLocks noGrp="1"/>
          </p:cNvSpPr>
          <p:nvPr>
            <p:ph type="title"/>
          </p:nvPr>
        </p:nvSpPr>
        <p:spPr/>
        <p:txBody>
          <a:bodyPr/>
          <a:lstStyle/>
          <a:p>
            <a:r>
              <a:rPr lang="en-US" dirty="0"/>
              <a:t>In-Processing Methods</a:t>
            </a:r>
          </a:p>
        </p:txBody>
      </p:sp>
      <p:sp>
        <p:nvSpPr>
          <p:cNvPr id="4" name="Slide Number Placeholder 3">
            <a:extLst>
              <a:ext uri="{FF2B5EF4-FFF2-40B4-BE49-F238E27FC236}">
                <a16:creationId xmlns:a16="http://schemas.microsoft.com/office/drawing/2014/main" id="{7B2B502D-FD6C-E645-91DD-011A4F45F015}"/>
              </a:ext>
            </a:extLst>
          </p:cNvPr>
          <p:cNvSpPr>
            <a:spLocks noGrp="1"/>
          </p:cNvSpPr>
          <p:nvPr>
            <p:ph type="sldNum" sz="quarter" idx="12"/>
          </p:nvPr>
        </p:nvSpPr>
        <p:spPr/>
        <p:txBody>
          <a:bodyPr/>
          <a:lstStyle/>
          <a:p>
            <a:fld id="{D6E202FB-E22D-44E5-88EE-134B92CD8D3A}" type="slidenum">
              <a:rPr lang="en-US" smtClean="0"/>
              <a:t>43</a:t>
            </a:fld>
            <a:endParaRPr lang="en-US"/>
          </a:p>
        </p:txBody>
      </p:sp>
      <p:sp>
        <p:nvSpPr>
          <p:cNvPr id="12" name="Rectangle 11">
            <a:extLst>
              <a:ext uri="{FF2B5EF4-FFF2-40B4-BE49-F238E27FC236}">
                <a16:creationId xmlns:a16="http://schemas.microsoft.com/office/drawing/2014/main" id="{C0A4EFF1-2014-5F41-8454-9B60209B5ACC}"/>
              </a:ext>
            </a:extLst>
          </p:cNvPr>
          <p:cNvSpPr/>
          <p:nvPr/>
        </p:nvSpPr>
        <p:spPr>
          <a:xfrm>
            <a:off x="625971" y="4102447"/>
            <a:ext cx="4654867" cy="810350"/>
          </a:xfrm>
          <a:prstGeom prst="rect">
            <a:avLst/>
          </a:prstGeom>
        </p:spPr>
        <p:txBody>
          <a:bodyPr wrap="square">
            <a:spAutoFit/>
          </a:bodyPr>
          <a:lstStyle/>
          <a:p>
            <a:pPr marL="285739" indent="-285739">
              <a:buFont typeface="Arial" panose="020B0604020202020204" pitchFamily="34" charset="0"/>
              <a:buChar char="•"/>
            </a:pPr>
            <a:r>
              <a:rPr lang="en-US" sz="2333" dirty="0">
                <a:solidFill>
                  <a:schemeClr val="bg2"/>
                </a:solidFill>
              </a:rPr>
              <a:t>Learn a classifier for each group separately.</a:t>
            </a:r>
          </a:p>
        </p:txBody>
      </p:sp>
      <p:pic>
        <p:nvPicPr>
          <p:cNvPr id="7" name="Picture 6">
            <a:extLst>
              <a:ext uri="{FF2B5EF4-FFF2-40B4-BE49-F238E27FC236}">
                <a16:creationId xmlns:a16="http://schemas.microsoft.com/office/drawing/2014/main" id="{D3DB2FEB-367F-B34A-A9ED-2D91F2353DF2}"/>
              </a:ext>
            </a:extLst>
          </p:cNvPr>
          <p:cNvPicPr>
            <a:picLocks noChangeAspect="1"/>
          </p:cNvPicPr>
          <p:nvPr/>
        </p:nvPicPr>
        <p:blipFill rotWithShape="1">
          <a:blip r:embed="rId3"/>
          <a:srcRect l="3244" t="3752" r="2252" b="3752"/>
          <a:stretch/>
        </p:blipFill>
        <p:spPr>
          <a:xfrm>
            <a:off x="5582096" y="1487409"/>
            <a:ext cx="6166883" cy="3051057"/>
          </a:xfrm>
          <a:prstGeom prst="rect">
            <a:avLst/>
          </a:prstGeom>
        </p:spPr>
      </p:pic>
      <p:sp>
        <p:nvSpPr>
          <p:cNvPr id="8" name="Rectangle 7">
            <a:extLst>
              <a:ext uri="{FF2B5EF4-FFF2-40B4-BE49-F238E27FC236}">
                <a16:creationId xmlns:a16="http://schemas.microsoft.com/office/drawing/2014/main" id="{7F3C1189-2604-154A-BAF4-31D27A72D102}"/>
              </a:ext>
            </a:extLst>
          </p:cNvPr>
          <p:cNvSpPr/>
          <p:nvPr/>
        </p:nvSpPr>
        <p:spPr>
          <a:xfrm>
            <a:off x="556888" y="1671316"/>
            <a:ext cx="5255578" cy="2246384"/>
          </a:xfrm>
          <a:prstGeom prst="rect">
            <a:avLst/>
          </a:prstGeom>
        </p:spPr>
        <p:txBody>
          <a:bodyPr wrap="square">
            <a:spAutoFit/>
          </a:bodyPr>
          <a:lstStyle/>
          <a:p>
            <a:pPr marL="285739" indent="-285739">
              <a:buFont typeface="Arial" panose="020B0604020202020204" pitchFamily="34" charset="0"/>
              <a:buChar char="•"/>
            </a:pPr>
            <a:r>
              <a:rPr lang="en-US" sz="2333" dirty="0">
                <a:solidFill>
                  <a:schemeClr val="bg2"/>
                </a:solidFill>
              </a:rPr>
              <a:t>A single classifier can have tradeoffs when trying to maximize the overall accuracy.</a:t>
            </a:r>
          </a:p>
          <a:p>
            <a:pPr marL="285739" indent="-285739">
              <a:buFont typeface="Arial" panose="020B0604020202020204" pitchFamily="34" charset="0"/>
              <a:buChar char="•"/>
            </a:pPr>
            <a:endParaRPr lang="en-US" sz="2333" dirty="0">
              <a:solidFill>
                <a:schemeClr val="bg2"/>
              </a:solidFill>
            </a:endParaRPr>
          </a:p>
          <a:p>
            <a:pPr marL="285739" indent="-285739">
              <a:buFont typeface="Arial" panose="020B0604020202020204" pitchFamily="34" charset="0"/>
              <a:buChar char="•"/>
            </a:pPr>
            <a:r>
              <a:rPr lang="en-US" sz="2333" dirty="0">
                <a:solidFill>
                  <a:schemeClr val="bg2"/>
                </a:solidFill>
              </a:rPr>
              <a:t>It may come at the expense of minority group.</a:t>
            </a:r>
          </a:p>
        </p:txBody>
      </p:sp>
      <p:sp>
        <p:nvSpPr>
          <p:cNvPr id="9" name="Rectangle 8">
            <a:extLst>
              <a:ext uri="{FF2B5EF4-FFF2-40B4-BE49-F238E27FC236}">
                <a16:creationId xmlns:a16="http://schemas.microsoft.com/office/drawing/2014/main" id="{FD779089-3526-A94A-B624-2C51D7176442}"/>
              </a:ext>
            </a:extLst>
          </p:cNvPr>
          <p:cNvSpPr/>
          <p:nvPr/>
        </p:nvSpPr>
        <p:spPr>
          <a:xfrm>
            <a:off x="3937002" y="6060263"/>
            <a:ext cx="8281319" cy="553998"/>
          </a:xfrm>
          <a:prstGeom prst="rect">
            <a:avLst/>
          </a:prstGeom>
        </p:spPr>
        <p:txBody>
          <a:bodyPr wrap="square">
            <a:spAutoFit/>
          </a:bodyPr>
          <a:lstStyle/>
          <a:p>
            <a:r>
              <a:rPr lang="en-US" sz="1500" dirty="0" err="1">
                <a:solidFill>
                  <a:schemeClr val="bg2"/>
                </a:solidFill>
              </a:rPr>
              <a:t>Dwork</a:t>
            </a:r>
            <a:r>
              <a:rPr lang="en-US" sz="1500" dirty="0">
                <a:solidFill>
                  <a:schemeClr val="bg2"/>
                </a:solidFill>
              </a:rPr>
              <a:t>, Cynthia, Nicole </a:t>
            </a:r>
            <a:r>
              <a:rPr lang="en-US" sz="1500" dirty="0" err="1">
                <a:solidFill>
                  <a:schemeClr val="bg2"/>
                </a:solidFill>
              </a:rPr>
              <a:t>Immorlica</a:t>
            </a:r>
            <a:r>
              <a:rPr lang="en-US" sz="1500" dirty="0">
                <a:solidFill>
                  <a:schemeClr val="bg2"/>
                </a:solidFill>
              </a:rPr>
              <a:t>, Adam </a:t>
            </a:r>
            <a:r>
              <a:rPr lang="en-US" sz="1500" dirty="0" err="1">
                <a:solidFill>
                  <a:schemeClr val="bg2"/>
                </a:solidFill>
              </a:rPr>
              <a:t>Tauman</a:t>
            </a:r>
            <a:r>
              <a:rPr lang="en-US" sz="1500" dirty="0">
                <a:solidFill>
                  <a:schemeClr val="bg2"/>
                </a:solidFill>
              </a:rPr>
              <a:t> </a:t>
            </a:r>
            <a:r>
              <a:rPr lang="en-US" sz="1500" dirty="0" err="1">
                <a:solidFill>
                  <a:schemeClr val="bg2"/>
                </a:solidFill>
              </a:rPr>
              <a:t>Kalai</a:t>
            </a:r>
            <a:r>
              <a:rPr lang="en-US" sz="1500" dirty="0">
                <a:solidFill>
                  <a:schemeClr val="bg2"/>
                </a:solidFill>
              </a:rPr>
              <a:t>, and Max </a:t>
            </a:r>
            <a:r>
              <a:rPr lang="en-US" sz="1500" dirty="0" err="1">
                <a:solidFill>
                  <a:schemeClr val="bg2"/>
                </a:solidFill>
              </a:rPr>
              <a:t>Leiserson</a:t>
            </a:r>
            <a:r>
              <a:rPr lang="en-US" sz="1500" dirty="0">
                <a:solidFill>
                  <a:schemeClr val="bg2"/>
                </a:solidFill>
              </a:rPr>
              <a:t>. "Decoupled classifiers for fair and efficient machine learning." </a:t>
            </a:r>
            <a:r>
              <a:rPr lang="en-US" sz="1500" i="1" dirty="0" err="1">
                <a:solidFill>
                  <a:schemeClr val="bg2"/>
                </a:solidFill>
              </a:rPr>
              <a:t>arXiv</a:t>
            </a:r>
            <a:r>
              <a:rPr lang="en-US" sz="1500" i="1" dirty="0">
                <a:solidFill>
                  <a:schemeClr val="bg2"/>
                </a:solidFill>
              </a:rPr>
              <a:t> preprint arXiv:1707.06613</a:t>
            </a:r>
            <a:r>
              <a:rPr lang="en-US" sz="1500" dirty="0">
                <a:solidFill>
                  <a:schemeClr val="bg2"/>
                </a:solidFill>
              </a:rPr>
              <a:t> (2017).</a:t>
            </a:r>
          </a:p>
        </p:txBody>
      </p:sp>
    </p:spTree>
    <p:extLst>
      <p:ext uri="{BB962C8B-B14F-4D97-AF65-F5344CB8AC3E}">
        <p14:creationId xmlns:p14="http://schemas.microsoft.com/office/powerpoint/2010/main" val="234891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D57259F-43CD-41FC-B8FB-F636DB36A615}"/>
              </a:ext>
            </a:extLst>
          </p:cNvPr>
          <p:cNvPicPr>
            <a:picLocks noGrp="1" noChangeAspect="1"/>
          </p:cNvPicPr>
          <p:nvPr>
            <p:ph sz="quarter" idx="17"/>
          </p:nvPr>
        </p:nvPicPr>
        <p:blipFill>
          <a:blip r:embed="rId3"/>
          <a:stretch>
            <a:fillRect/>
          </a:stretch>
        </p:blipFill>
        <p:spPr>
          <a:xfrm>
            <a:off x="6136712" y="3429000"/>
            <a:ext cx="6014576" cy="3429000"/>
          </a:xfrm>
          <a:prstGeom prst="rect">
            <a:avLst/>
          </a:prstGeom>
          <a:ln w="12700">
            <a:solidFill>
              <a:srgbClr val="2B2B2B"/>
            </a:solidFill>
          </a:ln>
        </p:spPr>
      </p:pic>
      <p:sp>
        <p:nvSpPr>
          <p:cNvPr id="3" name="Slide Number Placeholder 2">
            <a:extLst>
              <a:ext uri="{FF2B5EF4-FFF2-40B4-BE49-F238E27FC236}">
                <a16:creationId xmlns:a16="http://schemas.microsoft.com/office/drawing/2014/main" id="{CA031042-065B-4225-A3FD-6BD957328102}"/>
              </a:ext>
            </a:extLst>
          </p:cNvPr>
          <p:cNvSpPr>
            <a:spLocks noGrp="1"/>
          </p:cNvSpPr>
          <p:nvPr>
            <p:ph type="sldNum" sz="quarter" idx="10"/>
          </p:nvPr>
        </p:nvSpPr>
        <p:spPr/>
        <p:txBody>
          <a:bodyPr/>
          <a:lstStyle/>
          <a:p>
            <a:pPr>
              <a:defRPr/>
            </a:pPr>
            <a:fld id="{3FD999D4-B456-9943-89B7-30D56181CE18}" type="slidenum">
              <a:rPr lang="en-US" smtClean="0">
                <a:solidFill>
                  <a:schemeClr val="bg1"/>
                </a:solidFill>
                <a:latin typeface="IBM Plex Sans"/>
              </a:rPr>
              <a:pPr>
                <a:defRPr/>
              </a:pPr>
              <a:t>5</a:t>
            </a:fld>
            <a:endParaRPr lang="en-US">
              <a:solidFill>
                <a:schemeClr val="bg1"/>
              </a:solidFill>
              <a:latin typeface="IBM Plex Sans"/>
            </a:endParaRPr>
          </a:p>
        </p:txBody>
      </p:sp>
      <p:sp>
        <p:nvSpPr>
          <p:cNvPr id="5" name="Text Placeholder 4">
            <a:extLst>
              <a:ext uri="{FF2B5EF4-FFF2-40B4-BE49-F238E27FC236}">
                <a16:creationId xmlns:a16="http://schemas.microsoft.com/office/drawing/2014/main" id="{215C26CB-839F-4654-BE82-0494FBBF6EAB}"/>
              </a:ext>
            </a:extLst>
          </p:cNvPr>
          <p:cNvSpPr>
            <a:spLocks noGrp="1"/>
          </p:cNvSpPr>
          <p:nvPr>
            <p:ph type="body" sz="quarter" idx="13"/>
          </p:nvPr>
        </p:nvSpPr>
        <p:spPr>
          <a:xfrm>
            <a:off x="304800" y="717641"/>
            <a:ext cx="5486400" cy="4651641"/>
          </a:xfrm>
        </p:spPr>
        <p:txBody>
          <a:bodyPr/>
          <a:lstStyle/>
          <a:p>
            <a:r>
              <a:rPr lang="en-US" sz="3600" dirty="0"/>
              <a:t>Fabric for Deep Learning</a:t>
            </a:r>
            <a:br>
              <a:rPr lang="en-US" sz="3600" dirty="0"/>
            </a:br>
            <a:r>
              <a:rPr lang="en-US" sz="1500" dirty="0"/>
              <a:t>https://github.com/IBM/FfDL</a:t>
            </a:r>
            <a:endParaRPr lang="en-US" sz="700" dirty="0"/>
          </a:p>
        </p:txBody>
      </p:sp>
      <p:sp>
        <p:nvSpPr>
          <p:cNvPr id="6" name="Content Placeholder 5"/>
          <p:cNvSpPr>
            <a:spLocks noGrp="1"/>
          </p:cNvSpPr>
          <p:nvPr>
            <p:ph sz="quarter" idx="15"/>
          </p:nvPr>
        </p:nvSpPr>
        <p:spPr/>
        <p:txBody>
          <a:bodyPr>
            <a:normAutofit lnSpcReduction="10000"/>
          </a:bodyPr>
          <a:lstStyle/>
          <a:p>
            <a:r>
              <a:rPr lang="en-US" sz="900" dirty="0" err="1">
                <a:solidFill>
                  <a:srgbClr val="5FC9CE"/>
                </a:solidFill>
              </a:rPr>
              <a:t>FfDL</a:t>
            </a:r>
            <a:r>
              <a:rPr lang="en-US" sz="900" dirty="0">
                <a:solidFill>
                  <a:srgbClr val="5FC9CE"/>
                </a:solidFill>
              </a:rPr>
              <a:t> </a:t>
            </a:r>
            <a:r>
              <a:rPr lang="en-US" sz="900" dirty="0" err="1">
                <a:solidFill>
                  <a:srgbClr val="5FC9CE"/>
                </a:solidFill>
              </a:rPr>
              <a:t>Github</a:t>
            </a:r>
            <a:r>
              <a:rPr lang="en-US" sz="900" dirty="0">
                <a:solidFill>
                  <a:srgbClr val="5FC9CE"/>
                </a:solidFill>
              </a:rPr>
              <a:t> Page </a:t>
            </a:r>
            <a:br>
              <a:rPr lang="en-US" sz="900" dirty="0"/>
            </a:br>
            <a:r>
              <a:rPr lang="en-US" sz="900" dirty="0"/>
              <a:t> </a:t>
            </a:r>
            <a:r>
              <a:rPr lang="en-US" sz="900" dirty="0">
                <a:hlinkClick r:id="rId4"/>
              </a:rPr>
              <a:t>https://github.com/IBM/FfDL</a:t>
            </a:r>
            <a:br>
              <a:rPr lang="en-US" sz="900" dirty="0"/>
            </a:br>
            <a:br>
              <a:rPr lang="en-US" sz="900" dirty="0"/>
            </a:br>
            <a:r>
              <a:rPr lang="en-US" sz="900" dirty="0" err="1">
                <a:solidFill>
                  <a:srgbClr val="5FC9CE"/>
                </a:solidFill>
              </a:rPr>
              <a:t>FfDL</a:t>
            </a:r>
            <a:r>
              <a:rPr lang="en-US" sz="900" dirty="0">
                <a:solidFill>
                  <a:srgbClr val="5FC9CE"/>
                </a:solidFill>
              </a:rPr>
              <a:t> </a:t>
            </a:r>
            <a:r>
              <a:rPr lang="en-US" sz="900" dirty="0" err="1">
                <a:solidFill>
                  <a:srgbClr val="5FC9CE"/>
                </a:solidFill>
              </a:rPr>
              <a:t>dwOpen</a:t>
            </a:r>
            <a:r>
              <a:rPr lang="en-US" sz="900" dirty="0">
                <a:solidFill>
                  <a:srgbClr val="5FC9CE"/>
                </a:solidFill>
              </a:rPr>
              <a:t> Page</a:t>
            </a:r>
            <a:br>
              <a:rPr lang="en-US" sz="900" dirty="0"/>
            </a:br>
            <a:r>
              <a:rPr lang="en-US" sz="900" dirty="0">
                <a:hlinkClick r:id="rId5"/>
              </a:rPr>
              <a:t>https://developer.ibm.com/code/open/projects/fabric-for-deep-learning-ffdl/</a:t>
            </a:r>
            <a:br>
              <a:rPr lang="en-US" sz="900" dirty="0"/>
            </a:br>
            <a:r>
              <a:rPr lang="en-US" sz="900" dirty="0"/>
              <a:t> </a:t>
            </a:r>
            <a:br>
              <a:rPr lang="en-US" sz="900" dirty="0"/>
            </a:br>
            <a:r>
              <a:rPr lang="en-US" sz="900" dirty="0" err="1">
                <a:solidFill>
                  <a:srgbClr val="5FC9CE"/>
                </a:solidFill>
              </a:rPr>
              <a:t>FfDL</a:t>
            </a:r>
            <a:r>
              <a:rPr lang="en-US" sz="900" dirty="0">
                <a:solidFill>
                  <a:srgbClr val="5FC9CE"/>
                </a:solidFill>
              </a:rPr>
              <a:t> Announcement Blog </a:t>
            </a:r>
            <a:br>
              <a:rPr lang="en-US" sz="900" dirty="0"/>
            </a:br>
            <a:r>
              <a:rPr lang="en-US" sz="900" dirty="0">
                <a:hlinkClick r:id="rId6"/>
              </a:rPr>
              <a:t>http://developer.ibm.com/code/2018/03/20/fabric-for-deep-learning</a:t>
            </a:r>
            <a:br>
              <a:rPr lang="en-US" sz="900" dirty="0"/>
            </a:br>
            <a:br>
              <a:rPr lang="en-US" sz="900" dirty="0"/>
            </a:br>
            <a:r>
              <a:rPr lang="en-US" sz="900" dirty="0" err="1">
                <a:solidFill>
                  <a:srgbClr val="5FC9CE"/>
                </a:solidFill>
              </a:rPr>
              <a:t>FfDL</a:t>
            </a:r>
            <a:r>
              <a:rPr lang="en-US" sz="900" dirty="0">
                <a:solidFill>
                  <a:srgbClr val="5FC9CE"/>
                </a:solidFill>
              </a:rPr>
              <a:t> Technical Architecture Blog</a:t>
            </a:r>
            <a:br>
              <a:rPr lang="en-US" sz="900" dirty="0"/>
            </a:br>
            <a:r>
              <a:rPr lang="en-US" sz="900" dirty="0">
                <a:hlinkClick r:id="rId7"/>
              </a:rPr>
              <a:t>http://developer.ibm.com/code/2018/03/20/democratize-ai-with-fabric-for-deep-learning</a:t>
            </a:r>
            <a:br>
              <a:rPr lang="en-US" sz="900" dirty="0"/>
            </a:br>
            <a:br>
              <a:rPr lang="en-US" sz="900" dirty="0">
                <a:solidFill>
                  <a:srgbClr val="5FC9CE"/>
                </a:solidFill>
              </a:rPr>
            </a:br>
            <a:r>
              <a:rPr lang="en-US" sz="900" dirty="0">
                <a:solidFill>
                  <a:srgbClr val="5FC9CE"/>
                </a:solidFill>
              </a:rPr>
              <a:t>Deep Learning as a Service within Watson Studio</a:t>
            </a:r>
            <a:br>
              <a:rPr lang="en-US" sz="900" dirty="0"/>
            </a:br>
            <a:r>
              <a:rPr lang="en-US" sz="900" dirty="0">
                <a:hlinkClick r:id="rId8"/>
              </a:rPr>
              <a:t>https://www.ibm.com/cloud/deep-learning</a:t>
            </a:r>
            <a:endParaRPr lang="en-US" sz="900" dirty="0"/>
          </a:p>
          <a:p>
            <a:r>
              <a:rPr lang="de-DE" sz="900" dirty="0">
                <a:solidFill>
                  <a:srgbClr val="5FC9CE"/>
                </a:solidFill>
              </a:rPr>
              <a:t>Research </a:t>
            </a:r>
            <a:r>
              <a:rPr lang="de-DE" sz="900" dirty="0" err="1">
                <a:solidFill>
                  <a:srgbClr val="5FC9CE"/>
                </a:solidFill>
              </a:rPr>
              <a:t>paper</a:t>
            </a:r>
            <a:r>
              <a:rPr lang="de-DE" sz="900" dirty="0">
                <a:solidFill>
                  <a:srgbClr val="5FC9CE"/>
                </a:solidFill>
              </a:rPr>
              <a:t>: “</a:t>
            </a:r>
            <a:r>
              <a:rPr lang="de-DE" sz="900" dirty="0" err="1">
                <a:solidFill>
                  <a:srgbClr val="5FC9CE"/>
                </a:solidFill>
              </a:rPr>
              <a:t>Scalable</a:t>
            </a:r>
            <a:r>
              <a:rPr lang="de-DE" sz="900" dirty="0">
                <a:solidFill>
                  <a:srgbClr val="5FC9CE"/>
                </a:solidFill>
              </a:rPr>
              <a:t> Multi-Framework Management </a:t>
            </a:r>
            <a:r>
              <a:rPr lang="de-DE" sz="900" dirty="0" err="1">
                <a:solidFill>
                  <a:srgbClr val="5FC9CE"/>
                </a:solidFill>
              </a:rPr>
              <a:t>of</a:t>
            </a:r>
            <a:r>
              <a:rPr lang="de-DE" sz="900" dirty="0">
                <a:solidFill>
                  <a:srgbClr val="5FC9CE"/>
                </a:solidFill>
              </a:rPr>
              <a:t> </a:t>
            </a:r>
            <a:r>
              <a:rPr lang="de-DE" sz="900" dirty="0" err="1">
                <a:solidFill>
                  <a:srgbClr val="5FC9CE"/>
                </a:solidFill>
              </a:rPr>
              <a:t>Deep</a:t>
            </a:r>
            <a:r>
              <a:rPr lang="de-DE" sz="900" dirty="0">
                <a:solidFill>
                  <a:srgbClr val="5FC9CE"/>
                </a:solidFill>
              </a:rPr>
              <a:t> Learning Training Jobs”    </a:t>
            </a:r>
            <a:r>
              <a:rPr lang="de-DE" sz="900" dirty="0">
                <a:hlinkClick r:id="rId9"/>
              </a:rPr>
              <a:t>http://learningsys.org/nips17/assets/papers/paper_29.pdf</a:t>
            </a:r>
            <a:endParaRPr lang="de-DE" sz="900" dirty="0"/>
          </a:p>
          <a:p>
            <a:endParaRPr lang="en-US" sz="800" dirty="0"/>
          </a:p>
        </p:txBody>
      </p:sp>
      <p:sp>
        <p:nvSpPr>
          <p:cNvPr id="7" name="Content Placeholder 6">
            <a:extLst>
              <a:ext uri="{FF2B5EF4-FFF2-40B4-BE49-F238E27FC236}">
                <a16:creationId xmlns:a16="http://schemas.microsoft.com/office/drawing/2014/main" id="{09C43667-5DD8-4559-8B15-81EA99142E26}"/>
              </a:ext>
            </a:extLst>
          </p:cNvPr>
          <p:cNvSpPr>
            <a:spLocks noGrp="1"/>
          </p:cNvSpPr>
          <p:nvPr>
            <p:ph sz="quarter" idx="16"/>
          </p:nvPr>
        </p:nvSpPr>
        <p:spPr>
          <a:xfrm>
            <a:off x="6136712" y="-10391"/>
            <a:ext cx="3007288" cy="3429000"/>
          </a:xfrm>
          <a:solidFill>
            <a:srgbClr val="007875"/>
          </a:solidFill>
        </p:spPr>
        <p:txBody>
          <a:bodyPr vert="horz" lIns="228600" tIns="192024" rIns="228600" bIns="228600" rtlCol="0" anchor="ctr">
            <a:noAutofit/>
          </a:bodyPr>
          <a:lstStyle/>
          <a:p>
            <a:pPr algn="ctr"/>
            <a:r>
              <a:rPr lang="en-US" sz="4800" dirty="0">
                <a:latin typeface="HelvNeue Bold for IBM" panose="020B0804020202020204" pitchFamily="34" charset="0"/>
              </a:rPr>
              <a:t>        </a:t>
            </a:r>
          </a:p>
        </p:txBody>
      </p:sp>
      <p:sp>
        <p:nvSpPr>
          <p:cNvPr id="17" name="Rectangle 16">
            <a:extLst>
              <a:ext uri="{FF2B5EF4-FFF2-40B4-BE49-F238E27FC236}">
                <a16:creationId xmlns:a16="http://schemas.microsoft.com/office/drawing/2014/main" id="{0899B27B-D6A8-48EC-ABCF-0FBE9295E9FE}"/>
              </a:ext>
            </a:extLst>
          </p:cNvPr>
          <p:cNvSpPr/>
          <p:nvPr/>
        </p:nvSpPr>
        <p:spPr>
          <a:xfrm>
            <a:off x="197853" y="1736508"/>
            <a:ext cx="5831912" cy="707887"/>
          </a:xfrm>
          <a:prstGeom prst="rect">
            <a:avLst/>
          </a:prstGeom>
        </p:spPr>
        <p:txBody>
          <a:bodyPr wrap="square" lIns="91406" tIns="45718" rIns="91406" bIns="45718">
            <a:spAutoFit/>
          </a:bodyPr>
          <a:lstStyle/>
          <a:p>
            <a:pPr defTabSz="913816">
              <a:defRPr/>
            </a:pPr>
            <a:r>
              <a:rPr lang="en-US" sz="2000" dirty="0">
                <a:solidFill>
                  <a:srgbClr val="FFFFFF"/>
                </a:solidFill>
                <a:latin typeface="IBM Plex Sans"/>
              </a:rPr>
              <a:t>FfDL provides a scalable, resilient, and fault tolerant deep-learning framework</a:t>
            </a:r>
          </a:p>
        </p:txBody>
      </p:sp>
      <p:sp>
        <p:nvSpPr>
          <p:cNvPr id="9" name="Rectangle 8"/>
          <p:cNvSpPr/>
          <p:nvPr/>
        </p:nvSpPr>
        <p:spPr>
          <a:xfrm>
            <a:off x="197853" y="2702260"/>
            <a:ext cx="5593347" cy="3046984"/>
          </a:xfrm>
          <a:prstGeom prst="rect">
            <a:avLst/>
          </a:prstGeom>
        </p:spPr>
        <p:txBody>
          <a:bodyPr wrap="square" lIns="91406" tIns="45718" rIns="91406" bIns="45718">
            <a:spAutoFit/>
          </a:bodyPr>
          <a:lstStyle/>
          <a:p>
            <a:pPr marL="285637" indent="-285637">
              <a:buFont typeface="Arial"/>
              <a:buChar char="•"/>
            </a:pPr>
            <a:r>
              <a:rPr lang="en-US" sz="1500" dirty="0">
                <a:solidFill>
                  <a:srgbClr val="FFFFFF"/>
                </a:solidFill>
                <a:latin typeface="IBM Plex Sans"/>
              </a:rPr>
              <a:t>Fabric for Deep Learning or FfDL (pronounced as ‘fiddle’) is an open source project which aims at making Deep Learning easily accessible to the people it matters the most i.e. Data Scientists, and AI developers.  </a:t>
            </a:r>
            <a:br>
              <a:rPr lang="en-US" sz="1500" dirty="0">
                <a:solidFill>
                  <a:srgbClr val="FFFFFF"/>
                </a:solidFill>
                <a:latin typeface="IBM Plex Sans"/>
              </a:rPr>
            </a:br>
            <a:endParaRPr lang="en-US" sz="1500" dirty="0">
              <a:solidFill>
                <a:srgbClr val="FFFFFF"/>
              </a:solidFill>
              <a:latin typeface="IBM Plex Sans"/>
            </a:endParaRPr>
          </a:p>
          <a:p>
            <a:pPr marL="285637" indent="-285637">
              <a:buFont typeface="Arial"/>
              <a:buChar char="•"/>
            </a:pPr>
            <a:r>
              <a:rPr lang="en-US" sz="1500" dirty="0">
                <a:solidFill>
                  <a:srgbClr val="FFFFFF"/>
                </a:solidFill>
                <a:latin typeface="IBM Plex Sans"/>
              </a:rPr>
              <a:t>FfDL Provides a consistent way to deploy, train and visualize Deep Learning jobs across multiple frameworks like TensorFlow, Caffe, PyTorch, Keras etc. </a:t>
            </a:r>
            <a:br>
              <a:rPr lang="en-US" sz="1500" dirty="0">
                <a:solidFill>
                  <a:srgbClr val="FFFFFF"/>
                </a:solidFill>
                <a:latin typeface="IBM Plex Sans"/>
              </a:rPr>
            </a:br>
            <a:endParaRPr lang="en-US" sz="1500" dirty="0">
              <a:solidFill>
                <a:srgbClr val="FFFFFF"/>
              </a:solidFill>
              <a:latin typeface="IBM Plex Sans"/>
            </a:endParaRPr>
          </a:p>
          <a:p>
            <a:pPr marL="285637" indent="-285637">
              <a:buFont typeface="Arial"/>
              <a:buChar char="•"/>
            </a:pPr>
            <a:r>
              <a:rPr lang="en-US" sz="1500" dirty="0">
                <a:solidFill>
                  <a:srgbClr val="FFFFFF"/>
                </a:solidFill>
                <a:latin typeface="IBM Plex Sans"/>
              </a:rPr>
              <a:t>FfDL is being developed in close collaboration with IBM Research and  IBM Watson. It forms the core of Watson`s Deep Learning service in open source. </a:t>
            </a:r>
          </a:p>
          <a:p>
            <a:endParaRPr lang="en-US" sz="1200" dirty="0">
              <a:solidFill>
                <a:srgbClr val="FFFFFF"/>
              </a:solidFill>
              <a:latin typeface="IBM Plex Sans"/>
            </a:endParaRPr>
          </a:p>
        </p:txBody>
      </p:sp>
      <p:pic>
        <p:nvPicPr>
          <p:cNvPr id="10" name="Picture 9"/>
          <p:cNvPicPr>
            <a:picLocks noChangeAspect="1"/>
          </p:cNvPicPr>
          <p:nvPr/>
        </p:nvPicPr>
        <p:blipFill>
          <a:blip r:embed="rId10"/>
          <a:stretch>
            <a:fillRect/>
          </a:stretch>
        </p:blipFill>
        <p:spPr>
          <a:xfrm>
            <a:off x="6183331" y="450044"/>
            <a:ext cx="2219119" cy="2213264"/>
          </a:xfrm>
          <a:prstGeom prst="rect">
            <a:avLst/>
          </a:prstGeom>
          <a:solidFill>
            <a:srgbClr val="007875"/>
          </a:solidFill>
        </p:spPr>
      </p:pic>
      <p:sp>
        <p:nvSpPr>
          <p:cNvPr id="2" name="Rectangle 1">
            <a:extLst>
              <a:ext uri="{FF2B5EF4-FFF2-40B4-BE49-F238E27FC236}">
                <a16:creationId xmlns:a16="http://schemas.microsoft.com/office/drawing/2014/main" id="{5B142AF2-FEA0-4E34-B652-E7AABE3854FF}"/>
              </a:ext>
            </a:extLst>
          </p:cNvPr>
          <p:cNvSpPr/>
          <p:nvPr/>
        </p:nvSpPr>
        <p:spPr>
          <a:xfrm>
            <a:off x="7349565" y="1360570"/>
            <a:ext cx="1314783" cy="707887"/>
          </a:xfrm>
          <a:prstGeom prst="rect">
            <a:avLst/>
          </a:prstGeom>
        </p:spPr>
        <p:txBody>
          <a:bodyPr wrap="none" lIns="91406" tIns="45718" rIns="91406" bIns="45718">
            <a:spAutoFit/>
          </a:bodyPr>
          <a:lstStyle/>
          <a:p>
            <a:pPr algn="ctr" defTabSz="609315">
              <a:spcBef>
                <a:spcPts val="3600"/>
              </a:spcBef>
            </a:pPr>
            <a:r>
              <a:rPr lang="en-US" sz="4000" dirty="0">
                <a:solidFill>
                  <a:srgbClr val="FFFFFF"/>
                </a:solidFill>
                <a:latin typeface="HelvNeue Bold for IBM" panose="020B0804020202020204" pitchFamily="34" charset="0"/>
                <a:cs typeface="Arial" charset="0"/>
              </a:rPr>
              <a:t>FfDL</a:t>
            </a:r>
            <a:endParaRPr lang="en-US" sz="3200" dirty="0">
              <a:solidFill>
                <a:srgbClr val="FFFFFF"/>
              </a:solidFill>
              <a:latin typeface="HelvNeue Bold for IBM" panose="020B0804020202020204" pitchFamily="34" charset="0"/>
              <a:cs typeface="Arial" charset="0"/>
            </a:endParaRPr>
          </a:p>
        </p:txBody>
      </p:sp>
    </p:spTree>
    <p:extLst>
      <p:ext uri="{BB962C8B-B14F-4D97-AF65-F5344CB8AC3E}">
        <p14:creationId xmlns:p14="http://schemas.microsoft.com/office/powerpoint/2010/main" val="100422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5C26CB-839F-4654-BE82-0494FBBF6EAB}"/>
              </a:ext>
            </a:extLst>
          </p:cNvPr>
          <p:cNvSpPr>
            <a:spLocks noGrp="1"/>
          </p:cNvSpPr>
          <p:nvPr>
            <p:ph type="body" sz="quarter" idx="14"/>
          </p:nvPr>
        </p:nvSpPr>
        <p:spPr>
          <a:xfrm>
            <a:off x="300369" y="503645"/>
            <a:ext cx="5695507" cy="1219159"/>
          </a:xfrm>
          <a:noFill/>
        </p:spPr>
        <p:txBody>
          <a:bodyPr vert="horz" lIns="228514" tIns="201102" rIns="228514" bIns="228514" rtlCol="0" anchor="t" anchorCtr="0">
            <a:noAutofit/>
          </a:bodyPr>
          <a:lstStyle/>
          <a:p>
            <a:pPr>
              <a:lnSpc>
                <a:spcPct val="90000"/>
              </a:lnSpc>
              <a:spcBef>
                <a:spcPct val="0"/>
              </a:spcBef>
            </a:pPr>
            <a:r>
              <a:rPr lang="en-US" sz="3200" dirty="0">
                <a:latin typeface="+mj-lt"/>
              </a:rPr>
              <a:t>IBM Adversarial Robustness Toolbox</a:t>
            </a:r>
          </a:p>
        </p:txBody>
      </p:sp>
      <p:sp>
        <p:nvSpPr>
          <p:cNvPr id="7" name="Content Placeholder 6">
            <a:extLst>
              <a:ext uri="{FF2B5EF4-FFF2-40B4-BE49-F238E27FC236}">
                <a16:creationId xmlns:a16="http://schemas.microsoft.com/office/drawing/2014/main" id="{09C43667-5DD8-4559-8B15-81EA99142E26}"/>
              </a:ext>
            </a:extLst>
          </p:cNvPr>
          <p:cNvSpPr>
            <a:spLocks noGrp="1"/>
          </p:cNvSpPr>
          <p:nvPr>
            <p:ph sz="quarter" idx="16"/>
          </p:nvPr>
        </p:nvSpPr>
        <p:spPr>
          <a:xfrm>
            <a:off x="6118411" y="-2727"/>
            <a:ext cx="3048000" cy="3429000"/>
          </a:xfrm>
        </p:spPr>
        <p:txBody>
          <a:bodyPr anchor="ctr"/>
          <a:lstStyle/>
          <a:p>
            <a:pPr algn="ctr"/>
            <a:r>
              <a:rPr lang="en-US" sz="4800" dirty="0">
                <a:latin typeface="HelvNeue Bold for IBM" panose="020B0804020202020204" pitchFamily="34" charset="0"/>
              </a:rPr>
              <a:t>ART</a:t>
            </a:r>
          </a:p>
        </p:txBody>
      </p:sp>
      <p:sp>
        <p:nvSpPr>
          <p:cNvPr id="18" name="Rectangle 17">
            <a:extLst>
              <a:ext uri="{FF2B5EF4-FFF2-40B4-BE49-F238E27FC236}">
                <a16:creationId xmlns:a16="http://schemas.microsoft.com/office/drawing/2014/main" id="{D3299E17-1F3B-4E36-96EC-B1FEBD817C36}"/>
              </a:ext>
            </a:extLst>
          </p:cNvPr>
          <p:cNvSpPr/>
          <p:nvPr/>
        </p:nvSpPr>
        <p:spPr>
          <a:xfrm>
            <a:off x="509476" y="2571370"/>
            <a:ext cx="5486400" cy="2862319"/>
          </a:xfrm>
          <a:prstGeom prst="rect">
            <a:avLst/>
          </a:prstGeom>
        </p:spPr>
        <p:txBody>
          <a:bodyPr wrap="square" lIns="91408" tIns="45718" rIns="91408" bIns="45718">
            <a:spAutoFit/>
          </a:bodyPr>
          <a:lstStyle/>
          <a:p>
            <a:pPr defTabSz="913838">
              <a:defRPr/>
            </a:pPr>
            <a:endParaRPr lang="en-US" sz="2000" dirty="0">
              <a:solidFill>
                <a:srgbClr val="FFFFFF"/>
              </a:solidFill>
              <a:latin typeface="IBM Plex Sans"/>
            </a:endParaRPr>
          </a:p>
          <a:p>
            <a:pPr defTabSz="913838">
              <a:defRPr/>
            </a:pPr>
            <a:r>
              <a:rPr lang="en-US" sz="2000" dirty="0">
                <a:solidFill>
                  <a:srgbClr val="FFFFFF"/>
                </a:solidFill>
                <a:latin typeface="IBM Plex Sans"/>
              </a:rPr>
              <a:t>ART is a library dedicated to adversarial machine learning. Its purpose is to allow rapid crafting and analysis of attack and defense methods for machine learning models. The Adversarial Robustness Toolbox provides an implementation for many state-of-the-art methods for attacking and defending classifiers.</a:t>
            </a:r>
          </a:p>
        </p:txBody>
      </p:sp>
      <p:sp>
        <p:nvSpPr>
          <p:cNvPr id="3" name="Slide Number Placeholder 2">
            <a:extLst>
              <a:ext uri="{FF2B5EF4-FFF2-40B4-BE49-F238E27FC236}">
                <a16:creationId xmlns:a16="http://schemas.microsoft.com/office/drawing/2014/main" id="{CA031042-065B-4225-A3FD-6BD957328102}"/>
              </a:ext>
            </a:extLst>
          </p:cNvPr>
          <p:cNvSpPr>
            <a:spLocks noGrp="1"/>
          </p:cNvSpPr>
          <p:nvPr>
            <p:ph type="sldNum" sz="quarter" idx="10"/>
          </p:nvPr>
        </p:nvSpPr>
        <p:spPr/>
        <p:txBody>
          <a:bodyPr/>
          <a:lstStyle/>
          <a:p>
            <a:pPr>
              <a:defRPr/>
            </a:pPr>
            <a:fld id="{3FD999D4-B456-9943-89B7-30D56181CE18}" type="slidenum">
              <a:rPr lang="en-US" smtClean="0">
                <a:solidFill>
                  <a:srgbClr val="FFFFFF"/>
                </a:solidFill>
                <a:latin typeface="IBM Plex Sans"/>
              </a:rPr>
              <a:pPr>
                <a:defRPr/>
              </a:pPr>
              <a:t>6</a:t>
            </a:fld>
            <a:endParaRPr lang="en-US">
              <a:solidFill>
                <a:srgbClr val="FFFFFF"/>
              </a:solidFill>
              <a:latin typeface="IBM Plex Sans"/>
            </a:endParaRPr>
          </a:p>
        </p:txBody>
      </p:sp>
      <p:sp>
        <p:nvSpPr>
          <p:cNvPr id="2" name="Rectangle 1">
            <a:extLst>
              <a:ext uri="{FF2B5EF4-FFF2-40B4-BE49-F238E27FC236}">
                <a16:creationId xmlns:a16="http://schemas.microsoft.com/office/drawing/2014/main" id="{EABAADA2-85FA-44FA-9CC6-E28D6C0F3CD4}"/>
              </a:ext>
            </a:extLst>
          </p:cNvPr>
          <p:cNvSpPr/>
          <p:nvPr/>
        </p:nvSpPr>
        <p:spPr>
          <a:xfrm>
            <a:off x="509477" y="1722804"/>
            <a:ext cx="4887635" cy="584771"/>
          </a:xfrm>
          <a:prstGeom prst="rect">
            <a:avLst/>
          </a:prstGeom>
        </p:spPr>
        <p:txBody>
          <a:bodyPr wrap="square" lIns="91408" tIns="45718" rIns="91408" bIns="45718">
            <a:spAutoFit/>
          </a:bodyPr>
          <a:lstStyle/>
          <a:p>
            <a:pPr defTabSz="914037"/>
            <a:r>
              <a:rPr lang="en-US" sz="1600" i="1" dirty="0">
                <a:solidFill>
                  <a:srgbClr val="FFFFFF"/>
                </a:solidFill>
                <a:latin typeface="IBM Plex Sans"/>
              </a:rPr>
              <a:t>https://github.com/IBM/adversarial-robustness-toolbox</a:t>
            </a:r>
          </a:p>
        </p:txBody>
      </p:sp>
      <p:pic>
        <p:nvPicPr>
          <p:cNvPr id="15" name="Content Placeholder 14"/>
          <p:cNvPicPr>
            <a:picLocks noGrp="1" noChangeAspect="1"/>
          </p:cNvPicPr>
          <p:nvPr>
            <p:ph sz="quarter" idx="17"/>
          </p:nvPr>
        </p:nvPicPr>
        <p:blipFill>
          <a:blip r:embed="rId2"/>
          <a:srcRect l="-10496" r="-10496"/>
          <a:stretch>
            <a:fillRect/>
          </a:stretch>
        </p:blipFill>
        <p:spPr/>
      </p:pic>
      <p:sp>
        <p:nvSpPr>
          <p:cNvPr id="19" name="Rectangle 18"/>
          <p:cNvSpPr/>
          <p:nvPr/>
        </p:nvSpPr>
        <p:spPr>
          <a:xfrm>
            <a:off x="9166412" y="288086"/>
            <a:ext cx="3025589" cy="2970040"/>
          </a:xfrm>
          <a:prstGeom prst="rect">
            <a:avLst/>
          </a:prstGeom>
        </p:spPr>
        <p:txBody>
          <a:bodyPr wrap="square" lIns="91412" tIns="45718" rIns="91412" bIns="45718">
            <a:spAutoFit/>
          </a:bodyPr>
          <a:lstStyle/>
          <a:p>
            <a:pPr defTabSz="914037"/>
            <a:r>
              <a:rPr lang="en-US" sz="900" b="1" dirty="0">
                <a:solidFill>
                  <a:srgbClr val="FFFFFF"/>
                </a:solidFill>
                <a:latin typeface="IBM Plex Sans"/>
              </a:rPr>
              <a:t>The Adversarial Robustness Toolbox contains implementations of the following attacks:</a:t>
            </a:r>
          </a:p>
          <a:p>
            <a:pPr defTabSz="914037"/>
            <a:endParaRPr lang="en-US" sz="900" dirty="0">
              <a:solidFill>
                <a:srgbClr val="FFFFFF"/>
              </a:solidFill>
              <a:latin typeface="IBM Plex Sans"/>
            </a:endParaRPr>
          </a:p>
          <a:p>
            <a:pPr defTabSz="914037"/>
            <a:r>
              <a:rPr lang="en-US" sz="900" dirty="0">
                <a:solidFill>
                  <a:srgbClr val="FFFFFF"/>
                </a:solidFill>
                <a:latin typeface="IBM Plex Sans"/>
              </a:rPr>
              <a:t>Deep Fool (</a:t>
            </a:r>
            <a:r>
              <a:rPr lang="en-US" sz="900" dirty="0" err="1">
                <a:solidFill>
                  <a:srgbClr val="FFFFFF"/>
                </a:solidFill>
                <a:latin typeface="IBM Plex Sans"/>
              </a:rPr>
              <a:t>Moosavi-Dezfooli</a:t>
            </a:r>
            <a:r>
              <a:rPr lang="en-US" sz="900" dirty="0">
                <a:solidFill>
                  <a:srgbClr val="FFFFFF"/>
                </a:solidFill>
                <a:latin typeface="IBM Plex Sans"/>
              </a:rPr>
              <a:t> et al., 2015)</a:t>
            </a:r>
          </a:p>
          <a:p>
            <a:pPr defTabSz="914037"/>
            <a:r>
              <a:rPr lang="en-US" sz="900" dirty="0">
                <a:solidFill>
                  <a:srgbClr val="FFFFFF"/>
                </a:solidFill>
                <a:latin typeface="IBM Plex Sans"/>
              </a:rPr>
              <a:t>Fast Gradient Method (</a:t>
            </a:r>
            <a:r>
              <a:rPr lang="en-US" sz="900" dirty="0" err="1">
                <a:solidFill>
                  <a:srgbClr val="FFFFFF"/>
                </a:solidFill>
                <a:latin typeface="IBM Plex Sans"/>
              </a:rPr>
              <a:t>Goodfellow</a:t>
            </a:r>
            <a:r>
              <a:rPr lang="en-US" sz="900" dirty="0">
                <a:solidFill>
                  <a:srgbClr val="FFFFFF"/>
                </a:solidFill>
                <a:latin typeface="IBM Plex Sans"/>
              </a:rPr>
              <a:t> et al., 2014)</a:t>
            </a:r>
          </a:p>
          <a:p>
            <a:pPr defTabSz="914037"/>
            <a:r>
              <a:rPr lang="en-US" sz="900" dirty="0" err="1">
                <a:solidFill>
                  <a:srgbClr val="FFFFFF"/>
                </a:solidFill>
                <a:latin typeface="IBM Plex Sans"/>
              </a:rPr>
              <a:t>Jacobian</a:t>
            </a:r>
            <a:r>
              <a:rPr lang="en-US" sz="900" dirty="0">
                <a:solidFill>
                  <a:srgbClr val="FFFFFF"/>
                </a:solidFill>
                <a:latin typeface="IBM Plex Sans"/>
              </a:rPr>
              <a:t> Saliency Map (</a:t>
            </a:r>
            <a:r>
              <a:rPr lang="en-US" sz="900" dirty="0" err="1">
                <a:solidFill>
                  <a:srgbClr val="FFFFFF"/>
                </a:solidFill>
                <a:latin typeface="IBM Plex Sans"/>
              </a:rPr>
              <a:t>Papernot</a:t>
            </a:r>
            <a:r>
              <a:rPr lang="en-US" sz="900" dirty="0">
                <a:solidFill>
                  <a:srgbClr val="FFFFFF"/>
                </a:solidFill>
                <a:latin typeface="IBM Plex Sans"/>
              </a:rPr>
              <a:t> et al., 2016)</a:t>
            </a:r>
          </a:p>
          <a:p>
            <a:pPr defTabSz="914037"/>
            <a:r>
              <a:rPr lang="en-US" sz="900" dirty="0">
                <a:solidFill>
                  <a:srgbClr val="FFFFFF"/>
                </a:solidFill>
                <a:latin typeface="IBM Plex Sans"/>
              </a:rPr>
              <a:t>Universal Perturbation (</a:t>
            </a:r>
            <a:r>
              <a:rPr lang="en-US" sz="900" dirty="0" err="1">
                <a:solidFill>
                  <a:srgbClr val="FFFFFF"/>
                </a:solidFill>
                <a:latin typeface="IBM Plex Sans"/>
              </a:rPr>
              <a:t>Moosavi-Dezfooli</a:t>
            </a:r>
            <a:r>
              <a:rPr lang="en-US" sz="900" dirty="0">
                <a:solidFill>
                  <a:srgbClr val="FFFFFF"/>
                </a:solidFill>
                <a:latin typeface="IBM Plex Sans"/>
              </a:rPr>
              <a:t> et al., 2016)</a:t>
            </a:r>
          </a:p>
          <a:p>
            <a:pPr defTabSz="914037"/>
            <a:r>
              <a:rPr lang="en-US" sz="900" dirty="0">
                <a:solidFill>
                  <a:srgbClr val="FFFFFF"/>
                </a:solidFill>
                <a:latin typeface="IBM Plex Sans"/>
              </a:rPr>
              <a:t>Virtual Adversarial Method (</a:t>
            </a:r>
            <a:r>
              <a:rPr lang="en-US" sz="900" dirty="0" err="1">
                <a:solidFill>
                  <a:srgbClr val="FFFFFF"/>
                </a:solidFill>
                <a:latin typeface="IBM Plex Sans"/>
              </a:rPr>
              <a:t>Moosavi-Dezfooli</a:t>
            </a:r>
            <a:r>
              <a:rPr lang="en-US" sz="900" dirty="0">
                <a:solidFill>
                  <a:srgbClr val="FFFFFF"/>
                </a:solidFill>
                <a:latin typeface="IBM Plex Sans"/>
              </a:rPr>
              <a:t> et al., 2015)</a:t>
            </a:r>
          </a:p>
          <a:p>
            <a:pPr defTabSz="914037"/>
            <a:r>
              <a:rPr lang="en-US" sz="900" dirty="0">
                <a:solidFill>
                  <a:srgbClr val="FFFFFF"/>
                </a:solidFill>
                <a:latin typeface="IBM Plex Sans"/>
              </a:rPr>
              <a:t>C&amp;W Attack (</a:t>
            </a:r>
            <a:r>
              <a:rPr lang="en-US" sz="900" dirty="0" err="1">
                <a:solidFill>
                  <a:srgbClr val="FFFFFF"/>
                </a:solidFill>
                <a:latin typeface="IBM Plex Sans"/>
              </a:rPr>
              <a:t>Carlini</a:t>
            </a:r>
            <a:r>
              <a:rPr lang="en-US" sz="900" dirty="0">
                <a:solidFill>
                  <a:srgbClr val="FFFFFF"/>
                </a:solidFill>
                <a:latin typeface="IBM Plex Sans"/>
              </a:rPr>
              <a:t> and Wagner, 2016)</a:t>
            </a:r>
          </a:p>
          <a:p>
            <a:pPr defTabSz="914037"/>
            <a:r>
              <a:rPr lang="en-US" sz="900" dirty="0" err="1">
                <a:solidFill>
                  <a:srgbClr val="FFFFFF"/>
                </a:solidFill>
                <a:latin typeface="IBM Plex Sans"/>
              </a:rPr>
              <a:t>NewtonFool</a:t>
            </a:r>
            <a:r>
              <a:rPr lang="en-US" sz="900" dirty="0">
                <a:solidFill>
                  <a:srgbClr val="FFFFFF"/>
                </a:solidFill>
                <a:latin typeface="IBM Plex Sans"/>
              </a:rPr>
              <a:t> (Jang et al., 2017)</a:t>
            </a:r>
          </a:p>
          <a:p>
            <a:pPr defTabSz="914037"/>
            <a:endParaRPr lang="en-US" sz="900" dirty="0">
              <a:solidFill>
                <a:srgbClr val="FFFFFF"/>
              </a:solidFill>
              <a:latin typeface="IBM Plex Sans"/>
            </a:endParaRPr>
          </a:p>
          <a:p>
            <a:pPr defTabSz="914037"/>
            <a:endParaRPr lang="en-US" sz="900" dirty="0">
              <a:solidFill>
                <a:srgbClr val="FFFFFF"/>
              </a:solidFill>
              <a:latin typeface="IBM Plex Sans"/>
            </a:endParaRPr>
          </a:p>
          <a:p>
            <a:pPr defTabSz="914037"/>
            <a:r>
              <a:rPr lang="en-US" sz="900" dirty="0">
                <a:solidFill>
                  <a:srgbClr val="FFFFFF"/>
                </a:solidFill>
                <a:latin typeface="IBM Plex Sans"/>
              </a:rPr>
              <a:t>The following defense methods are also supported:</a:t>
            </a:r>
          </a:p>
          <a:p>
            <a:pPr defTabSz="914037"/>
            <a:endParaRPr lang="en-US" sz="900" dirty="0">
              <a:solidFill>
                <a:srgbClr val="FFFFFF"/>
              </a:solidFill>
              <a:latin typeface="IBM Plex Sans"/>
            </a:endParaRPr>
          </a:p>
          <a:p>
            <a:pPr defTabSz="914037"/>
            <a:r>
              <a:rPr lang="en-US" sz="900" dirty="0">
                <a:solidFill>
                  <a:srgbClr val="FFFFFF"/>
                </a:solidFill>
                <a:latin typeface="IBM Plex Sans"/>
              </a:rPr>
              <a:t>Feature squeezing (</a:t>
            </a:r>
            <a:r>
              <a:rPr lang="en-US" sz="900" dirty="0" err="1">
                <a:solidFill>
                  <a:srgbClr val="FFFFFF"/>
                </a:solidFill>
                <a:latin typeface="IBM Plex Sans"/>
              </a:rPr>
              <a:t>Xu</a:t>
            </a:r>
            <a:r>
              <a:rPr lang="en-US" sz="900" dirty="0">
                <a:solidFill>
                  <a:srgbClr val="FFFFFF"/>
                </a:solidFill>
                <a:latin typeface="IBM Plex Sans"/>
              </a:rPr>
              <a:t> et al., 2017)</a:t>
            </a:r>
          </a:p>
          <a:p>
            <a:pPr defTabSz="914037"/>
            <a:r>
              <a:rPr lang="en-US" sz="900" dirty="0">
                <a:solidFill>
                  <a:srgbClr val="FFFFFF"/>
                </a:solidFill>
                <a:latin typeface="IBM Plex Sans"/>
              </a:rPr>
              <a:t>Spatial smoothing (</a:t>
            </a:r>
            <a:r>
              <a:rPr lang="en-US" sz="900" dirty="0" err="1">
                <a:solidFill>
                  <a:srgbClr val="FFFFFF"/>
                </a:solidFill>
                <a:latin typeface="IBM Plex Sans"/>
              </a:rPr>
              <a:t>Xu</a:t>
            </a:r>
            <a:r>
              <a:rPr lang="en-US" sz="900" dirty="0">
                <a:solidFill>
                  <a:srgbClr val="FFFFFF"/>
                </a:solidFill>
                <a:latin typeface="IBM Plex Sans"/>
              </a:rPr>
              <a:t> et al., 2017)</a:t>
            </a:r>
          </a:p>
          <a:p>
            <a:pPr defTabSz="914037"/>
            <a:r>
              <a:rPr lang="en-US" sz="900" dirty="0">
                <a:solidFill>
                  <a:srgbClr val="FFFFFF"/>
                </a:solidFill>
                <a:latin typeface="IBM Plex Sans"/>
              </a:rPr>
              <a:t>Label smoothing (</a:t>
            </a:r>
            <a:r>
              <a:rPr lang="en-US" sz="900" dirty="0" err="1">
                <a:solidFill>
                  <a:srgbClr val="FFFFFF"/>
                </a:solidFill>
                <a:latin typeface="IBM Plex Sans"/>
              </a:rPr>
              <a:t>Warde</a:t>
            </a:r>
            <a:r>
              <a:rPr lang="en-US" sz="900" dirty="0">
                <a:solidFill>
                  <a:srgbClr val="FFFFFF"/>
                </a:solidFill>
                <a:latin typeface="IBM Plex Sans"/>
              </a:rPr>
              <a:t>-Farley and </a:t>
            </a:r>
            <a:r>
              <a:rPr lang="en-US" sz="900" dirty="0" err="1">
                <a:solidFill>
                  <a:srgbClr val="FFFFFF"/>
                </a:solidFill>
                <a:latin typeface="IBM Plex Sans"/>
              </a:rPr>
              <a:t>Goodfellow</a:t>
            </a:r>
            <a:r>
              <a:rPr lang="en-US" sz="900" dirty="0">
                <a:solidFill>
                  <a:srgbClr val="FFFFFF"/>
                </a:solidFill>
                <a:latin typeface="IBM Plex Sans"/>
              </a:rPr>
              <a:t>, 2016)</a:t>
            </a:r>
          </a:p>
          <a:p>
            <a:pPr defTabSz="914037"/>
            <a:r>
              <a:rPr lang="en-US" sz="900" dirty="0">
                <a:solidFill>
                  <a:srgbClr val="FFFFFF"/>
                </a:solidFill>
                <a:latin typeface="IBM Plex Sans"/>
              </a:rPr>
              <a:t>Adversarial training (</a:t>
            </a:r>
            <a:r>
              <a:rPr lang="en-US" sz="900" dirty="0" err="1">
                <a:solidFill>
                  <a:srgbClr val="FFFFFF"/>
                </a:solidFill>
                <a:latin typeface="IBM Plex Sans"/>
              </a:rPr>
              <a:t>Szegedy</a:t>
            </a:r>
            <a:r>
              <a:rPr lang="en-US" sz="900" dirty="0">
                <a:solidFill>
                  <a:srgbClr val="FFFFFF"/>
                </a:solidFill>
                <a:latin typeface="IBM Plex Sans"/>
              </a:rPr>
              <a:t> et al., 2013)</a:t>
            </a:r>
          </a:p>
          <a:p>
            <a:pPr defTabSz="914037"/>
            <a:r>
              <a:rPr lang="en-US" sz="900" dirty="0">
                <a:solidFill>
                  <a:srgbClr val="FFFFFF"/>
                </a:solidFill>
                <a:latin typeface="IBM Plex Sans"/>
              </a:rPr>
              <a:t>Virtual adversarial training (</a:t>
            </a:r>
            <a:r>
              <a:rPr lang="en-US" sz="900" dirty="0" err="1">
                <a:solidFill>
                  <a:srgbClr val="FFFFFF"/>
                </a:solidFill>
                <a:latin typeface="IBM Plex Sans"/>
              </a:rPr>
              <a:t>Miyato</a:t>
            </a:r>
            <a:r>
              <a:rPr lang="en-US" sz="900" dirty="0">
                <a:solidFill>
                  <a:srgbClr val="FFFFFF"/>
                </a:solidFill>
                <a:latin typeface="IBM Plex Sans"/>
              </a:rPr>
              <a:t> et al., 2017</a:t>
            </a:r>
            <a:r>
              <a:rPr lang="en-US" sz="1600" dirty="0">
                <a:solidFill>
                  <a:srgbClr val="FFFFFF"/>
                </a:solidFill>
                <a:latin typeface="IBM Plex Sans"/>
              </a:rPr>
              <a:t>)</a:t>
            </a:r>
          </a:p>
        </p:txBody>
      </p:sp>
    </p:spTree>
    <p:extLst>
      <p:ext uri="{BB962C8B-B14F-4D97-AF65-F5344CB8AC3E}">
        <p14:creationId xmlns:p14="http://schemas.microsoft.com/office/powerpoint/2010/main" val="250330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5C26CB-839F-4654-BE82-0494FBBF6EAB}"/>
              </a:ext>
            </a:extLst>
          </p:cNvPr>
          <p:cNvSpPr>
            <a:spLocks noGrp="1"/>
          </p:cNvSpPr>
          <p:nvPr>
            <p:ph type="body" sz="quarter" idx="14"/>
          </p:nvPr>
        </p:nvSpPr>
        <p:spPr>
          <a:xfrm>
            <a:off x="300369" y="503645"/>
            <a:ext cx="5695507" cy="1219159"/>
          </a:xfrm>
          <a:noFill/>
        </p:spPr>
        <p:txBody>
          <a:bodyPr vert="horz" lIns="228514" tIns="201102" rIns="228514" bIns="228514" rtlCol="0" anchor="t" anchorCtr="0">
            <a:noAutofit/>
          </a:bodyPr>
          <a:lstStyle/>
          <a:p>
            <a:pPr>
              <a:lnSpc>
                <a:spcPct val="90000"/>
              </a:lnSpc>
              <a:spcBef>
                <a:spcPct val="0"/>
              </a:spcBef>
            </a:pPr>
            <a:r>
              <a:rPr lang="en-US" sz="3200" dirty="0">
                <a:latin typeface="+mj-lt"/>
              </a:rPr>
              <a:t>AI Fairness 360</a:t>
            </a:r>
            <a:br>
              <a:rPr lang="en-US" sz="3200" dirty="0">
                <a:latin typeface="+mj-lt"/>
              </a:rPr>
            </a:br>
            <a:r>
              <a:rPr lang="en-US" sz="1800" dirty="0">
                <a:latin typeface="+mj-lt"/>
              </a:rPr>
              <a:t>https://github.com/IBM/AIF360</a:t>
            </a:r>
          </a:p>
        </p:txBody>
      </p:sp>
      <p:sp>
        <p:nvSpPr>
          <p:cNvPr id="7" name="Content Placeholder 6">
            <a:extLst>
              <a:ext uri="{FF2B5EF4-FFF2-40B4-BE49-F238E27FC236}">
                <a16:creationId xmlns:a16="http://schemas.microsoft.com/office/drawing/2014/main" id="{09C43667-5DD8-4559-8B15-81EA99142E26}"/>
              </a:ext>
            </a:extLst>
          </p:cNvPr>
          <p:cNvSpPr>
            <a:spLocks noGrp="1"/>
          </p:cNvSpPr>
          <p:nvPr>
            <p:ph sz="quarter" idx="16"/>
          </p:nvPr>
        </p:nvSpPr>
        <p:spPr>
          <a:xfrm>
            <a:off x="6118411" y="-2727"/>
            <a:ext cx="3048000" cy="3429000"/>
          </a:xfrm>
        </p:spPr>
        <p:txBody>
          <a:bodyPr anchor="ctr"/>
          <a:lstStyle/>
          <a:p>
            <a:pPr algn="ctr"/>
            <a:r>
              <a:rPr lang="en-US" sz="4800" dirty="0">
                <a:latin typeface="HelvNeue Bold for IBM" panose="020B0804020202020204" pitchFamily="34" charset="0"/>
              </a:rPr>
              <a:t>AIF360</a:t>
            </a:r>
          </a:p>
        </p:txBody>
      </p:sp>
      <p:sp>
        <p:nvSpPr>
          <p:cNvPr id="18" name="Rectangle 17">
            <a:extLst>
              <a:ext uri="{FF2B5EF4-FFF2-40B4-BE49-F238E27FC236}">
                <a16:creationId xmlns:a16="http://schemas.microsoft.com/office/drawing/2014/main" id="{D3299E17-1F3B-4E36-96EC-B1FEBD817C36}"/>
              </a:ext>
            </a:extLst>
          </p:cNvPr>
          <p:cNvSpPr/>
          <p:nvPr/>
        </p:nvSpPr>
        <p:spPr>
          <a:xfrm>
            <a:off x="470200" y="1890480"/>
            <a:ext cx="5486400" cy="3170095"/>
          </a:xfrm>
          <a:prstGeom prst="rect">
            <a:avLst/>
          </a:prstGeom>
        </p:spPr>
        <p:txBody>
          <a:bodyPr wrap="square" lIns="91408" tIns="45718" rIns="91408" bIns="45718">
            <a:spAutoFit/>
          </a:bodyPr>
          <a:lstStyle/>
          <a:p>
            <a:pPr defTabSz="913838">
              <a:defRPr/>
            </a:pPr>
            <a:endParaRPr lang="en-US" sz="2000" dirty="0">
              <a:solidFill>
                <a:srgbClr val="FFFFFF"/>
              </a:solidFill>
              <a:latin typeface="IBM Plex Sans"/>
            </a:endParaRPr>
          </a:p>
          <a:p>
            <a:pPr defTabSz="913838">
              <a:defRPr/>
            </a:pPr>
            <a:r>
              <a:rPr lang="en-US" sz="2000" dirty="0">
                <a:solidFill>
                  <a:srgbClr val="FFFFFF"/>
                </a:solidFill>
                <a:latin typeface="IBM Plex Sans"/>
              </a:rPr>
              <a:t>AIF360 toolkit is an open-source library to help detect and remove bias in machine learning models. </a:t>
            </a:r>
          </a:p>
          <a:p>
            <a:pPr defTabSz="913838">
              <a:defRPr/>
            </a:pPr>
            <a:endParaRPr lang="en-US" sz="2000" dirty="0">
              <a:solidFill>
                <a:srgbClr val="FFFFFF"/>
              </a:solidFill>
              <a:latin typeface="IBM Plex Sans"/>
            </a:endParaRPr>
          </a:p>
          <a:p>
            <a:pPr defTabSz="913838">
              <a:defRPr/>
            </a:pPr>
            <a:r>
              <a:rPr lang="en-US" sz="2000" dirty="0">
                <a:solidFill>
                  <a:srgbClr val="FFFFFF"/>
                </a:solidFill>
                <a:latin typeface="IBM Plex Sans"/>
              </a:rPr>
              <a:t>The AI Fairness 360 Python package includes a comprehensive set of metrics for datasets and models to test for biases, explanations for these metrics, and algorithms to mitigate bias in datasets and models.</a:t>
            </a:r>
          </a:p>
        </p:txBody>
      </p:sp>
      <p:sp>
        <p:nvSpPr>
          <p:cNvPr id="3" name="Slide Number Placeholder 2">
            <a:extLst>
              <a:ext uri="{FF2B5EF4-FFF2-40B4-BE49-F238E27FC236}">
                <a16:creationId xmlns:a16="http://schemas.microsoft.com/office/drawing/2014/main" id="{CA031042-065B-4225-A3FD-6BD957328102}"/>
              </a:ext>
            </a:extLst>
          </p:cNvPr>
          <p:cNvSpPr>
            <a:spLocks noGrp="1"/>
          </p:cNvSpPr>
          <p:nvPr>
            <p:ph type="sldNum" sz="quarter" idx="10"/>
          </p:nvPr>
        </p:nvSpPr>
        <p:spPr/>
        <p:txBody>
          <a:bodyPr/>
          <a:lstStyle/>
          <a:p>
            <a:pPr>
              <a:defRPr/>
            </a:pPr>
            <a:fld id="{3FD999D4-B456-9943-89B7-30D56181CE18}" type="slidenum">
              <a:rPr lang="en-US" smtClean="0">
                <a:solidFill>
                  <a:srgbClr val="FFFFFF"/>
                </a:solidFill>
                <a:latin typeface="IBM Plex Sans"/>
              </a:rPr>
              <a:pPr>
                <a:defRPr/>
              </a:pPr>
              <a:t>7</a:t>
            </a:fld>
            <a:endParaRPr lang="en-US">
              <a:solidFill>
                <a:srgbClr val="FFFFFF"/>
              </a:solidFill>
              <a:latin typeface="IBM Plex Sans"/>
            </a:endParaRPr>
          </a:p>
        </p:txBody>
      </p:sp>
      <p:sp>
        <p:nvSpPr>
          <p:cNvPr id="4" name="Rectangle 3"/>
          <p:cNvSpPr/>
          <p:nvPr/>
        </p:nvSpPr>
        <p:spPr>
          <a:xfrm>
            <a:off x="9222532" y="207634"/>
            <a:ext cx="2734713" cy="2431435"/>
          </a:xfrm>
          <a:prstGeom prst="rect">
            <a:avLst/>
          </a:prstGeom>
        </p:spPr>
        <p:txBody>
          <a:bodyPr wrap="square">
            <a:spAutoFit/>
          </a:bodyPr>
          <a:lstStyle/>
          <a:p>
            <a:r>
              <a:rPr lang="en-US" sz="800" b="1" dirty="0">
                <a:solidFill>
                  <a:srgbClr val="FFFFFF"/>
                </a:solidFill>
                <a:latin typeface="IBM Plex Sans"/>
              </a:rPr>
              <a:t>Supported bias mitigation algorithms</a:t>
            </a:r>
          </a:p>
          <a:p>
            <a:endParaRPr lang="en-US" sz="800" dirty="0">
              <a:solidFill>
                <a:srgbClr val="FFFFFF"/>
              </a:solidFill>
              <a:latin typeface="IBM Plex Sans"/>
            </a:endParaRPr>
          </a:p>
          <a:p>
            <a:r>
              <a:rPr lang="en-US" sz="800" dirty="0">
                <a:solidFill>
                  <a:srgbClr val="FFFFFF"/>
                </a:solidFill>
                <a:latin typeface="IBM Plex Sans"/>
              </a:rPr>
              <a:t>Optimized Preprocessing (</a:t>
            </a:r>
            <a:r>
              <a:rPr lang="en-US" sz="800" dirty="0" err="1">
                <a:solidFill>
                  <a:srgbClr val="FFFFFF"/>
                </a:solidFill>
                <a:latin typeface="IBM Plex Sans"/>
              </a:rPr>
              <a:t>Calmon</a:t>
            </a:r>
            <a:r>
              <a:rPr lang="en-US" sz="800" dirty="0">
                <a:solidFill>
                  <a:srgbClr val="FFFFFF"/>
                </a:solidFill>
                <a:latin typeface="IBM Plex Sans"/>
              </a:rPr>
              <a:t> et al., 2017)</a:t>
            </a:r>
          </a:p>
          <a:p>
            <a:r>
              <a:rPr lang="en-US" sz="800" dirty="0">
                <a:solidFill>
                  <a:srgbClr val="FFFFFF"/>
                </a:solidFill>
                <a:latin typeface="IBM Plex Sans"/>
              </a:rPr>
              <a:t>Disparate Impact Remover (Feldman et al., 2015)</a:t>
            </a:r>
          </a:p>
          <a:p>
            <a:r>
              <a:rPr lang="en-US" sz="800" dirty="0">
                <a:solidFill>
                  <a:srgbClr val="FFFFFF"/>
                </a:solidFill>
                <a:latin typeface="IBM Plex Sans"/>
              </a:rPr>
              <a:t>Equalized Odds </a:t>
            </a:r>
            <a:r>
              <a:rPr lang="en-US" sz="800" dirty="0" err="1">
                <a:solidFill>
                  <a:srgbClr val="FFFFFF"/>
                </a:solidFill>
                <a:latin typeface="IBM Plex Sans"/>
              </a:rPr>
              <a:t>Postprocessing</a:t>
            </a:r>
            <a:r>
              <a:rPr lang="en-US" sz="800" dirty="0">
                <a:solidFill>
                  <a:srgbClr val="FFFFFF"/>
                </a:solidFill>
                <a:latin typeface="IBM Plex Sans"/>
              </a:rPr>
              <a:t> (</a:t>
            </a:r>
            <a:r>
              <a:rPr lang="en-US" sz="800" dirty="0" err="1">
                <a:solidFill>
                  <a:srgbClr val="FFFFFF"/>
                </a:solidFill>
                <a:latin typeface="IBM Plex Sans"/>
              </a:rPr>
              <a:t>Hardt</a:t>
            </a:r>
            <a:r>
              <a:rPr lang="en-US" sz="800" dirty="0">
                <a:solidFill>
                  <a:srgbClr val="FFFFFF"/>
                </a:solidFill>
                <a:latin typeface="IBM Plex Sans"/>
              </a:rPr>
              <a:t> et al., 2016)</a:t>
            </a:r>
          </a:p>
          <a:p>
            <a:r>
              <a:rPr lang="en-US" sz="800" dirty="0">
                <a:solidFill>
                  <a:srgbClr val="FFFFFF"/>
                </a:solidFill>
                <a:latin typeface="IBM Plex Sans"/>
              </a:rPr>
              <a:t>Reweighing (</a:t>
            </a:r>
            <a:r>
              <a:rPr lang="en-US" sz="800" dirty="0" err="1">
                <a:solidFill>
                  <a:srgbClr val="FFFFFF"/>
                </a:solidFill>
                <a:latin typeface="IBM Plex Sans"/>
              </a:rPr>
              <a:t>Kamiran</a:t>
            </a:r>
            <a:r>
              <a:rPr lang="en-US" sz="800" dirty="0">
                <a:solidFill>
                  <a:srgbClr val="FFFFFF"/>
                </a:solidFill>
                <a:latin typeface="IBM Plex Sans"/>
              </a:rPr>
              <a:t> and </a:t>
            </a:r>
            <a:r>
              <a:rPr lang="en-US" sz="800" dirty="0" err="1">
                <a:solidFill>
                  <a:srgbClr val="FFFFFF"/>
                </a:solidFill>
                <a:latin typeface="IBM Plex Sans"/>
              </a:rPr>
              <a:t>Calders</a:t>
            </a:r>
            <a:r>
              <a:rPr lang="en-US" sz="800" dirty="0">
                <a:solidFill>
                  <a:srgbClr val="FFFFFF"/>
                </a:solidFill>
                <a:latin typeface="IBM Plex Sans"/>
              </a:rPr>
              <a:t>, 2012)</a:t>
            </a:r>
          </a:p>
          <a:p>
            <a:r>
              <a:rPr lang="en-US" sz="800" dirty="0">
                <a:solidFill>
                  <a:srgbClr val="FFFFFF"/>
                </a:solidFill>
                <a:latin typeface="IBM Plex Sans"/>
              </a:rPr>
              <a:t>Reject Option Classification (</a:t>
            </a:r>
            <a:r>
              <a:rPr lang="en-US" sz="800" dirty="0" err="1">
                <a:solidFill>
                  <a:srgbClr val="FFFFFF"/>
                </a:solidFill>
                <a:latin typeface="IBM Plex Sans"/>
              </a:rPr>
              <a:t>Kamiran</a:t>
            </a:r>
            <a:r>
              <a:rPr lang="en-US" sz="800" dirty="0">
                <a:solidFill>
                  <a:srgbClr val="FFFFFF"/>
                </a:solidFill>
                <a:latin typeface="IBM Plex Sans"/>
              </a:rPr>
              <a:t> et al., 2012)</a:t>
            </a:r>
          </a:p>
          <a:p>
            <a:r>
              <a:rPr lang="en-US" sz="800" dirty="0">
                <a:solidFill>
                  <a:srgbClr val="FFFFFF"/>
                </a:solidFill>
                <a:latin typeface="IBM Plex Sans"/>
              </a:rPr>
              <a:t>Prejudice Remover </a:t>
            </a:r>
            <a:r>
              <a:rPr lang="en-US" sz="800" dirty="0" err="1">
                <a:solidFill>
                  <a:srgbClr val="FFFFFF"/>
                </a:solidFill>
                <a:latin typeface="IBM Plex Sans"/>
              </a:rPr>
              <a:t>Regularizer</a:t>
            </a:r>
            <a:r>
              <a:rPr lang="en-US" sz="800" dirty="0">
                <a:solidFill>
                  <a:srgbClr val="FFFFFF"/>
                </a:solidFill>
                <a:latin typeface="IBM Plex Sans"/>
              </a:rPr>
              <a:t> (</a:t>
            </a:r>
            <a:r>
              <a:rPr lang="en-US" sz="800" dirty="0" err="1">
                <a:solidFill>
                  <a:srgbClr val="FFFFFF"/>
                </a:solidFill>
                <a:latin typeface="IBM Plex Sans"/>
              </a:rPr>
              <a:t>Kamishima</a:t>
            </a:r>
            <a:r>
              <a:rPr lang="en-US" sz="800" dirty="0">
                <a:solidFill>
                  <a:srgbClr val="FFFFFF"/>
                </a:solidFill>
                <a:latin typeface="IBM Plex Sans"/>
              </a:rPr>
              <a:t> et al., 2012)</a:t>
            </a:r>
          </a:p>
          <a:p>
            <a:r>
              <a:rPr lang="en-US" sz="800" dirty="0">
                <a:solidFill>
                  <a:srgbClr val="FFFFFF"/>
                </a:solidFill>
                <a:latin typeface="IBM Plex Sans"/>
              </a:rPr>
              <a:t>Calibrated Equalized Odds </a:t>
            </a:r>
            <a:r>
              <a:rPr lang="en-US" sz="800" dirty="0" err="1">
                <a:solidFill>
                  <a:srgbClr val="FFFFFF"/>
                </a:solidFill>
                <a:latin typeface="IBM Plex Sans"/>
              </a:rPr>
              <a:t>Postprocessing</a:t>
            </a:r>
            <a:r>
              <a:rPr lang="en-US" sz="800" dirty="0">
                <a:solidFill>
                  <a:srgbClr val="FFFFFF"/>
                </a:solidFill>
                <a:latin typeface="IBM Plex Sans"/>
              </a:rPr>
              <a:t> (</a:t>
            </a:r>
            <a:r>
              <a:rPr lang="en-US" sz="800" dirty="0" err="1">
                <a:solidFill>
                  <a:srgbClr val="FFFFFF"/>
                </a:solidFill>
                <a:latin typeface="IBM Plex Sans"/>
              </a:rPr>
              <a:t>Pleiss</a:t>
            </a:r>
            <a:r>
              <a:rPr lang="en-US" sz="800" dirty="0">
                <a:solidFill>
                  <a:srgbClr val="FFFFFF"/>
                </a:solidFill>
                <a:latin typeface="IBM Plex Sans"/>
              </a:rPr>
              <a:t> et al., 2017)</a:t>
            </a:r>
          </a:p>
          <a:p>
            <a:r>
              <a:rPr lang="en-US" sz="800" dirty="0">
                <a:solidFill>
                  <a:srgbClr val="FFFFFF"/>
                </a:solidFill>
                <a:latin typeface="IBM Plex Sans"/>
              </a:rPr>
              <a:t>Learning Fair Representations (</a:t>
            </a:r>
            <a:r>
              <a:rPr lang="en-US" sz="800" dirty="0" err="1">
                <a:solidFill>
                  <a:srgbClr val="FFFFFF"/>
                </a:solidFill>
                <a:latin typeface="IBM Plex Sans"/>
              </a:rPr>
              <a:t>Zemel</a:t>
            </a:r>
            <a:r>
              <a:rPr lang="en-US" sz="800" dirty="0">
                <a:solidFill>
                  <a:srgbClr val="FFFFFF"/>
                </a:solidFill>
                <a:latin typeface="IBM Plex Sans"/>
              </a:rPr>
              <a:t> et al., 2013)</a:t>
            </a:r>
          </a:p>
          <a:p>
            <a:r>
              <a:rPr lang="en-US" sz="800" dirty="0">
                <a:solidFill>
                  <a:srgbClr val="FFFFFF"/>
                </a:solidFill>
                <a:latin typeface="IBM Plex Sans"/>
              </a:rPr>
              <a:t>Adversarial </a:t>
            </a:r>
            <a:r>
              <a:rPr lang="en-US" sz="800" dirty="0" err="1">
                <a:solidFill>
                  <a:srgbClr val="FFFFFF"/>
                </a:solidFill>
                <a:latin typeface="IBM Plex Sans"/>
              </a:rPr>
              <a:t>Debiasing</a:t>
            </a:r>
            <a:r>
              <a:rPr lang="en-US" sz="800" dirty="0">
                <a:solidFill>
                  <a:srgbClr val="FFFFFF"/>
                </a:solidFill>
                <a:latin typeface="IBM Plex Sans"/>
              </a:rPr>
              <a:t> (Zhang et al., 2018)</a:t>
            </a:r>
          </a:p>
          <a:p>
            <a:endParaRPr lang="en-US" sz="800" b="1" dirty="0">
              <a:solidFill>
                <a:srgbClr val="FFFFFF"/>
              </a:solidFill>
              <a:latin typeface="IBM Plex Sans"/>
            </a:endParaRPr>
          </a:p>
          <a:p>
            <a:r>
              <a:rPr lang="en-US" sz="800" b="1" dirty="0">
                <a:solidFill>
                  <a:srgbClr val="FFFFFF"/>
                </a:solidFill>
                <a:latin typeface="IBM Plex Sans"/>
              </a:rPr>
              <a:t>Supported fairness metrics</a:t>
            </a:r>
          </a:p>
          <a:p>
            <a:endParaRPr lang="en-US" sz="800" dirty="0">
              <a:solidFill>
                <a:srgbClr val="FFFFFF"/>
              </a:solidFill>
              <a:latin typeface="IBM Plex Sans"/>
            </a:endParaRPr>
          </a:p>
          <a:p>
            <a:r>
              <a:rPr lang="en-US" sz="800" dirty="0">
                <a:solidFill>
                  <a:srgbClr val="FFFFFF"/>
                </a:solidFill>
                <a:latin typeface="IBM Plex Sans"/>
              </a:rPr>
              <a:t>Comprehensive set of group fairness metrics derived from selection rates and error rates</a:t>
            </a:r>
          </a:p>
          <a:p>
            <a:r>
              <a:rPr lang="en-US" sz="800" dirty="0">
                <a:solidFill>
                  <a:srgbClr val="FFFFFF"/>
                </a:solidFill>
                <a:latin typeface="IBM Plex Sans"/>
              </a:rPr>
              <a:t>Comprehensive set of sample distortion metrics</a:t>
            </a:r>
          </a:p>
          <a:p>
            <a:r>
              <a:rPr lang="en-US" sz="800" dirty="0">
                <a:solidFill>
                  <a:srgbClr val="FFFFFF"/>
                </a:solidFill>
                <a:latin typeface="IBM Plex Sans"/>
              </a:rPr>
              <a:t>Generalized Entropy Index (</a:t>
            </a:r>
            <a:r>
              <a:rPr lang="en-US" sz="800" dirty="0" err="1">
                <a:solidFill>
                  <a:srgbClr val="FFFFFF"/>
                </a:solidFill>
                <a:latin typeface="IBM Plex Sans"/>
              </a:rPr>
              <a:t>Speicher</a:t>
            </a:r>
            <a:r>
              <a:rPr lang="en-US" sz="800" dirty="0">
                <a:solidFill>
                  <a:srgbClr val="FFFFFF"/>
                </a:solidFill>
                <a:latin typeface="IBM Plex Sans"/>
              </a:rPr>
              <a:t> et al., 2018)</a:t>
            </a:r>
          </a:p>
        </p:txBody>
      </p:sp>
      <p:pic>
        <p:nvPicPr>
          <p:cNvPr id="8" name="Content Placeholder 7"/>
          <p:cNvPicPr>
            <a:picLocks noGrp="1" noChangeAspect="1"/>
          </p:cNvPicPr>
          <p:nvPr>
            <p:ph sz="quarter" idx="17"/>
          </p:nvPr>
        </p:nvPicPr>
        <p:blipFill>
          <a:blip r:embed="rId2"/>
          <a:srcRect t="1582" b="1582"/>
          <a:stretch>
            <a:fillRect/>
          </a:stretch>
        </p:blipFill>
        <p:spPr/>
      </p:pic>
    </p:spTree>
    <p:extLst>
      <p:ext uri="{BB962C8B-B14F-4D97-AF65-F5344CB8AC3E}">
        <p14:creationId xmlns:p14="http://schemas.microsoft.com/office/powerpoint/2010/main" val="373989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3601A-19BA-D242-95E1-1447BBEC45E2}"/>
              </a:ext>
            </a:extLst>
          </p:cNvPr>
          <p:cNvSpPr>
            <a:spLocks noGrp="1"/>
          </p:cNvSpPr>
          <p:nvPr>
            <p:ph type="title"/>
          </p:nvPr>
        </p:nvSpPr>
        <p:spPr>
          <a:xfrm>
            <a:off x="304800" y="268225"/>
            <a:ext cx="10993666" cy="5988135"/>
          </a:xfrm>
        </p:spPr>
        <p:txBody>
          <a:bodyPr>
            <a:normAutofit/>
          </a:bodyPr>
          <a:lstStyle/>
          <a:p>
            <a:r>
              <a:rPr lang="en-US" dirty="0"/>
              <a:t>CODAIT </a:t>
            </a:r>
            <a:r>
              <a:rPr lang="mr-IN" dirty="0"/>
              <a:t>–</a:t>
            </a:r>
            <a:r>
              <a:rPr lang="en-US" dirty="0"/>
              <a:t> IBM Research Collaborations</a:t>
            </a:r>
          </a:p>
        </p:txBody>
      </p:sp>
      <p:sp>
        <p:nvSpPr>
          <p:cNvPr id="49" name="TextBox 48">
            <a:extLst>
              <a:ext uri="{FF2B5EF4-FFF2-40B4-BE49-F238E27FC236}">
                <a16:creationId xmlns:a16="http://schemas.microsoft.com/office/drawing/2014/main" id="{C6FFCF2F-2E72-3043-8E0F-1338C4217950}"/>
              </a:ext>
            </a:extLst>
          </p:cNvPr>
          <p:cNvSpPr txBox="1"/>
          <p:nvPr/>
        </p:nvSpPr>
        <p:spPr>
          <a:xfrm>
            <a:off x="8030695" y="6953617"/>
            <a:ext cx="2072619" cy="153888"/>
          </a:xfrm>
          <a:prstGeom prst="rect">
            <a:avLst/>
          </a:prstGeom>
          <a:noFill/>
        </p:spPr>
        <p:txBody>
          <a:bodyPr wrap="square" lIns="0" tIns="0" rIns="0" bIns="0" rtlCol="0" anchor="b">
            <a:spAutoFit/>
          </a:bodyPr>
          <a:lstStyle/>
          <a:p>
            <a:pPr algn="r"/>
            <a:r>
              <a:rPr lang="en-US" sz="1000" dirty="0"/>
              <a:t>© 2018 IBM Corporation</a:t>
            </a:r>
          </a:p>
        </p:txBody>
      </p:sp>
      <p:grpSp>
        <p:nvGrpSpPr>
          <p:cNvPr id="50" name="Gruppieren 24">
            <a:extLst>
              <a:ext uri="{FF2B5EF4-FFF2-40B4-BE49-F238E27FC236}">
                <a16:creationId xmlns:a16="http://schemas.microsoft.com/office/drawing/2014/main" id="{D9C2BE65-D27E-B047-99E3-A8E9A920DD54}"/>
              </a:ext>
            </a:extLst>
          </p:cNvPr>
          <p:cNvGrpSpPr/>
          <p:nvPr/>
        </p:nvGrpSpPr>
        <p:grpSpPr bwMode="gray">
          <a:xfrm>
            <a:off x="2164821" y="1230172"/>
            <a:ext cx="7001518" cy="3950323"/>
            <a:chOff x="360204" y="1233259"/>
            <a:chExt cx="11770241" cy="3950324"/>
          </a:xfrm>
        </p:grpSpPr>
        <p:grpSp>
          <p:nvGrpSpPr>
            <p:cNvPr id="51" name="Gruppieren 25">
              <a:extLst>
                <a:ext uri="{FF2B5EF4-FFF2-40B4-BE49-F238E27FC236}">
                  <a16:creationId xmlns:a16="http://schemas.microsoft.com/office/drawing/2014/main" id="{64659A99-8B48-3C41-9313-DD2F333B396D}"/>
                </a:ext>
              </a:extLst>
            </p:cNvPr>
            <p:cNvGrpSpPr/>
            <p:nvPr/>
          </p:nvGrpSpPr>
          <p:grpSpPr bwMode="gray">
            <a:xfrm>
              <a:off x="956606" y="1233259"/>
              <a:ext cx="11173839" cy="3673997"/>
              <a:chOff x="956606" y="1233259"/>
              <a:chExt cx="11173839" cy="3673997"/>
            </a:xfrm>
          </p:grpSpPr>
          <p:sp>
            <p:nvSpPr>
              <p:cNvPr id="56" name="Line 14" descr="© INSCALE GmbH, 26.05.2010&#10;http://www.presentationload.com/">
                <a:extLst>
                  <a:ext uri="{FF2B5EF4-FFF2-40B4-BE49-F238E27FC236}">
                    <a16:creationId xmlns:a16="http://schemas.microsoft.com/office/drawing/2014/main" id="{6A3352DB-1DF4-3041-B750-5C77C5FE1590}"/>
                  </a:ext>
                </a:extLst>
              </p:cNvPr>
              <p:cNvSpPr>
                <a:spLocks noChangeShapeType="1"/>
              </p:cNvSpPr>
              <p:nvPr/>
            </p:nvSpPr>
            <p:spPr bwMode="gray">
              <a:xfrm flipV="1">
                <a:off x="964271" y="4877668"/>
                <a:ext cx="11166174" cy="29588"/>
              </a:xfrm>
              <a:prstGeom prst="line">
                <a:avLst/>
              </a:prstGeom>
              <a:noFill/>
              <a:ln w="19050">
                <a:solidFill>
                  <a:schemeClr val="bg2"/>
                </a:solidFill>
                <a:prstDash val="sysDot"/>
                <a:round/>
                <a:headEnd/>
                <a:tailEnd type="triangle" w="lg" len="lg"/>
              </a:ln>
              <a:effectLst/>
            </p:spPr>
            <p:txBody>
              <a:bodyPr/>
              <a:lstStyle/>
              <a:p>
                <a:endParaRPr lang="en-US" dirty="0"/>
              </a:p>
            </p:txBody>
          </p:sp>
          <p:sp>
            <p:nvSpPr>
              <p:cNvPr id="57" name="Line 15" descr="© INSCALE GmbH, 26.05.2010&#10;http://www.presentationload.com/">
                <a:extLst>
                  <a:ext uri="{FF2B5EF4-FFF2-40B4-BE49-F238E27FC236}">
                    <a16:creationId xmlns:a16="http://schemas.microsoft.com/office/drawing/2014/main" id="{D13315FF-95C9-E940-8C3B-9542FD216FEE}"/>
                  </a:ext>
                </a:extLst>
              </p:cNvPr>
              <p:cNvSpPr>
                <a:spLocks noChangeShapeType="1"/>
              </p:cNvSpPr>
              <p:nvPr/>
            </p:nvSpPr>
            <p:spPr bwMode="gray">
              <a:xfrm rot="16200000" flipV="1">
                <a:off x="-869782" y="3059647"/>
                <a:ext cx="3668207" cy="15432"/>
              </a:xfrm>
              <a:prstGeom prst="line">
                <a:avLst/>
              </a:prstGeom>
              <a:noFill/>
              <a:ln w="19050">
                <a:solidFill>
                  <a:schemeClr val="bg2"/>
                </a:solidFill>
                <a:prstDash val="sysDot"/>
                <a:round/>
                <a:headEnd/>
                <a:tailEnd type="triangle" w="lg" len="lg"/>
              </a:ln>
              <a:effectLst/>
            </p:spPr>
            <p:txBody>
              <a:bodyPr/>
              <a:lstStyle/>
              <a:p>
                <a:pPr algn="ctr"/>
                <a:endParaRPr lang="en-US" dirty="0"/>
              </a:p>
            </p:txBody>
          </p:sp>
        </p:grpSp>
        <p:grpSp>
          <p:nvGrpSpPr>
            <p:cNvPr id="52" name="Gruppieren 26">
              <a:extLst>
                <a:ext uri="{FF2B5EF4-FFF2-40B4-BE49-F238E27FC236}">
                  <a16:creationId xmlns:a16="http://schemas.microsoft.com/office/drawing/2014/main" id="{A15B2D4B-88D6-924C-B2D9-7B7A3991861F}"/>
                </a:ext>
              </a:extLst>
            </p:cNvPr>
            <p:cNvGrpSpPr/>
            <p:nvPr/>
          </p:nvGrpSpPr>
          <p:grpSpPr bwMode="gray">
            <a:xfrm>
              <a:off x="360204" y="2647005"/>
              <a:ext cx="7974832" cy="2536578"/>
              <a:chOff x="360204" y="2647005"/>
              <a:chExt cx="7974832" cy="2536578"/>
            </a:xfrm>
          </p:grpSpPr>
          <p:sp>
            <p:nvSpPr>
              <p:cNvPr id="53" name="Text Box 16" descr="© INSCALE GmbH, 26.05.2010&#10;http://www.presentationload.com/">
                <a:extLst>
                  <a:ext uri="{FF2B5EF4-FFF2-40B4-BE49-F238E27FC236}">
                    <a16:creationId xmlns:a16="http://schemas.microsoft.com/office/drawing/2014/main" id="{131C74B5-2529-2F4D-BF3D-D6915F4DD0BE}"/>
                  </a:ext>
                </a:extLst>
              </p:cNvPr>
              <p:cNvSpPr txBox="1">
                <a:spLocks noChangeArrowheads="1"/>
              </p:cNvSpPr>
              <p:nvPr/>
            </p:nvSpPr>
            <p:spPr bwMode="gray">
              <a:xfrm rot="16200000">
                <a:off x="-160530" y="3167739"/>
                <a:ext cx="1623547" cy="582079"/>
              </a:xfrm>
              <a:prstGeom prst="rect">
                <a:avLst/>
              </a:prstGeom>
              <a:noFill/>
              <a:ln w="9525">
                <a:noFill/>
                <a:miter lim="800000"/>
                <a:headEnd/>
                <a:tailEnd/>
              </a:ln>
              <a:effectLst/>
            </p:spPr>
            <p:txBody>
              <a:bodyPr wrap="none">
                <a:spAutoFit/>
              </a:bodyPr>
              <a:lstStyle/>
              <a:p>
                <a:pPr algn="ctr">
                  <a:lnSpc>
                    <a:spcPct val="90000"/>
                  </a:lnSpc>
                </a:pPr>
                <a:r>
                  <a:rPr lang="en-US" dirty="0">
                    <a:solidFill>
                      <a:srgbClr val="FFFFFF"/>
                    </a:solidFill>
                  </a:rPr>
                  <a:t>AI </a:t>
                </a:r>
                <a:r>
                  <a:rPr lang="en-US" sz="1600" dirty="0">
                    <a:solidFill>
                      <a:srgbClr val="FFFFFF"/>
                    </a:solidFill>
                  </a:rPr>
                  <a:t>Applications</a:t>
                </a:r>
              </a:p>
            </p:txBody>
          </p:sp>
          <p:sp>
            <p:nvSpPr>
              <p:cNvPr id="55" name="Text Box 17" descr="© INSCALE GmbH, 26.05.2010&#10;http://www.presentationload.com/">
                <a:extLst>
                  <a:ext uri="{FF2B5EF4-FFF2-40B4-BE49-F238E27FC236}">
                    <a16:creationId xmlns:a16="http://schemas.microsoft.com/office/drawing/2014/main" id="{FA6A7ADE-35D9-1840-BA00-CC7AE7376B93}"/>
                  </a:ext>
                </a:extLst>
              </p:cNvPr>
              <p:cNvSpPr txBox="1">
                <a:spLocks noChangeArrowheads="1"/>
              </p:cNvSpPr>
              <p:nvPr/>
            </p:nvSpPr>
            <p:spPr bwMode="gray">
              <a:xfrm>
                <a:off x="4140922" y="4845029"/>
                <a:ext cx="4194114" cy="338554"/>
              </a:xfrm>
              <a:prstGeom prst="rect">
                <a:avLst/>
              </a:prstGeom>
              <a:noFill/>
              <a:ln w="9525">
                <a:noFill/>
                <a:miter lim="800000"/>
                <a:headEnd/>
                <a:tailEnd/>
              </a:ln>
              <a:effectLst/>
            </p:spPr>
            <p:txBody>
              <a:bodyPr wrap="square">
                <a:spAutoFit/>
              </a:bodyPr>
              <a:lstStyle/>
              <a:p>
                <a:pPr algn="ctr"/>
                <a:r>
                  <a:rPr lang="en-US" sz="1600" dirty="0">
                    <a:solidFill>
                      <a:srgbClr val="FFFFFF"/>
                    </a:solidFill>
                  </a:rPr>
                  <a:t>Stages of the AI Process</a:t>
                </a:r>
              </a:p>
            </p:txBody>
          </p:sp>
        </p:grpSp>
      </p:grpSp>
      <p:sp>
        <p:nvSpPr>
          <p:cNvPr id="78" name="Rectangle 77">
            <a:extLst>
              <a:ext uri="{FF2B5EF4-FFF2-40B4-BE49-F238E27FC236}">
                <a16:creationId xmlns:a16="http://schemas.microsoft.com/office/drawing/2014/main" id="{3BCC4DAE-F8A6-B947-8195-B1E17D0380C9}"/>
              </a:ext>
            </a:extLst>
          </p:cNvPr>
          <p:cNvSpPr/>
          <p:nvPr/>
        </p:nvSpPr>
        <p:spPr>
          <a:xfrm>
            <a:off x="3816369" y="2526797"/>
            <a:ext cx="597408" cy="53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6" name="Rounded Rectangle 85">
            <a:extLst>
              <a:ext uri="{FF2B5EF4-FFF2-40B4-BE49-F238E27FC236}">
                <a16:creationId xmlns:a16="http://schemas.microsoft.com/office/drawing/2014/main" id="{A5FC6485-5D7D-7846-941A-1F32C4169106}"/>
              </a:ext>
            </a:extLst>
          </p:cNvPr>
          <p:cNvSpPr/>
          <p:nvPr/>
        </p:nvSpPr>
        <p:spPr>
          <a:xfrm>
            <a:off x="2704974" y="2295692"/>
            <a:ext cx="1820503" cy="1950733"/>
          </a:xfrm>
          <a:prstGeom prst="roundRect">
            <a:avLst/>
          </a:prstGeom>
          <a:solidFill>
            <a:srgbClr val="00B0D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7" name="Rounded Rectangle 86">
            <a:extLst>
              <a:ext uri="{FF2B5EF4-FFF2-40B4-BE49-F238E27FC236}">
                <a16:creationId xmlns:a16="http://schemas.microsoft.com/office/drawing/2014/main" id="{6EAA816B-7D74-1A43-B599-82CF257917BA}"/>
              </a:ext>
            </a:extLst>
          </p:cNvPr>
          <p:cNvSpPr/>
          <p:nvPr/>
        </p:nvSpPr>
        <p:spPr>
          <a:xfrm>
            <a:off x="4650083" y="2275482"/>
            <a:ext cx="1813808" cy="1970943"/>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8" name="Rounded Rectangle 87">
            <a:extLst>
              <a:ext uri="{FF2B5EF4-FFF2-40B4-BE49-F238E27FC236}">
                <a16:creationId xmlns:a16="http://schemas.microsoft.com/office/drawing/2014/main" id="{8FD4A853-C7A8-B248-B50D-7009A05D8756}"/>
              </a:ext>
            </a:extLst>
          </p:cNvPr>
          <p:cNvSpPr/>
          <p:nvPr/>
        </p:nvSpPr>
        <p:spPr>
          <a:xfrm>
            <a:off x="6571411" y="2286418"/>
            <a:ext cx="2616669" cy="1960007"/>
          </a:xfrm>
          <a:prstGeom prst="roundRect">
            <a:avLst/>
          </a:prstGeom>
          <a:solidFill>
            <a:srgbClr val="00A6A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89" name="Rectangle 88">
            <a:extLst>
              <a:ext uri="{FF2B5EF4-FFF2-40B4-BE49-F238E27FC236}">
                <a16:creationId xmlns:a16="http://schemas.microsoft.com/office/drawing/2014/main" id="{BA9F621C-C9FE-F744-9B1E-AA2003CB42F3}"/>
              </a:ext>
            </a:extLst>
          </p:cNvPr>
          <p:cNvSpPr/>
          <p:nvPr/>
        </p:nvSpPr>
        <p:spPr>
          <a:xfrm>
            <a:off x="3152213" y="2396967"/>
            <a:ext cx="1220796"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Use data…</a:t>
            </a:r>
          </a:p>
        </p:txBody>
      </p:sp>
      <p:sp>
        <p:nvSpPr>
          <p:cNvPr id="90" name="Rectangle 89">
            <a:extLst>
              <a:ext uri="{FF2B5EF4-FFF2-40B4-BE49-F238E27FC236}">
                <a16:creationId xmlns:a16="http://schemas.microsoft.com/office/drawing/2014/main" id="{FF299DF9-FFA2-8244-8759-750AF3515048}"/>
              </a:ext>
            </a:extLst>
          </p:cNvPr>
          <p:cNvSpPr/>
          <p:nvPr/>
        </p:nvSpPr>
        <p:spPr>
          <a:xfrm>
            <a:off x="4690032" y="2396944"/>
            <a:ext cx="1906212"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…to build models…</a:t>
            </a:r>
          </a:p>
        </p:txBody>
      </p:sp>
      <p:sp>
        <p:nvSpPr>
          <p:cNvPr id="91" name="Rectangle 90">
            <a:extLst>
              <a:ext uri="{FF2B5EF4-FFF2-40B4-BE49-F238E27FC236}">
                <a16:creationId xmlns:a16="http://schemas.microsoft.com/office/drawing/2014/main" id="{655D40E3-D848-9C44-87D9-FBC8778A76B2}"/>
              </a:ext>
            </a:extLst>
          </p:cNvPr>
          <p:cNvSpPr/>
          <p:nvPr/>
        </p:nvSpPr>
        <p:spPr>
          <a:xfrm>
            <a:off x="6654534" y="2396944"/>
            <a:ext cx="2450423" cy="357021"/>
          </a:xfrm>
          <a:prstGeom prst="rect">
            <a:avLst/>
          </a:prstGeom>
        </p:spPr>
        <p:txBody>
          <a:bodyPr wrap="square" lIns="121917" tIns="60958" rIns="121917" bIns="60958">
            <a:spAutoFit/>
          </a:bodyPr>
          <a:lstStyle/>
          <a:p>
            <a:pPr>
              <a:lnSpc>
                <a:spcPct val="95000"/>
              </a:lnSpc>
              <a:spcAft>
                <a:spcPts val="800"/>
              </a:spcAft>
              <a:defRPr/>
            </a:pPr>
            <a:r>
              <a:rPr lang="en-US" sz="1600" noProof="1">
                <a:solidFill>
                  <a:srgbClr val="FFFFFF"/>
                </a:solidFill>
                <a:latin typeface="Calibri Light" panose="020F0302020204030204" pitchFamily="34" charset="0"/>
              </a:rPr>
              <a:t>…that automate decisions</a:t>
            </a:r>
          </a:p>
        </p:txBody>
      </p:sp>
      <p:sp>
        <p:nvSpPr>
          <p:cNvPr id="99" name="Rectangle 98">
            <a:extLst>
              <a:ext uri="{FF2B5EF4-FFF2-40B4-BE49-F238E27FC236}">
                <a16:creationId xmlns:a16="http://schemas.microsoft.com/office/drawing/2014/main" id="{75EE5474-3B90-0141-87CC-26F91DB3390E}"/>
              </a:ext>
            </a:extLst>
          </p:cNvPr>
          <p:cNvSpPr/>
          <p:nvPr/>
        </p:nvSpPr>
        <p:spPr>
          <a:xfrm>
            <a:off x="5165618" y="3194944"/>
            <a:ext cx="641803" cy="419011"/>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0" name="Rectangle 99">
            <a:extLst>
              <a:ext uri="{FF2B5EF4-FFF2-40B4-BE49-F238E27FC236}">
                <a16:creationId xmlns:a16="http://schemas.microsoft.com/office/drawing/2014/main" id="{6882D521-011D-5147-8041-AC7BEAEBD9C2}"/>
              </a:ext>
            </a:extLst>
          </p:cNvPr>
          <p:cNvSpPr/>
          <p:nvPr/>
        </p:nvSpPr>
        <p:spPr>
          <a:xfrm>
            <a:off x="5170631" y="2736652"/>
            <a:ext cx="641803" cy="419010"/>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01" name="Rectangle 100">
            <a:extLst>
              <a:ext uri="{FF2B5EF4-FFF2-40B4-BE49-F238E27FC236}">
                <a16:creationId xmlns:a16="http://schemas.microsoft.com/office/drawing/2014/main" id="{3446AE76-E96E-DB49-862C-9171FF03D7A2}"/>
              </a:ext>
            </a:extLst>
          </p:cNvPr>
          <p:cNvSpPr/>
          <p:nvPr/>
        </p:nvSpPr>
        <p:spPr>
          <a:xfrm>
            <a:off x="5117549" y="2766574"/>
            <a:ext cx="746759"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FfDL</a:t>
            </a:r>
          </a:p>
        </p:txBody>
      </p:sp>
      <p:sp>
        <p:nvSpPr>
          <p:cNvPr id="102" name="Rectangle 101">
            <a:extLst>
              <a:ext uri="{FF2B5EF4-FFF2-40B4-BE49-F238E27FC236}">
                <a16:creationId xmlns:a16="http://schemas.microsoft.com/office/drawing/2014/main" id="{3BD6F239-1611-4C4B-93E4-6919DF9E363A}"/>
              </a:ext>
            </a:extLst>
          </p:cNvPr>
          <p:cNvSpPr/>
          <p:nvPr/>
        </p:nvSpPr>
        <p:spPr>
          <a:xfrm>
            <a:off x="5163692" y="3228189"/>
            <a:ext cx="746759"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ART</a:t>
            </a:r>
          </a:p>
        </p:txBody>
      </p:sp>
      <p:sp>
        <p:nvSpPr>
          <p:cNvPr id="118" name="Rectangle 117">
            <a:extLst>
              <a:ext uri="{FF2B5EF4-FFF2-40B4-BE49-F238E27FC236}">
                <a16:creationId xmlns:a16="http://schemas.microsoft.com/office/drawing/2014/main" id="{7985BF17-E940-CA44-BC8D-1FA5A98871EF}"/>
              </a:ext>
            </a:extLst>
          </p:cNvPr>
          <p:cNvSpPr/>
          <p:nvPr/>
        </p:nvSpPr>
        <p:spPr>
          <a:xfrm>
            <a:off x="2716194" y="4357484"/>
            <a:ext cx="6471887" cy="269860"/>
          </a:xfrm>
          <a:prstGeom prst="rect">
            <a:avLst/>
          </a:prstGeom>
          <a:solidFill>
            <a:srgbClr val="00649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119" name="Rectangle 118">
            <a:extLst>
              <a:ext uri="{FF2B5EF4-FFF2-40B4-BE49-F238E27FC236}">
                <a16:creationId xmlns:a16="http://schemas.microsoft.com/office/drawing/2014/main" id="{6F55A16E-DF23-AE46-80B1-6D988BF4DFA5}"/>
              </a:ext>
            </a:extLst>
          </p:cNvPr>
          <p:cNvSpPr/>
          <p:nvPr/>
        </p:nvSpPr>
        <p:spPr>
          <a:xfrm>
            <a:off x="5281905" y="4351695"/>
            <a:ext cx="746759" cy="327783"/>
          </a:xfrm>
          <a:prstGeom prst="rect">
            <a:avLst/>
          </a:prstGeom>
        </p:spPr>
        <p:txBody>
          <a:bodyPr wrap="square" lIns="121917" tIns="60958" rIns="121917" bIns="60958">
            <a:spAutoFit/>
          </a:bodyPr>
          <a:lstStyle/>
          <a:p>
            <a:pPr algn="ctr">
              <a:lnSpc>
                <a:spcPct val="95000"/>
              </a:lnSpc>
              <a:spcAft>
                <a:spcPts val="800"/>
              </a:spcAft>
              <a:defRPr/>
            </a:pPr>
            <a:r>
              <a:rPr lang="en-US" sz="1400" noProof="1">
                <a:solidFill>
                  <a:srgbClr val="FFFFFF"/>
                </a:solidFill>
                <a:latin typeface="Calibri Light" panose="020F0302020204030204" pitchFamily="34" charset="0"/>
              </a:rPr>
              <a:t>AIOps</a:t>
            </a:r>
            <a:endParaRPr lang="en-US" sz="1200" noProof="1">
              <a:solidFill>
                <a:srgbClr val="FFFFFF"/>
              </a:solidFill>
              <a:latin typeface="Calibri Light" panose="020F0302020204030204" pitchFamily="34" charset="0"/>
            </a:endParaRPr>
          </a:p>
        </p:txBody>
      </p:sp>
      <p:sp>
        <p:nvSpPr>
          <p:cNvPr id="120" name="Rectangle 119">
            <a:extLst>
              <a:ext uri="{FF2B5EF4-FFF2-40B4-BE49-F238E27FC236}">
                <a16:creationId xmlns:a16="http://schemas.microsoft.com/office/drawing/2014/main" id="{8551F7CD-920B-034A-8C7F-BBE504F82CDB}"/>
              </a:ext>
            </a:extLst>
          </p:cNvPr>
          <p:cNvSpPr/>
          <p:nvPr/>
        </p:nvSpPr>
        <p:spPr>
          <a:xfrm>
            <a:off x="3034428" y="1146801"/>
            <a:ext cx="5835417" cy="415499"/>
          </a:xfrm>
          <a:prstGeom prst="rect">
            <a:avLst/>
          </a:prstGeom>
        </p:spPr>
        <p:txBody>
          <a:bodyPr wrap="square" lIns="121917" tIns="60958" rIns="121917" bIns="60958">
            <a:spAutoFit/>
          </a:bodyPr>
          <a:lstStyle/>
          <a:p>
            <a:pPr>
              <a:lnSpc>
                <a:spcPct val="95000"/>
              </a:lnSpc>
              <a:spcAft>
                <a:spcPts val="800"/>
              </a:spcAft>
              <a:defRPr/>
            </a:pPr>
            <a:r>
              <a:rPr lang="en-US" sz="2000" b="1" noProof="1">
                <a:solidFill>
                  <a:srgbClr val="FFFFFF"/>
                </a:solidFill>
                <a:latin typeface="Arial" panose="020B0604020202020204" pitchFamily="34" charset="0"/>
                <a:cs typeface="Arial" panose="020B0604020202020204" pitchFamily="34" charset="0"/>
              </a:rPr>
              <a:t>Enterprise AI Process: Developer Landscape</a:t>
            </a:r>
          </a:p>
        </p:txBody>
      </p:sp>
      <p:sp>
        <p:nvSpPr>
          <p:cNvPr id="146" name="Rectangle 145">
            <a:extLst>
              <a:ext uri="{FF2B5EF4-FFF2-40B4-BE49-F238E27FC236}">
                <a16:creationId xmlns:a16="http://schemas.microsoft.com/office/drawing/2014/main" id="{87CC7D07-F3C8-2D4D-8B89-70801E5B6253}"/>
              </a:ext>
            </a:extLst>
          </p:cNvPr>
          <p:cNvSpPr/>
          <p:nvPr/>
        </p:nvSpPr>
        <p:spPr>
          <a:xfrm>
            <a:off x="5530806" y="5910508"/>
            <a:ext cx="977099" cy="707887"/>
          </a:xfrm>
          <a:prstGeom prst="rect">
            <a:avLst/>
          </a:prstGeom>
        </p:spPr>
        <p:txBody>
          <a:bodyPr wrap="square" lIns="121917" tIns="60958" rIns="121917" bIns="60958">
            <a:spAutoFit/>
          </a:bodyPr>
          <a:lstStyle/>
          <a:p>
            <a:pPr>
              <a:lnSpc>
                <a:spcPct val="95000"/>
              </a:lnSpc>
              <a:spcAft>
                <a:spcPts val="800"/>
              </a:spcAft>
              <a:defRPr/>
            </a:pPr>
            <a:r>
              <a:rPr lang="en-US" sz="2000" noProof="1">
                <a:solidFill>
                  <a:schemeClr val="bg2"/>
                </a:solidFill>
                <a:latin typeface="Arial" panose="020B0604020202020204" pitchFamily="34" charset="0"/>
                <a:cs typeface="Arial" panose="020B0604020202020204" pitchFamily="34" charset="0"/>
              </a:rPr>
              <a:t> AIOps</a:t>
            </a:r>
          </a:p>
        </p:txBody>
      </p:sp>
      <p:cxnSp>
        <p:nvCxnSpPr>
          <p:cNvPr id="147" name="Straight Arrow Connector 146">
            <a:extLst>
              <a:ext uri="{FF2B5EF4-FFF2-40B4-BE49-F238E27FC236}">
                <a16:creationId xmlns:a16="http://schemas.microsoft.com/office/drawing/2014/main" id="{41232721-656E-8B4D-9142-AF5F683A8B6C}"/>
              </a:ext>
            </a:extLst>
          </p:cNvPr>
          <p:cNvCxnSpPr>
            <a:cxnSpLocks/>
          </p:cNvCxnSpPr>
          <p:nvPr/>
        </p:nvCxnSpPr>
        <p:spPr>
          <a:xfrm flipH="1">
            <a:off x="2877504" y="6412655"/>
            <a:ext cx="2573029" cy="643"/>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23A880D-796C-704C-B95C-3662A0E1F024}"/>
              </a:ext>
            </a:extLst>
          </p:cNvPr>
          <p:cNvCxnSpPr>
            <a:cxnSpLocks/>
          </p:cNvCxnSpPr>
          <p:nvPr/>
        </p:nvCxnSpPr>
        <p:spPr>
          <a:xfrm>
            <a:off x="6523040" y="6397300"/>
            <a:ext cx="2996653" cy="0"/>
          </a:xfrm>
          <a:prstGeom prst="straightConnector1">
            <a:avLst/>
          </a:prstGeom>
          <a:ln w="3175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5347EBE7-45E8-CB45-992A-B1AD234B1DF4}"/>
              </a:ext>
            </a:extLst>
          </p:cNvPr>
          <p:cNvSpPr/>
          <p:nvPr/>
        </p:nvSpPr>
        <p:spPr>
          <a:xfrm>
            <a:off x="5068907" y="5164767"/>
            <a:ext cx="1350287"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Create        + Train</a:t>
            </a:r>
            <a:endParaRPr lang="en-US" sz="2000" noProof="1">
              <a:solidFill>
                <a:schemeClr val="bg2"/>
              </a:solidFill>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F811BC61-0501-4F42-8A5F-D414610BFFB7}"/>
              </a:ext>
            </a:extLst>
          </p:cNvPr>
          <p:cNvSpPr/>
          <p:nvPr/>
        </p:nvSpPr>
        <p:spPr>
          <a:xfrm>
            <a:off x="4442442" y="5865608"/>
            <a:ext cx="874599"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Model</a:t>
            </a:r>
          </a:p>
        </p:txBody>
      </p:sp>
      <p:sp>
        <p:nvSpPr>
          <p:cNvPr id="151" name="Rectangle 150">
            <a:extLst>
              <a:ext uri="{FF2B5EF4-FFF2-40B4-BE49-F238E27FC236}">
                <a16:creationId xmlns:a16="http://schemas.microsoft.com/office/drawing/2014/main" id="{689E235B-5E80-0048-B005-CFC5AA680368}"/>
              </a:ext>
            </a:extLst>
          </p:cNvPr>
          <p:cNvSpPr/>
          <p:nvPr/>
        </p:nvSpPr>
        <p:spPr>
          <a:xfrm>
            <a:off x="7348573" y="5139115"/>
            <a:ext cx="1350287"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Deploy      + Apply</a:t>
            </a:r>
            <a:endParaRPr lang="en-US" sz="2000" noProof="1">
              <a:solidFill>
                <a:schemeClr val="bg2"/>
              </a:solidFill>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347431EB-70C4-3B43-B357-0EA9DD8A55AC}"/>
              </a:ext>
            </a:extLst>
          </p:cNvPr>
          <p:cNvSpPr/>
          <p:nvPr/>
        </p:nvSpPr>
        <p:spPr>
          <a:xfrm>
            <a:off x="6680970" y="5871579"/>
            <a:ext cx="874599"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Model</a:t>
            </a:r>
          </a:p>
        </p:txBody>
      </p:sp>
      <p:sp>
        <p:nvSpPr>
          <p:cNvPr id="153" name="Rectangle 152">
            <a:extLst>
              <a:ext uri="{FF2B5EF4-FFF2-40B4-BE49-F238E27FC236}">
                <a16:creationId xmlns:a16="http://schemas.microsoft.com/office/drawing/2014/main" id="{85EE27C7-1C31-DE4C-B56D-D949E6B47D6E}"/>
              </a:ext>
            </a:extLst>
          </p:cNvPr>
          <p:cNvSpPr/>
          <p:nvPr/>
        </p:nvSpPr>
        <p:spPr>
          <a:xfrm>
            <a:off x="2853340" y="5146721"/>
            <a:ext cx="1759620" cy="707887"/>
          </a:xfrm>
          <a:prstGeom prst="rect">
            <a:avLst/>
          </a:prstGeom>
        </p:spPr>
        <p:txBody>
          <a:bodyPr wrap="square" lIns="121917" tIns="60958" rIns="121917" bIns="60958">
            <a:spAutoFit/>
          </a:bodyPr>
          <a:lstStyle/>
          <a:p>
            <a:pPr>
              <a:lnSpc>
                <a:spcPct val="95000"/>
              </a:lnSpc>
              <a:spcAft>
                <a:spcPts val="800"/>
              </a:spcAft>
              <a:defRPr/>
            </a:pPr>
            <a:r>
              <a:rPr lang="en-US" sz="2000" b="1" noProof="1">
                <a:solidFill>
                  <a:schemeClr val="bg2"/>
                </a:solidFill>
                <a:latin typeface="Arial" panose="020B0604020202020204" pitchFamily="34" charset="0"/>
                <a:cs typeface="Arial" panose="020B0604020202020204" pitchFamily="34" charset="0"/>
              </a:rPr>
              <a:t>Prepare        + Analyze</a:t>
            </a:r>
          </a:p>
        </p:txBody>
      </p:sp>
      <p:sp>
        <p:nvSpPr>
          <p:cNvPr id="154" name="Rectangle 153">
            <a:extLst>
              <a:ext uri="{FF2B5EF4-FFF2-40B4-BE49-F238E27FC236}">
                <a16:creationId xmlns:a16="http://schemas.microsoft.com/office/drawing/2014/main" id="{3291B5D9-0430-C441-A678-D370CD6E2826}"/>
              </a:ext>
            </a:extLst>
          </p:cNvPr>
          <p:cNvSpPr/>
          <p:nvPr/>
        </p:nvSpPr>
        <p:spPr>
          <a:xfrm>
            <a:off x="2881642" y="5716019"/>
            <a:ext cx="733535" cy="400109"/>
          </a:xfrm>
          <a:prstGeom prst="rect">
            <a:avLst/>
          </a:prstGeom>
        </p:spPr>
        <p:txBody>
          <a:bodyPr wrap="none" lIns="121917" tIns="60958" rIns="121917" bIns="60958">
            <a:spAutoFit/>
          </a:bodyPr>
          <a:lstStyle/>
          <a:p>
            <a:r>
              <a:rPr lang="en-US" dirty="0">
                <a:solidFill>
                  <a:schemeClr val="bg2"/>
                </a:solidFill>
                <a:latin typeface="Arial" panose="020B0604020202020204" pitchFamily="34" charset="0"/>
                <a:cs typeface="Arial" panose="020B0604020202020204" pitchFamily="34" charset="0"/>
              </a:rPr>
              <a:t>Data</a:t>
            </a:r>
          </a:p>
        </p:txBody>
      </p:sp>
      <p:sp>
        <p:nvSpPr>
          <p:cNvPr id="34" name="Rectangle 33">
            <a:extLst>
              <a:ext uri="{FF2B5EF4-FFF2-40B4-BE49-F238E27FC236}">
                <a16:creationId xmlns:a16="http://schemas.microsoft.com/office/drawing/2014/main" id="{75EE5474-3B90-0141-87CC-26F91DB3390E}"/>
              </a:ext>
            </a:extLst>
          </p:cNvPr>
          <p:cNvSpPr/>
          <p:nvPr/>
        </p:nvSpPr>
        <p:spPr>
          <a:xfrm>
            <a:off x="5184466" y="3713976"/>
            <a:ext cx="877169" cy="419011"/>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35" name="Rectangle 34">
            <a:extLst>
              <a:ext uri="{FF2B5EF4-FFF2-40B4-BE49-F238E27FC236}">
                <a16:creationId xmlns:a16="http://schemas.microsoft.com/office/drawing/2014/main" id="{3BD6F239-1611-4C4B-93E4-6919DF9E363A}"/>
              </a:ext>
            </a:extLst>
          </p:cNvPr>
          <p:cNvSpPr/>
          <p:nvPr/>
        </p:nvSpPr>
        <p:spPr>
          <a:xfrm>
            <a:off x="5172077" y="3734128"/>
            <a:ext cx="941926"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AIF360</a:t>
            </a:r>
          </a:p>
        </p:txBody>
      </p:sp>
      <p:sp>
        <p:nvSpPr>
          <p:cNvPr id="37" name="Rectangle 36">
            <a:extLst>
              <a:ext uri="{FF2B5EF4-FFF2-40B4-BE49-F238E27FC236}">
                <a16:creationId xmlns:a16="http://schemas.microsoft.com/office/drawing/2014/main" id="{75EE5474-3B90-0141-87CC-26F91DB3390E}"/>
              </a:ext>
            </a:extLst>
          </p:cNvPr>
          <p:cNvSpPr/>
          <p:nvPr/>
        </p:nvSpPr>
        <p:spPr>
          <a:xfrm>
            <a:off x="3229041" y="3722342"/>
            <a:ext cx="877169" cy="419011"/>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38" name="Rectangle 37">
            <a:extLst>
              <a:ext uri="{FF2B5EF4-FFF2-40B4-BE49-F238E27FC236}">
                <a16:creationId xmlns:a16="http://schemas.microsoft.com/office/drawing/2014/main" id="{3BD6F239-1611-4C4B-93E4-6919DF9E363A}"/>
              </a:ext>
            </a:extLst>
          </p:cNvPr>
          <p:cNvSpPr/>
          <p:nvPr/>
        </p:nvSpPr>
        <p:spPr>
          <a:xfrm>
            <a:off x="3216652" y="3742494"/>
            <a:ext cx="941926"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AIF360</a:t>
            </a:r>
          </a:p>
        </p:txBody>
      </p:sp>
      <p:sp>
        <p:nvSpPr>
          <p:cNvPr id="39" name="Rectangle 38">
            <a:extLst>
              <a:ext uri="{FF2B5EF4-FFF2-40B4-BE49-F238E27FC236}">
                <a16:creationId xmlns:a16="http://schemas.microsoft.com/office/drawing/2014/main" id="{75EE5474-3B90-0141-87CC-26F91DB3390E}"/>
              </a:ext>
            </a:extLst>
          </p:cNvPr>
          <p:cNvSpPr/>
          <p:nvPr/>
        </p:nvSpPr>
        <p:spPr>
          <a:xfrm>
            <a:off x="7431599" y="3722341"/>
            <a:ext cx="877169" cy="419011"/>
          </a:xfrm>
          <a:prstGeom prst="rect">
            <a:avLst/>
          </a:prstGeom>
          <a:solidFill>
            <a:schemeClr val="bg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1400">
              <a:solidFill>
                <a:srgbClr val="FFFFFF"/>
              </a:solidFill>
            </a:endParaRPr>
          </a:p>
        </p:txBody>
      </p:sp>
      <p:sp>
        <p:nvSpPr>
          <p:cNvPr id="40" name="Rectangle 39">
            <a:extLst>
              <a:ext uri="{FF2B5EF4-FFF2-40B4-BE49-F238E27FC236}">
                <a16:creationId xmlns:a16="http://schemas.microsoft.com/office/drawing/2014/main" id="{3BD6F239-1611-4C4B-93E4-6919DF9E363A}"/>
              </a:ext>
            </a:extLst>
          </p:cNvPr>
          <p:cNvSpPr/>
          <p:nvPr/>
        </p:nvSpPr>
        <p:spPr>
          <a:xfrm>
            <a:off x="7419210" y="3742493"/>
            <a:ext cx="941926" cy="388564"/>
          </a:xfrm>
          <a:prstGeom prst="rect">
            <a:avLst/>
          </a:prstGeom>
        </p:spPr>
        <p:txBody>
          <a:bodyPr wrap="square" lIns="121917" tIns="60958" rIns="121917" bIns="60958">
            <a:spAutoFit/>
          </a:bodyPr>
          <a:lstStyle/>
          <a:p>
            <a:pPr algn="ctr">
              <a:lnSpc>
                <a:spcPct val="95000"/>
              </a:lnSpc>
              <a:spcAft>
                <a:spcPts val="800"/>
              </a:spcAft>
              <a:defRPr/>
            </a:pPr>
            <a:r>
              <a:rPr lang="en-US" noProof="1">
                <a:solidFill>
                  <a:srgbClr val="FFFFFF"/>
                </a:solidFill>
                <a:latin typeface="Calibri Light" panose="020F0302020204030204" pitchFamily="34" charset="0"/>
              </a:rPr>
              <a:t>AIF360</a:t>
            </a:r>
          </a:p>
        </p:txBody>
      </p:sp>
    </p:spTree>
    <p:extLst>
      <p:ext uri="{BB962C8B-B14F-4D97-AF65-F5344CB8AC3E}">
        <p14:creationId xmlns:p14="http://schemas.microsoft.com/office/powerpoint/2010/main" val="1823389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6206" y="287558"/>
            <a:ext cx="11134587" cy="541475"/>
          </a:xfrm>
        </p:spPr>
        <p:txBody>
          <a:bodyPr>
            <a:normAutofit fontScale="55000" lnSpcReduction="20000"/>
          </a:bodyPr>
          <a:lstStyle/>
          <a:p>
            <a:r>
              <a:rPr lang="en-US" sz="2800" b="1" dirty="0">
                <a:solidFill>
                  <a:srgbClr val="FFFFFF"/>
                </a:solidFill>
              </a:rPr>
              <a:t>Code Pattern: Ensure Loan Fairness</a:t>
            </a:r>
            <a:endParaRPr lang="en-US" sz="2800" b="1" dirty="0"/>
          </a:p>
          <a:p>
            <a:r>
              <a:rPr lang="en-US" dirty="0">
                <a:solidFill>
                  <a:srgbClr val="FFFFFF"/>
                </a:solidFill>
              </a:rPr>
              <a:t>https://developer.ibm.com/patterns/ensuring-fairness-when-processing-loan-applications</a:t>
            </a:r>
            <a:endParaRPr lang="en-US" sz="2800" dirty="0">
              <a:solidFill>
                <a:srgbClr val="FFFFFF"/>
              </a:solidFill>
            </a:endParaRPr>
          </a:p>
        </p:txBody>
      </p:sp>
      <p:pic>
        <p:nvPicPr>
          <p:cNvPr id="7" name="Picture 6"/>
          <p:cNvPicPr>
            <a:picLocks noChangeAspect="1"/>
          </p:cNvPicPr>
          <p:nvPr/>
        </p:nvPicPr>
        <p:blipFill>
          <a:blip r:embed="rId2"/>
          <a:stretch>
            <a:fillRect/>
          </a:stretch>
        </p:blipFill>
        <p:spPr>
          <a:xfrm>
            <a:off x="1230655" y="1283372"/>
            <a:ext cx="9608820" cy="4899660"/>
          </a:xfrm>
          <a:prstGeom prst="rect">
            <a:avLst/>
          </a:prstGeom>
        </p:spPr>
      </p:pic>
    </p:spTree>
    <p:extLst>
      <p:ext uri="{BB962C8B-B14F-4D97-AF65-F5344CB8AC3E}">
        <p14:creationId xmlns:p14="http://schemas.microsoft.com/office/powerpoint/2010/main" val="1779215345"/>
      </p:ext>
    </p:extLst>
  </p:cSld>
  <p:clrMapOvr>
    <a:masterClrMapping/>
  </p:clrMapOvr>
</p:sld>
</file>

<file path=ppt/theme/theme1.xml><?xml version="1.0" encoding="utf-8"?>
<a:theme xmlns:a="http://schemas.openxmlformats.org/drawingml/2006/main" name="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2.xml><?xml version="1.0" encoding="utf-8"?>
<a:theme xmlns:a="http://schemas.openxmlformats.org/drawingml/2006/main" name="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FA5E7C78-ED6F-424F-AF60-065FEC4AE799}"/>
    </a:ext>
  </a:extLst>
</a:theme>
</file>

<file path=ppt/theme/theme3.xml><?xml version="1.0" encoding="utf-8"?>
<a:theme xmlns:a="http://schemas.openxmlformats.org/drawingml/2006/main" name="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4.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D33E200D-9260-B64E-B6F1-29276819CA4F}"/>
    </a:ext>
  </a:extLst>
</a:theme>
</file>

<file path=ppt/theme/theme5.xml><?xml version="1.0" encoding="utf-8"?>
<a:theme xmlns:a="http://schemas.openxmlformats.org/drawingml/2006/main" name="IBM_2015GTO_16x9">
  <a:themeElements>
    <a:clrScheme name="SC_Shanghai_template_16x9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fontScheme name="SC_Shanghai_template_16x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76200" cap="rnd" cmpd="sng" algn="ctr">
          <a:solidFill>
            <a:srgbClr val="9ADA3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9050" cap="rnd" cmpd="sng" algn="ctr">
          <a:solidFill>
            <a:schemeClr val="accent4">
              <a:lumMod val="95000"/>
              <a:lumOff val="5000"/>
            </a:schemeClr>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C_Shanghai_template_16x9 1">
        <a:dk1>
          <a:srgbClr val="000000"/>
        </a:dk1>
        <a:lt1>
          <a:srgbClr val="FFFFFF"/>
        </a:lt1>
        <a:dk2>
          <a:srgbClr val="000000"/>
        </a:dk2>
        <a:lt2>
          <a:srgbClr val="808080"/>
        </a:lt2>
        <a:accent1>
          <a:srgbClr val="7889FB"/>
        </a:accent1>
        <a:accent2>
          <a:srgbClr val="71BFC5"/>
        </a:accent2>
        <a:accent3>
          <a:srgbClr val="FFFFFF"/>
        </a:accent3>
        <a:accent4>
          <a:srgbClr val="000000"/>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_Shanghai_template_16x9 2">
        <a:dk1>
          <a:srgbClr val="FFFFFF"/>
        </a:dk1>
        <a:lt1>
          <a:srgbClr val="FFFFFF"/>
        </a:lt1>
        <a:dk2>
          <a:srgbClr val="FFFFFF"/>
        </a:dk2>
        <a:lt2>
          <a:srgbClr val="808080"/>
        </a:lt2>
        <a:accent1>
          <a:srgbClr val="7889FB"/>
        </a:accent1>
        <a:accent2>
          <a:srgbClr val="71BFC5"/>
        </a:accent2>
        <a:accent3>
          <a:srgbClr val="FFFFFF"/>
        </a:accent3>
        <a:accent4>
          <a:srgbClr val="DADADA"/>
        </a:accent4>
        <a:accent5>
          <a:srgbClr val="BEC4FD"/>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C_Shanghai_template_16x9">
  <a:themeElements>
    <a:clrScheme name="SC_Shanghai_template_16x9 3">
      <a:dk1>
        <a:srgbClr val="000000"/>
      </a:dk1>
      <a:lt1>
        <a:srgbClr val="FFFFFF"/>
      </a:lt1>
      <a:dk2>
        <a:srgbClr val="00B2EF"/>
      </a:dk2>
      <a:lt2>
        <a:srgbClr val="808080"/>
      </a:lt2>
      <a:accent1>
        <a:srgbClr val="00B0DA"/>
      </a:accent1>
      <a:accent2>
        <a:srgbClr val="00A6A0"/>
      </a:accent2>
      <a:accent3>
        <a:srgbClr val="FFFFFF"/>
      </a:accent3>
      <a:accent4>
        <a:srgbClr val="000000"/>
      </a:accent4>
      <a:accent5>
        <a:srgbClr val="AAD4EA"/>
      </a:accent5>
      <a:accent6>
        <a:srgbClr val="009691"/>
      </a:accent6>
      <a:hlink>
        <a:srgbClr val="8CC63F"/>
      </a:hlink>
      <a:folHlink>
        <a:srgbClr val="83D1F5"/>
      </a:folHlink>
    </a:clrScheme>
    <a:fontScheme name="SC_Shanghai_template_16x9">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_Shanghai_template_16x9 1">
        <a:dk1>
          <a:srgbClr val="000000"/>
        </a:dk1>
        <a:lt1>
          <a:srgbClr val="FFFFFF"/>
        </a:lt1>
        <a:dk2>
          <a:srgbClr val="000000"/>
        </a:dk2>
        <a:lt2>
          <a:srgbClr val="808080"/>
        </a:lt2>
        <a:accent1>
          <a:srgbClr val="00B3EF"/>
        </a:accent1>
        <a:accent2>
          <a:srgbClr val="71BFC5"/>
        </a:accent2>
        <a:accent3>
          <a:srgbClr val="FFFFFF"/>
        </a:accent3>
        <a:accent4>
          <a:srgbClr val="000000"/>
        </a:accent4>
        <a:accent5>
          <a:srgbClr val="AAD6F6"/>
        </a:accent5>
        <a:accent6>
          <a:srgbClr val="66ADB2"/>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_Shanghai_template_16x9 2">
        <a:dk1>
          <a:srgbClr val="808080"/>
        </a:dk1>
        <a:lt1>
          <a:srgbClr val="FFFFFF"/>
        </a:lt1>
        <a:dk2>
          <a:srgbClr val="003F69"/>
        </a:dk2>
        <a:lt2>
          <a:srgbClr val="00B2EF"/>
        </a:lt2>
        <a:accent1>
          <a:srgbClr val="00B0DA"/>
        </a:accent1>
        <a:accent2>
          <a:srgbClr val="00A6A0"/>
        </a:accent2>
        <a:accent3>
          <a:srgbClr val="AAAFB9"/>
        </a:accent3>
        <a:accent4>
          <a:srgbClr val="DADADA"/>
        </a:accent4>
        <a:accent5>
          <a:srgbClr val="AAD4EA"/>
        </a:accent5>
        <a:accent6>
          <a:srgbClr val="009691"/>
        </a:accent6>
        <a:hlink>
          <a:srgbClr val="8CC63F"/>
        </a:hlink>
        <a:folHlink>
          <a:srgbClr val="83D1F5"/>
        </a:folHlink>
      </a:clrScheme>
      <a:clrMap bg1="dk2" tx1="lt1" bg2="dk1" tx2="lt2" accent1="accent1" accent2="accent2" accent3="accent3" accent4="accent4" accent5="accent5" accent6="accent6" hlink="hlink" folHlink="folHlink"/>
    </a:extraClrScheme>
    <a:extraClrScheme>
      <a:clrScheme name="SC_Shanghai_template_16x9 3">
        <a:dk1>
          <a:srgbClr val="000000"/>
        </a:dk1>
        <a:lt1>
          <a:srgbClr val="FFFFFF"/>
        </a:lt1>
        <a:dk2>
          <a:srgbClr val="00B2EF"/>
        </a:dk2>
        <a:lt2>
          <a:srgbClr val="808080"/>
        </a:lt2>
        <a:accent1>
          <a:srgbClr val="00B0DA"/>
        </a:accent1>
        <a:accent2>
          <a:srgbClr val="00A6A0"/>
        </a:accent2>
        <a:accent3>
          <a:srgbClr val="FFFFFF"/>
        </a:accent3>
        <a:accent4>
          <a:srgbClr val="000000"/>
        </a:accent4>
        <a:accent5>
          <a:srgbClr val="AAD4EA"/>
        </a:accent5>
        <a:accent6>
          <a:srgbClr val="009691"/>
        </a:accent6>
        <a:hlink>
          <a:srgbClr val="8CC63F"/>
        </a:hlink>
        <a:folHlink>
          <a:srgbClr val="83D1F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IBM_Master_Presentation_2017_V01_Plex</Template>
  <TotalTime>38001</TotalTime>
  <Words>2602</Words>
  <Application>Microsoft Macintosh PowerPoint</Application>
  <PresentationFormat>Widescreen</PresentationFormat>
  <Paragraphs>539</Paragraphs>
  <Slides>43</Slides>
  <Notes>11</Notes>
  <HiddenSlides>1</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43</vt:i4>
      </vt:variant>
    </vt:vector>
  </HeadingPairs>
  <TitlesOfParts>
    <vt:vector size="65" baseType="lpstr">
      <vt:lpstr>Corbel</vt:lpstr>
      <vt:lpstr>IBM Plex Sans Medium</vt:lpstr>
      <vt:lpstr>Calibri Light</vt:lpstr>
      <vt:lpstr>MS PGothic</vt:lpstr>
      <vt:lpstr>Cambria Math</vt:lpstr>
      <vt:lpstr>IBM Plex Sans Light</vt:lpstr>
      <vt:lpstr>IBM Plex Sans Text</vt:lpstr>
      <vt:lpstr>Calibri</vt:lpstr>
      <vt:lpstr>Wingdings</vt:lpstr>
      <vt:lpstr>HelvNeue Bold for IBM</vt:lpstr>
      <vt:lpstr>HelvNeue Light for IBM</vt:lpstr>
      <vt:lpstr>IBM Plex Sans</vt:lpstr>
      <vt:lpstr>MS PGothic</vt:lpstr>
      <vt:lpstr>Times New Roman</vt:lpstr>
      <vt:lpstr>Arial</vt:lpstr>
      <vt:lpstr>blk_background_2017</vt:lpstr>
      <vt:lpstr>dk_blu_background_2017</vt:lpstr>
      <vt:lpstr>gry_background_2017</vt:lpstr>
      <vt:lpstr>wht_background_2017</vt:lpstr>
      <vt:lpstr>IBM_2015GTO_16x9</vt:lpstr>
      <vt:lpstr>SC_Shanghai_template_16x9</vt:lpstr>
      <vt:lpstr>Office Theme</vt:lpstr>
      <vt:lpstr>Create a Fair and Transparent AI Pipeline with AI Fairness 360   IBM Research AI, IBM CODAIT  Animesh Singh, Christian Kadner, Tommy Li   http://aif360.mybluemix.net  https://github.com/IBM/AIF360 </vt:lpstr>
      <vt:lpstr>PowerPoint Presentation</vt:lpstr>
      <vt:lpstr>AI Lifecycle</vt:lpstr>
      <vt:lpstr>CODAIT – IBM Research Collaborations</vt:lpstr>
      <vt:lpstr>PowerPoint Presentation</vt:lpstr>
      <vt:lpstr>PowerPoint Presentation</vt:lpstr>
      <vt:lpstr>PowerPoint Presentation</vt:lpstr>
      <vt:lpstr>CODAIT – IBM Research Collaborations</vt:lpstr>
      <vt:lpstr>PowerPoint Presentation</vt:lpstr>
      <vt:lpstr>PowerPoint Presentation</vt:lpstr>
      <vt:lpstr>PowerPoint Presentation</vt:lpstr>
      <vt:lpstr>The Team  IBM Research (Yorktown and India) Rachel Bellamy, Kuntal Dey, Michael Hind, Samuel Hoffman, Stephanie Houde, kalapriya Kannan, Pranay Lohia, Jacquelyn Martino, Sameep Mehta, Aleksandra Mojsilovic, Seema Nagar, Karthikeyan Natesan Ramamurthy, John Richards, Diptikalyan Saha, Prasanna Sattigeri, Moninder Singh, Kush Varshney, Dakuo Wang, and Yunfeng Zhang  +CODAIT team  +IBM Research &amp; Watson Group Communications</vt:lpstr>
      <vt:lpstr>AI is now used in many high-stakes decision making applications</vt:lpstr>
      <vt:lpstr>What does it take to trust a decision made by a machine? (Other than that it is 99% accurate)</vt:lpstr>
      <vt:lpstr>High Visibility Bias Examples</vt:lpstr>
      <vt:lpstr>Sentiment Analysis (Motherboard, Oct 25, 2017)</vt:lpstr>
      <vt:lpstr>Google’s Photo Classification Software (CBS News, July 1, 2015)</vt:lpstr>
      <vt:lpstr>Microsoft’s Tay (NPR, March 2016)</vt:lpstr>
      <vt:lpstr>Recidivism Assessment (Propublica, May 2016)</vt:lpstr>
      <vt:lpstr>Online Advertisements (MIT Technology Review, Feb, 2013)</vt:lpstr>
      <vt:lpstr>Bias in Word Embeddings (July, 2016)</vt:lpstr>
      <vt:lpstr>Bias in Facial Recognition (MIT News, Feb 2018)</vt:lpstr>
      <vt:lpstr>Predictive Policing (New Scientist, Oct 2017)</vt:lpstr>
      <vt:lpstr>High Visibility Bias Examples</vt:lpstr>
      <vt:lpstr>Unwanted bias and algorithmic fairness Machine learning, by its very nature, is always a form of statistical discrimination</vt:lpstr>
      <vt:lpstr>Unwanted bias and algorithmic fairness Machine learning, by its very nature, is always a form of statistical discrimination</vt:lpstr>
      <vt:lpstr>Forces Impacting an AI System</vt:lpstr>
      <vt:lpstr>21 (or more) definitions of fairness and the need for a toolbox with guidance</vt:lpstr>
      <vt:lpstr>Defining Bias      </vt:lpstr>
      <vt:lpstr>Testing for Bias</vt:lpstr>
      <vt:lpstr>PowerPoint Presentation</vt:lpstr>
      <vt:lpstr>PowerPoint Presentation</vt:lpstr>
      <vt:lpstr>Impact since Launch, Sept 19, 2018</vt:lpstr>
      <vt:lpstr>Fairness in building and deploying models</vt:lpstr>
      <vt:lpstr>Metrics, Algorithms</vt:lpstr>
      <vt:lpstr>Metrics, Algorithms, and Explainers</vt:lpstr>
      <vt:lpstr>Research Algorithmic fairness is one of the hottest topics in the ML/AI research community </vt:lpstr>
      <vt:lpstr>PowerPoint Presentation</vt:lpstr>
      <vt:lpstr>PowerPoint Presentation</vt:lpstr>
      <vt:lpstr>PowerPoint Presentation</vt:lpstr>
      <vt:lpstr>Example of our pre-processing approach (Data)</vt:lpstr>
      <vt:lpstr>Our Pre-Processing Mitigation Approach</vt:lpstr>
      <vt:lpstr>In-Processing Methods</vt:lpstr>
    </vt:vector>
  </TitlesOfParts>
  <Company>IBM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End-to-End Machine Learning Pipeline that Ensures Fairness Policies  Samiullah Zakir Hussain Shaikh,  Harit Vishwakarma, Sameep Mehta, Kush R. Varshney, Karthikeyan Natesan Ramamurthy, and Dennis Wei</dc:title>
  <dc:creator>ADMINIBM</dc:creator>
  <cp:lastModifiedBy>Microsoft Office User</cp:lastModifiedBy>
  <cp:revision>313</cp:revision>
  <cp:lastPrinted>2018-11-05T00:51:47Z</cp:lastPrinted>
  <dcterms:created xsi:type="dcterms:W3CDTF">2017-09-18T19:33:11Z</dcterms:created>
  <dcterms:modified xsi:type="dcterms:W3CDTF">2018-11-05T19:47:02Z</dcterms:modified>
</cp:coreProperties>
</file>