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2" r:id="rId4"/>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Lst>
  <p:sldSz cy="5143500" cx="9144000"/>
  <p:notesSz cx="6858000" cy="9144000"/>
  <p:embeddedFontLst>
    <p:embeddedFont>
      <p:font typeface="Roboto"/>
      <p:regular r:id="rId84"/>
      <p:bold r:id="rId85"/>
      <p:italic r:id="rId86"/>
      <p:boldItalic r:id="rId87"/>
    </p:embeddedFont>
    <p:embeddedFont>
      <p:font typeface="Lato"/>
      <p:regular r:id="rId88"/>
      <p:bold r:id="rId89"/>
      <p:italic r:id="rId90"/>
      <p:boldItalic r:id="rId91"/>
    </p:embeddedFont>
    <p:embeddedFont>
      <p:font typeface="Roboto Mono Light"/>
      <p:regular r:id="rId92"/>
      <p:bold r:id="rId93"/>
      <p:italic r:id="rId94"/>
      <p:boldItalic r:id="rId95"/>
    </p:embeddedFont>
    <p:embeddedFont>
      <p:font typeface="Lato Light"/>
      <p:regular r:id="rId96"/>
      <p:bold r:id="rId97"/>
      <p:italic r:id="rId98"/>
      <p:boldItalic r:id="rId99"/>
    </p:embeddedFont>
    <p:embeddedFont>
      <p:font typeface="Poppins Light"/>
      <p:regular r:id="rId100"/>
      <p:bold r:id="rId101"/>
      <p:italic r:id="rId102"/>
      <p:boldItalic r:id="rId103"/>
    </p:embeddedFont>
    <p:embeddedFont>
      <p:font typeface="Lato Black"/>
      <p:bold r:id="rId104"/>
      <p:boldItalic r:id="rId105"/>
    </p:embeddedFont>
    <p:embeddedFont>
      <p:font typeface="Roboto Light"/>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RobotoLight-bold.fntdata"/><Relationship Id="rId106" Type="http://schemas.openxmlformats.org/officeDocument/2006/relationships/font" Target="fonts/RobotoLight-regular.fntdata"/><Relationship Id="rId105" Type="http://schemas.openxmlformats.org/officeDocument/2006/relationships/font" Target="fonts/LatoBlack-boldItalic.fntdata"/><Relationship Id="rId104" Type="http://schemas.openxmlformats.org/officeDocument/2006/relationships/font" Target="fonts/LatoBlack-bold.fntdata"/><Relationship Id="rId109" Type="http://schemas.openxmlformats.org/officeDocument/2006/relationships/font" Target="fonts/RobotoLight-boldItalic.fntdata"/><Relationship Id="rId108" Type="http://schemas.openxmlformats.org/officeDocument/2006/relationships/font" Target="fonts/RobotoLight-italic.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PoppinsLight-boldItalic.fntdata"/><Relationship Id="rId102" Type="http://schemas.openxmlformats.org/officeDocument/2006/relationships/font" Target="fonts/PoppinsLight-italic.fntdata"/><Relationship Id="rId101" Type="http://schemas.openxmlformats.org/officeDocument/2006/relationships/font" Target="fonts/PoppinsLight-bold.fntdata"/><Relationship Id="rId100" Type="http://schemas.openxmlformats.org/officeDocument/2006/relationships/font" Target="fonts/PoppinsLight-regular.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RobotoMonoLight-boldItalic.fntdata"/><Relationship Id="rId94" Type="http://schemas.openxmlformats.org/officeDocument/2006/relationships/font" Target="fonts/RobotoMonoLight-italic.fntdata"/><Relationship Id="rId97" Type="http://schemas.openxmlformats.org/officeDocument/2006/relationships/font" Target="fonts/LatoLight-bold.fntdata"/><Relationship Id="rId96" Type="http://schemas.openxmlformats.org/officeDocument/2006/relationships/font" Target="fonts/LatoLight-regular.fntdata"/><Relationship Id="rId11" Type="http://schemas.openxmlformats.org/officeDocument/2006/relationships/slide" Target="slides/slide4.xml"/><Relationship Id="rId99" Type="http://schemas.openxmlformats.org/officeDocument/2006/relationships/font" Target="fonts/LatoLight-boldItalic.fntdata"/><Relationship Id="rId10" Type="http://schemas.openxmlformats.org/officeDocument/2006/relationships/slide" Target="slides/slide3.xml"/><Relationship Id="rId98" Type="http://schemas.openxmlformats.org/officeDocument/2006/relationships/font" Target="fonts/LatoLight-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Lato-boldItalic.fntdata"/><Relationship Id="rId90" Type="http://schemas.openxmlformats.org/officeDocument/2006/relationships/font" Target="fonts/Lato-italic.fntdata"/><Relationship Id="rId93" Type="http://schemas.openxmlformats.org/officeDocument/2006/relationships/font" Target="fonts/RobotoMonoLight-bold.fntdata"/><Relationship Id="rId92" Type="http://schemas.openxmlformats.org/officeDocument/2006/relationships/font" Target="fonts/RobotoMonoLight-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Roboto-regular.fntdata"/><Relationship Id="rId83" Type="http://schemas.openxmlformats.org/officeDocument/2006/relationships/slide" Target="slides/slide76.xml"/><Relationship Id="rId86" Type="http://schemas.openxmlformats.org/officeDocument/2006/relationships/font" Target="fonts/Roboto-italic.fntdata"/><Relationship Id="rId85" Type="http://schemas.openxmlformats.org/officeDocument/2006/relationships/font" Target="fonts/Roboto-bold.fntdata"/><Relationship Id="rId88" Type="http://schemas.openxmlformats.org/officeDocument/2006/relationships/font" Target="fonts/Lato-regular.fntdata"/><Relationship Id="rId87" Type="http://schemas.openxmlformats.org/officeDocument/2006/relationships/font" Target="fonts/Roboto-boldItalic.fntdata"/><Relationship Id="rId89" Type="http://schemas.openxmlformats.org/officeDocument/2006/relationships/font" Target="fonts/Lato-bold.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59d83f947_5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59d83f947_5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6a9123a1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6a9123a1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Although title is capacity planning, we’re going to spend most of our time talking about load testing</a:t>
            </a:r>
            <a:endParaRPr sz="1800"/>
          </a:p>
          <a:p>
            <a:pPr indent="-342900" lvl="0" marL="457200" rtl="0" algn="l">
              <a:lnSpc>
                <a:spcPct val="115000"/>
              </a:lnSpc>
              <a:spcBef>
                <a:spcPts val="0"/>
              </a:spcBef>
              <a:spcAft>
                <a:spcPts val="0"/>
              </a:spcAft>
              <a:buSzPts val="1800"/>
              <a:buChar char="●"/>
            </a:pPr>
            <a:r>
              <a:rPr lang="en" sz="1800"/>
              <a:t>Hope to convince you of 2 things</a:t>
            </a: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46c87fae67_4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46c87fae67_4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Although this is a capacity planning talk, we’re going to spend most of our time talking about load testing</a:t>
            </a:r>
            <a:endParaRPr sz="1800"/>
          </a:p>
          <a:p>
            <a:pPr indent="-342900" lvl="0" marL="457200" rtl="0" algn="l">
              <a:lnSpc>
                <a:spcPct val="115000"/>
              </a:lnSpc>
              <a:spcBef>
                <a:spcPts val="0"/>
              </a:spcBef>
              <a:spcAft>
                <a:spcPts val="0"/>
              </a:spcAft>
              <a:buSzPts val="1800"/>
              <a:buChar char="●"/>
            </a:pPr>
            <a:r>
              <a:rPr lang="en" sz="1800"/>
              <a:t>Hope to convince you of 2 things</a:t>
            </a:r>
            <a:endParaRPr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46c87fae67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46c87fae67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Although this is a capacity planning talk, we’re going to spend most of our time talking about load testing</a:t>
            </a:r>
            <a:endParaRPr sz="1800"/>
          </a:p>
          <a:p>
            <a:pPr indent="-342900" lvl="0" marL="457200" rtl="0" algn="l">
              <a:lnSpc>
                <a:spcPct val="115000"/>
              </a:lnSpc>
              <a:spcBef>
                <a:spcPts val="0"/>
              </a:spcBef>
              <a:spcAft>
                <a:spcPts val="0"/>
              </a:spcAft>
              <a:buSzPts val="1800"/>
              <a:buChar char="●"/>
            </a:pPr>
            <a:r>
              <a:rPr lang="en" sz="1800"/>
              <a:t>Hope to convince you of 2 things</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6c87fae67_4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6c87fae67_4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Whatever you call it, goal is being able to simulate and study the kind of failures you experience in production</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46a9123a1e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46a9123a1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46a9123a1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46a9123a1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The Capacity Cycle</a:t>
            </a:r>
            <a:endParaRPr sz="1800"/>
          </a:p>
          <a:p>
            <a:pPr indent="-342900" lvl="0" marL="457200" rtl="0" algn="l">
              <a:spcBef>
                <a:spcPts val="0"/>
              </a:spcBef>
              <a:spcAft>
                <a:spcPts val="0"/>
              </a:spcAft>
              <a:buSzPts val="1800"/>
              <a:buChar char="●"/>
            </a:pPr>
            <a:r>
              <a:rPr lang="en" sz="1800"/>
              <a:t>This is going to be a theme throughout the talk</a:t>
            </a:r>
            <a:endParaRPr sz="1800"/>
          </a:p>
          <a:p>
            <a:pPr indent="-342900" lvl="0" marL="457200" rtl="0" algn="l">
              <a:spcBef>
                <a:spcPts val="0"/>
              </a:spcBef>
              <a:spcAft>
                <a:spcPts val="0"/>
              </a:spcAft>
              <a:buSzPts val="1800"/>
              <a:buChar char="●"/>
            </a:pPr>
            <a:r>
              <a:rPr lang="en" sz="1800"/>
              <a:t>We’re going to share experience through this lens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40ce041d2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40ce041d2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LUKE</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“let’s add a little bit more context to that story”</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800"/>
              <a:t>charts incoming</a:t>
            </a:r>
            <a:endParaRPr sz="1800"/>
          </a:p>
          <a:p>
            <a:pPr indent="0" lvl="0" marL="0" rtl="0" algn="l">
              <a:lnSpc>
                <a:spcPct val="115000"/>
              </a:lnSpc>
              <a:spcBef>
                <a:spcPts val="0"/>
              </a:spcBef>
              <a:spcAft>
                <a:spcPts val="0"/>
              </a:spcAft>
              <a:buClr>
                <a:schemeClr val="dk1"/>
              </a:buClr>
              <a:buSzPts val="1100"/>
              <a:buFont typeface="Arial"/>
              <a:buNone/>
            </a:pPr>
            <a:r>
              <a:t/>
            </a:r>
            <a:endParaRPr sz="18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59d83f947_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59d83f947_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Shown here: early 2016</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Up until this point we were entirely focused on building features. Cryptocurrency had yet to really hit the mainstream so overnight 10x increases in traffic did not feel like a real possibility.</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Until that day last year we had identified our ceiling at around 100k RPM.</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40ce041d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40ce041d2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about 100k is where we thought things would start to break down</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This red line would be GREAT</a:t>
            </a:r>
            <a:endParaRPr sz="1800">
              <a:solidFill>
                <a:schemeClr val="dk1"/>
              </a:solidFill>
              <a:latin typeface="Lato"/>
              <a:ea typeface="Lato"/>
              <a:cs typeface="Lato"/>
              <a:sym typeface="Lato"/>
            </a:endParaRPr>
          </a:p>
          <a:p>
            <a:pPr indent="-342900" lvl="1" marL="9144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Profitability... the crypto moon!</a:t>
            </a:r>
            <a:endParaRPr sz="1800">
              <a:solidFill>
                <a:schemeClr val="dk1"/>
              </a:solidFill>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40ce041d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440ce041d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Then our “dreams” came true</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sustained days above the red line</a:t>
            </a:r>
            <a:endParaRPr sz="1800">
              <a:solidFill>
                <a:schemeClr val="dk1"/>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59d83f9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59d83f9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In May of 2017, if you tried to visit coinbase.com to </a:t>
            </a:r>
            <a:r>
              <a:rPr b="1" lang="en" sz="1800">
                <a:latin typeface="Lato"/>
                <a:ea typeface="Lato"/>
                <a:cs typeface="Lato"/>
                <a:sym typeface="Lato"/>
              </a:rPr>
              <a:t>purchase </a:t>
            </a:r>
            <a:r>
              <a:rPr b="1" lang="en" sz="1800">
                <a:latin typeface="Lato"/>
                <a:ea typeface="Lato"/>
                <a:cs typeface="Lato"/>
                <a:sym typeface="Lato"/>
              </a:rPr>
              <a:t>cryptocurrency</a:t>
            </a:r>
            <a:r>
              <a:rPr b="1" lang="en" sz="1800">
                <a:latin typeface="Lato"/>
                <a:ea typeface="Lato"/>
                <a:cs typeface="Lato"/>
                <a:sym typeface="Lato"/>
              </a:rPr>
              <a:t> </a:t>
            </a:r>
            <a:r>
              <a:rPr lang="en" sz="1800">
                <a:latin typeface="Lato"/>
                <a:ea typeface="Lato"/>
                <a:cs typeface="Lato"/>
                <a:sym typeface="Lato"/>
              </a:rPr>
              <a:t>or </a:t>
            </a:r>
            <a:r>
              <a:rPr b="1" lang="en" sz="1800">
                <a:latin typeface="Lato"/>
                <a:ea typeface="Lato"/>
                <a:cs typeface="Lato"/>
                <a:sym typeface="Lato"/>
              </a:rPr>
              <a:t>check your balance</a:t>
            </a:r>
            <a:r>
              <a:rPr lang="en" sz="1800">
                <a:latin typeface="Lato"/>
                <a:ea typeface="Lato"/>
                <a:cs typeface="Lato"/>
                <a:sym typeface="Lato"/>
              </a:rPr>
              <a:t> you likely experienced a page similar to this one.</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Prices were spiking</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Our systems were crumbling around us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You might have even thought that we’d simply </a:t>
            </a:r>
            <a:r>
              <a:rPr lang="en" sz="1800">
                <a:latin typeface="Lato"/>
                <a:ea typeface="Lato"/>
                <a:cs typeface="Lato"/>
                <a:sym typeface="Lato"/>
              </a:rPr>
              <a:t>disappeared</a:t>
            </a:r>
            <a:r>
              <a:rPr lang="en" sz="1800">
                <a:latin typeface="Lato"/>
                <a:ea typeface="Lato"/>
                <a:cs typeface="Lato"/>
                <a:sym typeface="Lato"/>
              </a:rPr>
              <a:t> with your money and turned off the lights.</a:t>
            </a:r>
            <a:endParaRPr sz="1800">
              <a:latin typeface="Lato"/>
              <a:ea typeface="Lato"/>
              <a:cs typeface="Lato"/>
              <a:sym typeface="La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40ce041d2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440ce041d2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making the news for all the wrong reasons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felt like such a big deal to be mentioned, bizarre</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What was blowing up?</a:t>
            </a:r>
            <a:endParaRPr sz="1800">
              <a:latin typeface="Lato"/>
              <a:ea typeface="Lato"/>
              <a:cs typeface="Lato"/>
              <a:sym typeface="Lato"/>
            </a:endParaRPr>
          </a:p>
          <a:p>
            <a:pPr indent="-342900" lvl="1" marL="914400" rtl="0" algn="l">
              <a:spcBef>
                <a:spcPts val="0"/>
              </a:spcBef>
              <a:spcAft>
                <a:spcPts val="0"/>
              </a:spcAft>
              <a:buSzPts val="1800"/>
              <a:buFont typeface="Lato"/>
              <a:buChar char="○"/>
            </a:pPr>
            <a:r>
              <a:t/>
            </a:r>
            <a:endParaRPr sz="1800">
              <a:latin typeface="Lato"/>
              <a:ea typeface="Lato"/>
              <a:cs typeface="Lato"/>
              <a:sym typeface="La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46a9123a1e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46a9123a1e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this is what we usually saw</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explain it far more here</a:t>
            </a:r>
            <a:endParaRPr sz="1800">
              <a:solidFill>
                <a:schemeClr val="dk1"/>
              </a:solidFill>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46d117af3f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46d117af3f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solidFill>
                  <a:schemeClr val="dk1"/>
                </a:solidFill>
                <a:latin typeface="Lato"/>
                <a:ea typeface="Lato"/>
                <a:cs typeface="Lato"/>
                <a:sym typeface="Lato"/>
              </a:rPr>
              <a:t>… and this was the chart we saw (explain)</a:t>
            </a:r>
            <a:endParaRPr sz="1800">
              <a:solidFill>
                <a:schemeClr val="dk1"/>
              </a:solidFill>
              <a:latin typeface="Lato"/>
              <a:ea typeface="Lato"/>
              <a:cs typeface="Lato"/>
              <a:sym typeface="Lato"/>
            </a:endParaRPr>
          </a:p>
          <a:p>
            <a:pPr indent="-342900" lvl="0" marL="457200" rtl="0" algn="l">
              <a:spcBef>
                <a:spcPts val="0"/>
              </a:spcBef>
              <a:spcAft>
                <a:spcPts val="0"/>
              </a:spcAft>
              <a:buSzPts val="1800"/>
              <a:buFont typeface="Lato"/>
              <a:buChar char="●"/>
            </a:pPr>
            <a:r>
              <a:rPr lang="en" sz="1800">
                <a:solidFill>
                  <a:schemeClr val="dk1"/>
                </a:solidFill>
                <a:latin typeface="Lato"/>
                <a:ea typeface="Lato"/>
                <a:cs typeface="Lato"/>
                <a:sym typeface="Lato"/>
              </a:rPr>
              <a:t>We took this graph at face value because it was the only instrumentation we had at the time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were forced to believe that both of these systems were experiencing equivalent slowdowns.</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t/>
            </a:r>
            <a:endParaRPr sz="1800">
              <a:solidFill>
                <a:schemeClr val="dk1"/>
              </a:solidFill>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6d117af3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6d117af3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But this chart was wrong</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and we weren’t doing enough to </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it led us down several major rabbit holes</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spent days adjusting memory parameters in our rails app</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adjusting kernel tuning parameters</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useful:</a:t>
            </a:r>
            <a:endParaRPr sz="1800">
              <a:solidFill>
                <a:schemeClr val="dk1"/>
              </a:solidFill>
              <a:latin typeface="Lato"/>
              <a:ea typeface="Lato"/>
              <a:cs typeface="Lato"/>
              <a:sym typeface="Lato"/>
            </a:endParaRPr>
          </a:p>
          <a:p>
            <a:pPr indent="-342900" lvl="2" marL="13716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falling back to just upgrading mongoDB clusters</a:t>
            </a:r>
            <a:endParaRPr sz="1800">
              <a:solidFill>
                <a:schemeClr val="dk1"/>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6a9123a1e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6a9123a1e_1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the reason I bring this up, this is an example of where we did not follow the cycle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didn’t yet have this road map</a:t>
            </a:r>
            <a:endParaRPr sz="18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6d117af3f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46d117af3f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in the end we got out of the situation by brute force rather than really solving anything…</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 if we wanted to be able to withstand more load, we’d need a better approach.</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46a9123a1e_1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46a9123a1e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The origin of the instrument/analyze</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this taught us the VALUE of instrument and analyze during the cycle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5b540beb7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5b540beb7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JORDAN</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Back to our timeline – </a:t>
            </a:r>
            <a:r>
              <a:rPr b="1" lang="en" sz="1800">
                <a:solidFill>
                  <a:schemeClr val="dk1"/>
                </a:solidFill>
                <a:latin typeface="Lato"/>
                <a:ea typeface="Lato"/>
                <a:cs typeface="Lato"/>
                <a:sym typeface="Lato"/>
              </a:rPr>
              <a:t>it’s the  middle of 2017</a:t>
            </a:r>
            <a:endParaRPr b="1"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8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6c87fae67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6c87fae67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solidFill>
                  <a:schemeClr val="dk1"/>
                </a:solidFill>
                <a:latin typeface="Lato"/>
                <a:ea typeface="Lato"/>
                <a:cs typeface="Lato"/>
                <a:sym typeface="Lato"/>
              </a:rPr>
              <a:t>Traffic is higher than before, but we are handling it</a:t>
            </a:r>
            <a:endParaRPr sz="1800">
              <a:solidFill>
                <a:schemeClr val="dk1"/>
              </a:solidFill>
              <a:latin typeface="Lato"/>
              <a:ea typeface="Lato"/>
              <a:cs typeface="Lato"/>
              <a:sym typeface="Lato"/>
            </a:endParaRPr>
          </a:p>
          <a:p>
            <a:pPr indent="-342900" lvl="0" marL="457200" rtl="0" algn="l">
              <a:spcBef>
                <a:spcPts val="0"/>
              </a:spcBef>
              <a:spcAft>
                <a:spcPts val="0"/>
              </a:spcAft>
              <a:buSzPts val="1800"/>
              <a:buFont typeface="Lato"/>
              <a:buChar char="●"/>
            </a:pPr>
            <a:r>
              <a:rPr lang="en" sz="1800">
                <a:solidFill>
                  <a:schemeClr val="dk1"/>
                </a:solidFill>
                <a:latin typeface="Lato"/>
                <a:ea typeface="Lato"/>
                <a:cs typeface="Lato"/>
                <a:sym typeface="Lato"/>
              </a:rPr>
              <a:t>too focused on perfection of current - not enough on capacity planning</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We wasted time diving into every 500 served from our system</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still worried about the future</a:t>
            </a:r>
            <a:endParaRPr sz="1800">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6a9123a1e_1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46a9123a1e_1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We call our first foray “YOLO Load Testing”</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Testing IN DEVELOPMENT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We weren’t sure where to start so we just dove in</a:t>
            </a:r>
            <a:endParaRPr sz="1800">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4b8ddf5d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44b8ddf5d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began to see stories come out like this one</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These types of stories hurt - we had been heads down at the company building this ecosystem for the past several years</a:t>
            </a:r>
            <a:endParaRPr sz="1800">
              <a:solidFill>
                <a:schemeClr val="dk1"/>
              </a:solidFill>
              <a:latin typeface="Lato"/>
              <a:ea typeface="Lato"/>
              <a:cs typeface="Lato"/>
              <a:sym typeface="La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46a9123a1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46a9123a1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It was only later on that we broke this down, but I want to introduce this concept of </a:t>
            </a:r>
            <a:r>
              <a:rPr b="1" lang="en" sz="1800">
                <a:latin typeface="Lato"/>
                <a:ea typeface="Lato"/>
                <a:cs typeface="Lato"/>
                <a:sym typeface="Lato"/>
              </a:rPr>
              <a:t>3 categories of realism</a:t>
            </a:r>
            <a:endParaRPr b="1"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It helps to think about your load testing setup from 3 perspectives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Each of these can be addressed separately and may not each have the same importance in getting good results</a:t>
            </a:r>
            <a:endParaRPr sz="1800">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46c87fae6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46c87fae6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6c87fae6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46c87fae6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46c87fae67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46c87fae67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2" name="Shape 452"/>
        <p:cNvGrpSpPr/>
        <p:nvPr/>
      </p:nvGrpSpPr>
      <p:grpSpPr>
        <a:xfrm>
          <a:off x="0" y="0"/>
          <a:ext cx="0" cy="0"/>
          <a:chOff x="0" y="0"/>
          <a:chExt cx="0" cy="0"/>
        </a:xfrm>
      </p:grpSpPr>
      <p:sp>
        <p:nvSpPr>
          <p:cNvPr id="453" name="Google Shape;453;g46a9123a1e_2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46a9123a1e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We started with locust.io. It was the easiest way to get a distributed load test going.</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Write user flows in python.</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Run them across many nodes to perform distributed load tests</a:t>
            </a:r>
            <a:r>
              <a:rPr lang="en" sz="1800">
                <a:latin typeface="Lato"/>
                <a:ea typeface="Lato"/>
                <a:cs typeface="Lato"/>
                <a:sym typeface="Lato"/>
              </a:rPr>
              <a: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Control the load by setting rate at which simulated users are added to the pool</a:t>
            </a:r>
            <a:endParaRPr sz="1800">
              <a:latin typeface="Lato"/>
              <a:ea typeface="Lato"/>
              <a:cs typeface="Lato"/>
              <a:sym typeface="La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46c87fae67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46c87fae67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t/>
            </a:r>
            <a:endParaRPr sz="1800">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440ce041d2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440ce041d2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As I mentioned, we didn’t yet have this perspective</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This was our first attempt.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It was little more than a toy</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Wasn’t delivering the types of results we needed.</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Despite some problems, it helped us better understand what a good load testing system looks and feels like.</a:t>
            </a:r>
            <a:endParaRPr sz="1800">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44b8ddf5de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44b8ddf5de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To summarize exactly what was wrong with it:</a:t>
            </a:r>
            <a:endParaRPr sz="1800">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6a9123a1e_2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46a9123a1e_2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(this also became irrelevant because…)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45b540beb7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45b540beb7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LUKE</a:t>
            </a:r>
            <a:br>
              <a:rPr lang="en" sz="1800">
                <a:solidFill>
                  <a:schemeClr val="dk1"/>
                </a:solidFill>
                <a:latin typeface="Lato"/>
                <a:ea typeface="Lato"/>
                <a:cs typeface="Lato"/>
                <a:sym typeface="Lato"/>
              </a:rPr>
            </a:br>
            <a:r>
              <a:rPr lang="en" sz="1800">
                <a:solidFill>
                  <a:schemeClr val="dk1"/>
                </a:solidFill>
                <a:latin typeface="Lato"/>
                <a:ea typeface="Lato"/>
                <a:cs typeface="Lato"/>
                <a:sym typeface="Lato"/>
              </a:rPr>
              <a:t>“late 2017” “october 2017”</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crypto finally became mainstream</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texts from mom</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800"/>
              <a:t>TOP OF APP STORE INCOMING</a:t>
            </a:r>
            <a:endParaRPr sz="1800"/>
          </a:p>
          <a:p>
            <a:pPr indent="0" lvl="0" marL="0" rtl="0" algn="l">
              <a:lnSpc>
                <a:spcPct val="115000"/>
              </a:lnSpc>
              <a:spcBef>
                <a:spcPts val="0"/>
              </a:spcBef>
              <a:spcAft>
                <a:spcPts val="0"/>
              </a:spcAft>
              <a:buClr>
                <a:schemeClr val="dk1"/>
              </a:buClr>
              <a:buSzPts val="1100"/>
              <a:buFont typeface="Arial"/>
              <a:buNone/>
            </a:pPr>
            <a:r>
              <a:t/>
            </a:r>
            <a:endParaRPr sz="1800"/>
          </a:p>
          <a:p>
            <a:pPr indent="0" lvl="0" marL="0" rtl="0" algn="l">
              <a:lnSpc>
                <a:spcPct val="115000"/>
              </a:lnSpc>
              <a:spcBef>
                <a:spcPts val="0"/>
              </a:spcBef>
              <a:spcAft>
                <a:spcPts val="0"/>
              </a:spcAft>
              <a:buClr>
                <a:schemeClr val="dk1"/>
              </a:buClr>
              <a:buSzPts val="1100"/>
              <a:buFont typeface="Arial"/>
              <a:buNone/>
            </a:pPr>
            <a:r>
              <a:t/>
            </a:r>
            <a:endParaRPr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46a9123a1e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46a9123a1e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Team of bleary eyed engineers at the end of a long day of being down</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NYT article</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This day was an inflection point for us </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If we didn’t get our act together quickly, coinbase wasn’t going to survive.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800">
                <a:solidFill>
                  <a:schemeClr val="dk1"/>
                </a:solidFill>
                <a:latin typeface="Lato"/>
                <a:ea typeface="Lato"/>
                <a:cs typeface="Lato"/>
                <a:sym typeface="Lato"/>
              </a:rPr>
              <a:t>JORDAN</a:t>
            </a:r>
            <a:endParaRPr sz="1800">
              <a:solidFill>
                <a:schemeClr val="dk1"/>
              </a:solidFill>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459d83f947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459d83f947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This includes being the overall no #1 app in the app store. This is a real screenshot :)</a:t>
            </a:r>
            <a:endParaRPr sz="1600">
              <a:solidFill>
                <a:schemeClr val="dk1"/>
              </a:solidFill>
              <a:latin typeface="Lato"/>
              <a:ea typeface="Lato"/>
              <a:cs typeface="Lato"/>
              <a:sym typeface="Lato"/>
            </a:endParaRPr>
          </a:p>
          <a:p>
            <a:pPr indent="0" lvl="0" marL="0" rtl="0" algn="l">
              <a:spcBef>
                <a:spcPts val="0"/>
              </a:spcBef>
              <a:spcAft>
                <a:spcPts val="0"/>
              </a:spcAft>
              <a:buNone/>
            </a:pPr>
            <a:r>
              <a:t/>
            </a:r>
            <a:endParaRPr sz="1600">
              <a:solidFill>
                <a:schemeClr val="dk1"/>
              </a:solidFill>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46d117af3f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46d117af3f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Lato"/>
                <a:ea typeface="Lato"/>
                <a:cs typeface="Lato"/>
                <a:sym typeface="Lato"/>
              </a:rPr>
              <a:t>This includes being the overall no #1 app in the app store. This is a real screenshot :)</a:t>
            </a:r>
            <a:endParaRPr sz="1600">
              <a:solidFill>
                <a:schemeClr val="dk1"/>
              </a:solidFill>
              <a:latin typeface="Lato"/>
              <a:ea typeface="Lato"/>
              <a:cs typeface="Lato"/>
              <a:sym typeface="Lato"/>
            </a:endParaRPr>
          </a:p>
          <a:p>
            <a:pPr indent="0" lvl="0" marL="0" rtl="0" algn="l">
              <a:spcBef>
                <a:spcPts val="0"/>
              </a:spcBef>
              <a:spcAft>
                <a:spcPts val="0"/>
              </a:spcAft>
              <a:buNone/>
            </a:pPr>
            <a:r>
              <a:t/>
            </a:r>
            <a:endParaRPr sz="1600">
              <a:solidFill>
                <a:schemeClr val="dk1"/>
              </a:solidFill>
              <a:latin typeface="Lato"/>
              <a:ea typeface="Lato"/>
              <a:cs typeface="Lato"/>
              <a:sym typeface="La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459d83f947_6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459d83f947_6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40ce041d2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440ce041d2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Lato"/>
                <a:ea typeface="Lato"/>
                <a:cs typeface="Lato"/>
                <a:sym typeface="Lato"/>
              </a:rPr>
              <a:t>For comparison, this is the earlier spike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459d83f947_7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459d83f947_7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Before, we were running blind, however now we had clarity.</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HARD IMPROVEMENTS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users cluster…. used memcache as an identity cache query caching improvements up and down the stack … THEN</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load dropped by 90%</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why are there so many of this request pattern?</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b="1" lang="en" sz="1800">
                <a:latin typeface="Lato"/>
                <a:ea typeface="Lato"/>
                <a:cs typeface="Lato"/>
                <a:sym typeface="Lato"/>
              </a:rPr>
              <a:t>our client mobile apps we doubling up certain API requests </a:t>
            </a:r>
            <a:endParaRPr sz="1800">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59d83f947_7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459d83f947_7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t>every time you go around the cycle is a chance to make an improvement</a:t>
            </a:r>
            <a:endParaRPr sz="1800"/>
          </a:p>
          <a:p>
            <a:pPr indent="0" lvl="0" marL="0" rtl="0" algn="l">
              <a:spcBef>
                <a:spcPts val="0"/>
              </a:spcBef>
              <a:spcAft>
                <a:spcPts val="0"/>
              </a:spcAft>
              <a:buClr>
                <a:schemeClr val="dk1"/>
              </a:buClr>
              <a:buSzPts val="1100"/>
              <a:buFont typeface="Arial"/>
              <a:buNone/>
            </a:pPr>
            <a:r>
              <a:rPr lang="en" sz="1800"/>
              <a:t>the more times you go around the more times you can make improvement</a:t>
            </a:r>
            <a:endParaRPr sz="1800"/>
          </a:p>
          <a:p>
            <a:pPr indent="0" lvl="0" marL="0" rtl="0" algn="l">
              <a:spcBef>
                <a:spcPts val="0"/>
              </a:spcBef>
              <a:spcAft>
                <a:spcPts val="0"/>
              </a:spcAft>
              <a:buClr>
                <a:schemeClr val="dk1"/>
              </a:buClr>
              <a:buSzPts val="1100"/>
              <a:buFont typeface="Arial"/>
              <a:buNone/>
            </a:pPr>
            <a:r>
              <a:t/>
            </a:r>
            <a:endParaRPr sz="1800"/>
          </a:p>
          <a:p>
            <a:pPr indent="0" lvl="0" marL="0" rtl="0" algn="l">
              <a:spcBef>
                <a:spcPts val="0"/>
              </a:spcBef>
              <a:spcAft>
                <a:spcPts val="0"/>
              </a:spcAft>
              <a:buClr>
                <a:schemeClr val="dk1"/>
              </a:buClr>
              <a:buSzPts val="1100"/>
              <a:buFont typeface="Arial"/>
              <a:buNone/>
            </a:pPr>
            <a:r>
              <a:t/>
            </a:r>
            <a:endParaRPr sz="1800"/>
          </a:p>
          <a:p>
            <a:pPr indent="0" lvl="0" marL="45720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5b540beb7_2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5b540beb7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rPr>
              <a:t>JORDAN</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hitting all time highs less frequently</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“you might have thought we were relieved”</a:t>
            </a:r>
            <a:endParaRPr sz="1800">
              <a:solidFill>
                <a:schemeClr val="dk1"/>
              </a:solidFill>
              <a:latin typeface="Lato"/>
              <a:ea typeface="Lato"/>
              <a:cs typeface="Lato"/>
              <a:sym typeface="Lato"/>
            </a:endParaRPr>
          </a:p>
          <a:p>
            <a:pPr indent="0" lvl="0" marL="0" rtl="0" algn="l">
              <a:spcBef>
                <a:spcPts val="800"/>
              </a:spcBef>
              <a:spcAft>
                <a:spcPts val="0"/>
              </a:spcAft>
              <a:buNone/>
            </a:pPr>
            <a:r>
              <a:t/>
            </a:r>
            <a:endParaRPr sz="1800">
              <a:solidFill>
                <a:schemeClr val="dk1"/>
              </a:solidFill>
              <a:latin typeface="Lato"/>
              <a:ea typeface="Lato"/>
              <a:cs typeface="Lato"/>
              <a:sym typeface="Lato"/>
            </a:endParaRPr>
          </a:p>
          <a:p>
            <a:pPr indent="0" lvl="0" marL="0" rtl="0" algn="l">
              <a:spcBef>
                <a:spcPts val="800"/>
              </a:spcBef>
              <a:spcAft>
                <a:spcPts val="0"/>
              </a:spcAft>
              <a:buClr>
                <a:schemeClr val="dk1"/>
              </a:buClr>
              <a:buSzPts val="1100"/>
              <a:buFont typeface="Arial"/>
              <a:buNone/>
            </a:pPr>
            <a:r>
              <a:rPr lang="en" sz="1800">
                <a:solidFill>
                  <a:schemeClr val="dk1"/>
                </a:solidFill>
              </a:rPr>
              <a:t>“traffic began to look something like the price of bitcoin”</a:t>
            </a:r>
            <a:endParaRPr sz="18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6c87fae67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6c87fae6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got addicted to this fast feedback cycle - it was super productive</a:t>
            </a:r>
            <a:endParaRPr sz="1800">
              <a:solidFill>
                <a:schemeClr val="dk1"/>
              </a:solidFill>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[arrow fades away]</a:t>
            </a:r>
            <a:endParaRPr sz="1800">
              <a:latin typeface="Lato"/>
              <a:ea typeface="Lato"/>
              <a:cs typeface="Lato"/>
              <a:sym typeface="La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45b540beb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45b540beb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launch new currencies, see spikes in traffic</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need to be able to see realistic load in test</a:t>
            </a:r>
            <a:endParaRPr sz="1800">
              <a:solidFill>
                <a:schemeClr val="dk1"/>
              </a:solidFill>
              <a:latin typeface="Lato"/>
              <a:ea typeface="Lato"/>
              <a:cs typeface="Lato"/>
              <a:sym typeface="La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46c87fae67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46c87fae67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Not confident in prev synthetic approach</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Can we just use real data?</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could get correct indicators based on </a:t>
            </a:r>
            <a:r>
              <a:rPr b="1" lang="en" sz="1800">
                <a:solidFill>
                  <a:schemeClr val="dk1"/>
                </a:solidFill>
                <a:latin typeface="Lato"/>
                <a:ea typeface="Lato"/>
                <a:cs typeface="Lato"/>
                <a:sym typeface="Lato"/>
              </a:rPr>
              <a:t>real data</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felt sure that MongoDB was most sensitive piece</a:t>
            </a:r>
            <a:endParaRPr b="1"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It’s not a good idea to test certain things in isolation</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But the DB is fine because...</a:t>
            </a:r>
            <a:endParaRPr sz="1800">
              <a:solidFill>
                <a:schemeClr val="dk1"/>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59d83f947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59d83f94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how coinbase got its groove back (how we turned that story around)</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This talk is called “Capacity Planning for Crypto Mania”</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we’re going to present some of the things we learned while scaling coinbase to support a 20x increase in traffic over the course of a few months.</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 made some mistakes, learned some lessons, and had the privilege of solving some fun challenges.</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Our tools and systems had to mature quickly. </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We’ll walk through the story of coinbase starting from that dark day last year calling out some insights as we go, then we’ll get into what we’re doing now to be better prepared for the future.</a:t>
            </a:r>
            <a:endParaRPr sz="1800">
              <a:solidFill>
                <a:schemeClr val="dk1"/>
              </a:solidFill>
              <a:latin typeface="Lato"/>
              <a:ea typeface="Lato"/>
              <a:cs typeface="Lato"/>
              <a:sym typeface="Lat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46c87fae67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46c87fae67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USL is way of describing how system </a:t>
            </a:r>
            <a:r>
              <a:rPr lang="en" sz="1800">
                <a:solidFill>
                  <a:schemeClr val="dk1"/>
                </a:solidFill>
                <a:latin typeface="Lato"/>
                <a:ea typeface="Lato"/>
                <a:cs typeface="Lato"/>
                <a:sym typeface="Lato"/>
              </a:rPr>
              <a:t>topologies</a:t>
            </a:r>
            <a:r>
              <a:rPr lang="en" sz="1800">
                <a:solidFill>
                  <a:schemeClr val="dk1"/>
                </a:solidFill>
                <a:latin typeface="Lato"/>
                <a:ea typeface="Lato"/>
                <a:cs typeface="Lato"/>
                <a:sym typeface="Lato"/>
              </a:rPr>
              <a:t> scale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dotted line = no shared resources, Red line = with shared resources </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Throughput and load have a perfect linear relationship w/ no shared</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The part that matters here: shared resources mean contention.</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DB is a shared resource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As load increases, this contention all but guarantees that these shared resources will be your scaling bottlenecks</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b="1" lang="en" sz="1800">
                <a:solidFill>
                  <a:schemeClr val="dk1"/>
                </a:solidFill>
                <a:latin typeface="Lato"/>
                <a:ea typeface="Lato"/>
                <a:cs typeface="Lato"/>
                <a:sym typeface="Lato"/>
              </a:rPr>
              <a:t>This is why </a:t>
            </a:r>
            <a:r>
              <a:rPr b="1" lang="en" sz="1800">
                <a:solidFill>
                  <a:schemeClr val="dk1"/>
                </a:solidFill>
                <a:latin typeface="Lato"/>
                <a:ea typeface="Lato"/>
                <a:cs typeface="Lato"/>
                <a:sym typeface="Lato"/>
              </a:rPr>
              <a:t>it's</a:t>
            </a:r>
            <a:r>
              <a:rPr b="1" lang="en" sz="1800">
                <a:solidFill>
                  <a:schemeClr val="dk1"/>
                </a:solidFill>
                <a:latin typeface="Lato"/>
                <a:ea typeface="Lato"/>
                <a:cs typeface="Lato"/>
                <a:sym typeface="Lato"/>
              </a:rPr>
              <a:t> almost always load on the DB that takes you down</a:t>
            </a:r>
            <a:endParaRPr b="1">
              <a:solidFill>
                <a:schemeClr val="dk1"/>
              </a:solidFill>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40ce041d2_0_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40ce041d2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440ce041d2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40ce041d2_0_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This worked out great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We’re now able to recreate very realistic failures at DB</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We use this to right-size our clusters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So what about the rest of the system?</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LUKE</a:t>
            </a:r>
            <a:endParaRPr sz="1800">
              <a:latin typeface="Lato"/>
              <a:ea typeface="Lato"/>
              <a:cs typeface="Lato"/>
              <a:sym typeface="La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45b540beb7_2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5b540beb7_2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Light"/>
                <a:ea typeface="Lato Light"/>
                <a:cs typeface="Lato Light"/>
                <a:sym typeface="Lato Light"/>
              </a:rPr>
              <a:t>Capture / playback only works well for things you can test in isolation.</a:t>
            </a:r>
            <a:endParaRPr sz="1800">
              <a:latin typeface="Lato Light"/>
              <a:ea typeface="Lato Light"/>
              <a:cs typeface="Lato Light"/>
              <a:sym typeface="Lato Light"/>
            </a:endParaRPr>
          </a:p>
          <a:p>
            <a:pPr indent="0" lvl="0" marL="0" rtl="0" algn="l">
              <a:spcBef>
                <a:spcPts val="0"/>
              </a:spcBef>
              <a:spcAft>
                <a:spcPts val="0"/>
              </a:spcAft>
              <a:buNone/>
            </a:pPr>
            <a:r>
              <a:rPr lang="en" sz="1800">
                <a:latin typeface="Lato Light"/>
                <a:ea typeface="Lato Light"/>
                <a:cs typeface="Lato Light"/>
                <a:sym typeface="Lato Light"/>
              </a:rPr>
              <a:t>… but we needed to test the relationships/boundaries</a:t>
            </a:r>
            <a:endParaRPr sz="1800">
              <a:latin typeface="Lato Light"/>
              <a:ea typeface="Lato Light"/>
              <a:cs typeface="Lato Light"/>
              <a:sym typeface="Lato Light"/>
            </a:endParaRPr>
          </a:p>
          <a:p>
            <a:pPr indent="0" lvl="0" marL="0" rtl="0" algn="l">
              <a:spcBef>
                <a:spcPts val="0"/>
              </a:spcBef>
              <a:spcAft>
                <a:spcPts val="0"/>
              </a:spcAft>
              <a:buNone/>
            </a:pPr>
            <a:r>
              <a:rPr lang="en" sz="1800">
                <a:latin typeface="Lato Light"/>
                <a:ea typeface="Lato Light"/>
                <a:cs typeface="Lato Light"/>
                <a:sym typeface="Lato Light"/>
              </a:rPr>
              <a:t>we had a good capture playback story we went down that path of trying to apply it to the full system</a:t>
            </a:r>
            <a:endParaRPr sz="1800">
              <a:latin typeface="Lato"/>
              <a:ea typeface="Lato"/>
              <a:cs typeface="Lato"/>
              <a:sym typeface="Lat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45b540beb7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45b540beb7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Light"/>
                <a:ea typeface="Lato Light"/>
                <a:cs typeface="Lato Light"/>
                <a:sym typeface="Lato Light"/>
              </a:rPr>
              <a:t>there are all these other potential failures lurking throughout this big system.</a:t>
            </a:r>
            <a:endParaRPr sz="1800">
              <a:latin typeface="Lato Light"/>
              <a:ea typeface="Lato Light"/>
              <a:cs typeface="Lato Light"/>
              <a:sym typeface="Lato Light"/>
            </a:endParaRPr>
          </a:p>
          <a:p>
            <a:pPr indent="0" lvl="0" marL="0" rtl="0" algn="l">
              <a:spcBef>
                <a:spcPts val="0"/>
              </a:spcBef>
              <a:spcAft>
                <a:spcPts val="0"/>
              </a:spcAft>
              <a:buNone/>
            </a:pPr>
            <a:r>
              <a:t/>
            </a:r>
            <a:endParaRPr sz="1800">
              <a:latin typeface="Lato Light"/>
              <a:ea typeface="Lato Light"/>
              <a:cs typeface="Lato Light"/>
              <a:sym typeface="Lato Light"/>
            </a:endParaRPr>
          </a:p>
          <a:p>
            <a:pPr indent="0" lvl="0" marL="0" rtl="0" algn="l">
              <a:spcBef>
                <a:spcPts val="0"/>
              </a:spcBef>
              <a:spcAft>
                <a:spcPts val="0"/>
              </a:spcAft>
              <a:buNone/>
            </a:pPr>
            <a:r>
              <a:rPr lang="en" sz="1800">
                <a:latin typeface="Lato Light"/>
                <a:ea typeface="Lato Light"/>
                <a:cs typeface="Lato Light"/>
                <a:sym typeface="Lato Light"/>
              </a:rPr>
              <a:t>we needed to be sure that one of these failures wouldn’t bring us down at an inopportune moment</a:t>
            </a:r>
            <a:endParaRPr sz="1800">
              <a:latin typeface="Lato Light"/>
              <a:ea typeface="Lato Light"/>
              <a:cs typeface="Lato Light"/>
              <a:sym typeface="Lato Ligh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46c87fae67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46c87fae67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START FROM THE BOTTOM</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there’s a spectrum of options - all totally fine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The most realistic way to emulate traffic in production is to capture raw HTTP traffic and play it back</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But we don’t capture post bodies (nor would we like to)</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 </a:t>
            </a:r>
            <a:endParaRPr sz="1800">
              <a:latin typeface="Lato"/>
              <a:ea typeface="Lato"/>
              <a:cs typeface="Lato"/>
              <a:sym typeface="Lat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46c87fae67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46c87fae67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“moving up the ladder inspires confidence”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Data is users, transactions, accounts</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if we’re going for realism, the best possible way is to just copy production data (like mongo replay)</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OUR UNIQUE CONSTRAINTS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but mongo replay was safely isolated</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but running real load tests in production can’t touch user data</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and we can’t use production data outside the production environment</a:t>
            </a:r>
            <a:endParaRPr sz="1800">
              <a:latin typeface="Lato"/>
              <a:ea typeface="Lato"/>
              <a:cs typeface="Lato"/>
              <a:sym typeface="La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46c87fae67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46c87fae67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there’s a spectrum of options - all totally fine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Again, the most Systems for a load test are the actual systems we run in production</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but the downstream effects are real</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and running an exact copy of production in another environment is cost prohibitive</a:t>
            </a:r>
            <a:endParaRPr sz="1800">
              <a:latin typeface="Lato"/>
              <a:ea typeface="Lato"/>
              <a:cs typeface="Lato"/>
              <a:sym typeface="La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459d83f947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459d83f947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We’re a blockchain company? There has to be a way blockchain can solve these issues!</a:t>
            </a:r>
            <a:endParaRPr sz="1800">
              <a:latin typeface="Lato"/>
              <a:ea typeface="Lato"/>
              <a:cs typeface="Lato"/>
              <a:sym typeface="La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459d83f947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459d83f947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Just kidding, we’re going to return to synthetic traffic</a:t>
            </a:r>
            <a:endParaRPr sz="1800">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4b8ddf5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44b8ddf5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we are just two of the folks who were involved in the wild ride the last year</a:t>
            </a:r>
            <a:endParaRPr sz="1800">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46d117af3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46d117af3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Just kidding, we’re going to return to synthetic traffic</a:t>
            </a:r>
            <a:endParaRPr sz="1800">
              <a:latin typeface="Lato"/>
              <a:ea typeface="Lato"/>
              <a:cs typeface="Lato"/>
              <a:sym typeface="La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46a9123a1e_2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46a9123a1e_2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Lato"/>
              <a:buChar char="●"/>
            </a:pPr>
            <a:r>
              <a:rPr lang="en" sz="1800">
                <a:latin typeface="Lato"/>
                <a:ea typeface="Lato"/>
                <a:cs typeface="Lato"/>
                <a:sym typeface="Lato"/>
              </a:rPr>
              <a:t>we decided to to see how much we could improve our synthetic traffic generation strategy</a:t>
            </a:r>
            <a:endParaRPr sz="1800">
              <a:latin typeface="Lato"/>
              <a:ea typeface="Lato"/>
              <a:cs typeface="Lato"/>
              <a:sym typeface="Lato"/>
            </a:endParaRPr>
          </a:p>
          <a:p>
            <a:pPr indent="0" lvl="0" marL="91440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JORDAN</a:t>
            </a:r>
            <a:endParaRPr sz="1800">
              <a:latin typeface="Lato"/>
              <a:ea typeface="Lato"/>
              <a:cs typeface="Lato"/>
              <a:sym typeface="La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6a9123a1e_1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6a9123a1e_1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latin typeface="Lato"/>
              <a:ea typeface="Lato"/>
              <a:cs typeface="Lato"/>
              <a:sym typeface="Lat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46c87fae67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46c87fae67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To get started quickly, we scoped this </a:t>
            </a:r>
            <a:endParaRPr sz="1800">
              <a:latin typeface="Lato"/>
              <a:ea typeface="Lato"/>
              <a:cs typeface="Lato"/>
              <a:sym typeface="Lat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46c87fae67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46c87fae67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46c87fae67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46c87fae67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1" name="Shape 731"/>
        <p:cNvGrpSpPr/>
        <p:nvPr/>
      </p:nvGrpSpPr>
      <p:grpSpPr>
        <a:xfrm>
          <a:off x="0" y="0"/>
          <a:ext cx="0" cy="0"/>
          <a:chOff x="0" y="0"/>
          <a:chExt cx="0" cy="0"/>
        </a:xfrm>
      </p:grpSpPr>
      <p:sp>
        <p:nvSpPr>
          <p:cNvPr id="732" name="Google Shape;732;g46c87fae6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46c87fae6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46c87fae67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46c87fae67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46c87fae67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46c87fae67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1" name="Shape 761"/>
        <p:cNvGrpSpPr/>
        <p:nvPr/>
      </p:nvGrpSpPr>
      <p:grpSpPr>
        <a:xfrm>
          <a:off x="0" y="0"/>
          <a:ext cx="0" cy="0"/>
          <a:chOff x="0" y="0"/>
          <a:chExt cx="0" cy="0"/>
        </a:xfrm>
      </p:grpSpPr>
      <p:sp>
        <p:nvSpPr>
          <p:cNvPr id="762" name="Google Shape;762;g46c87fae67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46c87fae67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40ce041d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40ce041d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easiest and most trusted place to buy, sell, and manage digital currency</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this is a picture of our mobile app</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and this is how most people think about coinbase, but over the past year...</a:t>
            </a:r>
            <a:endParaRPr sz="1800">
              <a:latin typeface="Lato"/>
              <a:ea typeface="Lato"/>
              <a:cs typeface="Lato"/>
              <a:sym typeface="Lat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9" name="Shape 769"/>
        <p:cNvGrpSpPr/>
        <p:nvPr/>
      </p:nvGrpSpPr>
      <p:grpSpPr>
        <a:xfrm>
          <a:off x="0" y="0"/>
          <a:ext cx="0" cy="0"/>
          <a:chOff x="0" y="0"/>
          <a:chExt cx="0" cy="0"/>
        </a:xfrm>
      </p:grpSpPr>
      <p:sp>
        <p:nvSpPr>
          <p:cNvPr id="770" name="Google Shape;770;g46c87fae67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46c87fae67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We </a:t>
            </a:r>
            <a:r>
              <a:rPr i="1" lang="en" sz="1800">
                <a:latin typeface="Lato"/>
                <a:ea typeface="Lato"/>
                <a:cs typeface="Lato"/>
                <a:sym typeface="Lato"/>
              </a:rPr>
              <a:t>could</a:t>
            </a:r>
            <a:r>
              <a:rPr lang="en" sz="1800">
                <a:latin typeface="Lato"/>
                <a:ea typeface="Lato"/>
                <a:cs typeface="Lato"/>
                <a:sym typeface="Lato"/>
              </a:rPr>
              <a:t> have doubled app nodes again, but that would have taken us away from production</a:t>
            </a:r>
            <a:endParaRPr sz="1800">
              <a:latin typeface="Lato"/>
              <a:ea typeface="Lato"/>
              <a:cs typeface="Lato"/>
              <a:sym typeface="Lat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9" name="Shape 779"/>
        <p:cNvGrpSpPr/>
        <p:nvPr/>
      </p:nvGrpSpPr>
      <p:grpSpPr>
        <a:xfrm>
          <a:off x="0" y="0"/>
          <a:ext cx="0" cy="0"/>
          <a:chOff x="0" y="0"/>
          <a:chExt cx="0" cy="0"/>
        </a:xfrm>
      </p:grpSpPr>
      <p:sp>
        <p:nvSpPr>
          <p:cNvPr id="780" name="Google Shape;780;g46c87fae67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46c87fae67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Before this exercise, we had a long list of </a:t>
            </a:r>
            <a:r>
              <a:rPr b="1" lang="en" sz="1800">
                <a:latin typeface="Lato"/>
                <a:ea typeface="Lato"/>
                <a:cs typeface="Lato"/>
                <a:sym typeface="Lato"/>
              </a:rPr>
              <a:t>potential</a:t>
            </a:r>
            <a:r>
              <a:rPr lang="en" sz="1800">
                <a:latin typeface="Lato"/>
                <a:ea typeface="Lato"/>
                <a:cs typeface="Lato"/>
                <a:sym typeface="Lato"/>
              </a:rPr>
              <a:t> performance issues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This process gets us into a flow where the most crucial one pops out</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We uncovered a real production bottleneck, fixed it, and kept going</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Next step would be to keep making the user flows and data more realistic</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solidFill>
                  <a:schemeClr val="dk1"/>
                </a:solidFill>
                <a:latin typeface="Lato"/>
                <a:ea typeface="Lato"/>
                <a:cs typeface="Lato"/>
                <a:sym typeface="Lato"/>
              </a:rPr>
              <a:t>I hope that demonstrates how this cycle guides us (feedback loop)</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Now that we’re here, we have bigger plans</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[lesson slide incoming]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g46d117af3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46d117af3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3" name="Shape 793"/>
        <p:cNvGrpSpPr/>
        <p:nvPr/>
      </p:nvGrpSpPr>
      <p:grpSpPr>
        <a:xfrm>
          <a:off x="0" y="0"/>
          <a:ext cx="0" cy="0"/>
          <a:chOff x="0" y="0"/>
          <a:chExt cx="0" cy="0"/>
        </a:xfrm>
      </p:grpSpPr>
      <p:sp>
        <p:nvSpPr>
          <p:cNvPr id="794" name="Google Shape;794;g45b540beb7_2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45b540beb7_2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Lato"/>
                <a:ea typeface="Lato"/>
                <a:cs typeface="Lato"/>
                <a:sym typeface="Lato"/>
              </a:rPr>
              <a:t>LUKE</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that takes us up to the present day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using it for preparing for currency launches )</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we’re continuing to increase realism</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so that we can gain more confidence</a:t>
            </a:r>
            <a:endParaRPr sz="1800">
              <a:solidFill>
                <a:schemeClr val="dk1"/>
              </a:solidFill>
              <a:latin typeface="Lato"/>
              <a:ea typeface="Lato"/>
              <a:cs typeface="Lato"/>
              <a:sym typeface="Lato"/>
            </a:endParaRPr>
          </a:p>
          <a:p>
            <a:pPr indent="-342900" lvl="1" marL="9144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the cycle is continuing to guide us</a:t>
            </a:r>
            <a:endParaRPr sz="18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800"/>
              <a:t>duct tape incoming</a:t>
            </a:r>
            <a:endParaRPr sz="18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8" name="Shape 818"/>
        <p:cNvGrpSpPr/>
        <p:nvPr/>
      </p:nvGrpSpPr>
      <p:grpSpPr>
        <a:xfrm>
          <a:off x="0" y="0"/>
          <a:ext cx="0" cy="0"/>
          <a:chOff x="0" y="0"/>
          <a:chExt cx="0" cy="0"/>
        </a:xfrm>
      </p:grpSpPr>
      <p:sp>
        <p:nvSpPr>
          <p:cNvPr id="819" name="Google Shape;819;g46a9123a1e_1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46a9123a1e_1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right now this is part of jordan and my workflow</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but we want to keep it sticky</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a repeatable, </a:t>
            </a:r>
            <a:r>
              <a:rPr lang="en" sz="1800">
                <a:latin typeface="Lato"/>
                <a:ea typeface="Lato"/>
                <a:cs typeface="Lato"/>
                <a:sym typeface="Lato"/>
              </a:rPr>
              <a:t>ongoing</a:t>
            </a:r>
            <a:r>
              <a:rPr lang="en" sz="1800">
                <a:latin typeface="Lato"/>
                <a:ea typeface="Lato"/>
                <a:cs typeface="Lato"/>
                <a:sym typeface="Lato"/>
              </a:rPr>
              <a:t> element</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we want to create this fast feedback look for everyone</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a:p>
            <a:pPr indent="0" lvl="0" marL="0" rtl="0" algn="l">
              <a:spcBef>
                <a:spcPts val="0"/>
              </a:spcBef>
              <a:spcAft>
                <a:spcPts val="0"/>
              </a:spcAft>
              <a:buNone/>
            </a:pPr>
            <a:r>
              <a:rPr lang="en" sz="1800">
                <a:latin typeface="Lato"/>
                <a:ea typeface="Lato"/>
                <a:cs typeface="Lato"/>
                <a:sym typeface="Lato"/>
              </a:rPr>
              <a:t>lessons incoming</a:t>
            </a:r>
            <a:endParaRPr sz="1800">
              <a:latin typeface="Lato"/>
              <a:ea typeface="Lato"/>
              <a:cs typeface="Lato"/>
              <a:sym typeface="Lato"/>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5" name="Shape 825"/>
        <p:cNvGrpSpPr/>
        <p:nvPr/>
      </p:nvGrpSpPr>
      <p:grpSpPr>
        <a:xfrm>
          <a:off x="0" y="0"/>
          <a:ext cx="0" cy="0"/>
          <a:chOff x="0" y="0"/>
          <a:chExt cx="0" cy="0"/>
        </a:xfrm>
      </p:grpSpPr>
      <p:sp>
        <p:nvSpPr>
          <p:cNvPr id="826" name="Google Shape;826;g46c87fae67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46c87fae67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g46d117af3f_2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46d117af3f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We </a:t>
            </a:r>
            <a:r>
              <a:rPr lang="en" sz="1800"/>
              <a:t>ended</a:t>
            </a:r>
            <a:r>
              <a:rPr lang="en" sz="1800"/>
              <a:t> up learning the hard the value of capacity planning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Hopefully this talk allows you to avoid repeating some of those mistakes yourself.</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We’re really interested to hear more about how other teams are load testing, so please reach out to us on twitter or catch up to us at the conference </a:t>
            </a:r>
            <a:endParaRPr sz="18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40ce041d2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40ce041d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 we’ve grown into so much more</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Constellation of brands and products around the coinbase name</a:t>
            </a:r>
            <a:endParaRPr sz="1800">
              <a:solidFill>
                <a:schemeClr val="dk1"/>
              </a:solidFill>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440ce041d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440ce041d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using rails as our primary web framework</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and heavily reliant on mongoDB</a:t>
            </a:r>
            <a:endParaRPr sz="1800">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we’re built on aws</a:t>
            </a:r>
            <a:endParaRPr sz="1800">
              <a:solidFill>
                <a:schemeClr val="dk1"/>
              </a:solidFill>
              <a:latin typeface="Lato"/>
              <a:ea typeface="Lato"/>
              <a:cs typeface="Lato"/>
              <a:sym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SECTION_HEADER_1_1">
    <p:bg>
      <p:bgPr>
        <a:solidFill>
          <a:srgbClr val="FFFFFF"/>
        </a:solidFill>
      </p:bgPr>
    </p:bg>
    <p:spTree>
      <p:nvGrpSpPr>
        <p:cNvPr id="51" name="Shape 51"/>
        <p:cNvGrpSpPr/>
        <p:nvPr/>
      </p:nvGrpSpPr>
      <p:grpSpPr>
        <a:xfrm>
          <a:off x="0" y="0"/>
          <a:ext cx="0" cy="0"/>
          <a:chOff x="0" y="0"/>
          <a:chExt cx="0" cy="0"/>
        </a:xfrm>
      </p:grpSpPr>
      <p:sp>
        <p:nvSpPr>
          <p:cNvPr id="52" name="Google Shape;52;p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7" name="Shape 57"/>
        <p:cNvGrpSpPr/>
        <p:nvPr/>
      </p:nvGrpSpPr>
      <p:grpSpPr>
        <a:xfrm>
          <a:off x="0" y="0"/>
          <a:ext cx="0" cy="0"/>
          <a:chOff x="0" y="0"/>
          <a:chExt cx="0" cy="0"/>
        </a:xfrm>
      </p:grpSpPr>
      <p:sp>
        <p:nvSpPr>
          <p:cNvPr id="58" name="Google Shape;58;p16"/>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6"/>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0" name="Shape 60"/>
        <p:cNvGrpSpPr/>
        <p:nvPr/>
      </p:nvGrpSpPr>
      <p:grpSpPr>
        <a:xfrm>
          <a:off x="0" y="0"/>
          <a:ext cx="0" cy="0"/>
          <a:chOff x="0" y="0"/>
          <a:chExt cx="0" cy="0"/>
        </a:xfrm>
      </p:grpSpPr>
      <p:sp>
        <p:nvSpPr>
          <p:cNvPr id="61" name="Google Shape;61;p17"/>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2">
  <p:cSld name="SECTION_HEADER_1_2">
    <p:bg>
      <p:bgPr>
        <a:solidFill>
          <a:srgbClr val="2B71B1"/>
        </a:solidFill>
      </p:bgPr>
    </p:bg>
    <p:spTree>
      <p:nvGrpSpPr>
        <p:cNvPr id="62" name="Shape 62"/>
        <p:cNvGrpSpPr/>
        <p:nvPr/>
      </p:nvGrpSpPr>
      <p:grpSpPr>
        <a:xfrm>
          <a:off x="0" y="0"/>
          <a:ext cx="0" cy="0"/>
          <a:chOff x="0" y="0"/>
          <a:chExt cx="0" cy="0"/>
        </a:xfrm>
      </p:grpSpPr>
      <p:sp>
        <p:nvSpPr>
          <p:cNvPr id="63" name="Google Shape;63;p18"/>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1">
  <p:cSld name="SECTION_HEADER_1_1">
    <p:bg>
      <p:bgPr>
        <a:solidFill>
          <a:srgbClr val="2B71B1"/>
        </a:solidFill>
      </p:bgPr>
    </p:bg>
    <p:spTree>
      <p:nvGrpSpPr>
        <p:cNvPr id="64" name="Shape 64"/>
        <p:cNvGrpSpPr/>
        <p:nvPr/>
      </p:nvGrpSpPr>
      <p:grpSpPr>
        <a:xfrm>
          <a:off x="0" y="0"/>
          <a:ext cx="0" cy="0"/>
          <a:chOff x="0" y="0"/>
          <a:chExt cx="0" cy="0"/>
        </a:xfrm>
      </p:grpSpPr>
      <p:sp>
        <p:nvSpPr>
          <p:cNvPr id="65" name="Google Shape;65;p19"/>
          <p:cNvSpPr txBox="1"/>
          <p:nvPr>
            <p:ph type="title"/>
          </p:nvPr>
        </p:nvSpPr>
        <p:spPr>
          <a:xfrm>
            <a:off x="311700" y="2150850"/>
            <a:ext cx="8520600" cy="841800"/>
          </a:xfrm>
          <a:prstGeom prst="rect">
            <a:avLst/>
          </a:prstGeom>
        </p:spPr>
        <p:txBody>
          <a:bodyPr anchorCtr="0" anchor="b" bIns="91425" lIns="91425" spcFirstLastPara="1" rIns="91425" wrap="square" tIns="91425"/>
          <a:lstStyle>
            <a:lvl1pPr lvl="0" rtl="0">
              <a:spcBef>
                <a:spcPts val="0"/>
              </a:spcBef>
              <a:spcAft>
                <a:spcPts val="0"/>
              </a:spcAft>
              <a:buClr>
                <a:srgbClr val="FFFFFF"/>
              </a:buClr>
              <a:buSzPts val="3600"/>
              <a:buNone/>
              <a:defRPr sz="3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6" name="Google Shape;66;p19"/>
          <p:cNvSpPr txBox="1"/>
          <p:nvPr>
            <p:ph idx="2" type="title"/>
          </p:nvPr>
        </p:nvSpPr>
        <p:spPr>
          <a:xfrm>
            <a:off x="311700" y="2992650"/>
            <a:ext cx="8520600" cy="8418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1600"/>
              <a:buNone/>
              <a:defRPr b="0" sz="1600">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 name="Google Shape;67;p19"/>
          <p:cNvSpPr txBox="1"/>
          <p:nvPr>
            <p:ph idx="3" type="title"/>
          </p:nvPr>
        </p:nvSpPr>
        <p:spPr>
          <a:xfrm>
            <a:off x="311700" y="3834450"/>
            <a:ext cx="8520600" cy="841800"/>
          </a:xfrm>
          <a:prstGeom prst="rect">
            <a:avLst/>
          </a:prstGeom>
        </p:spPr>
        <p:txBody>
          <a:bodyPr anchorCtr="0" anchor="ctr" bIns="91425" lIns="91425" spcFirstLastPara="1" rIns="91425" wrap="square" tIns="91425"/>
          <a:lstStyle>
            <a:lvl1pPr lvl="0" rtl="0">
              <a:spcBef>
                <a:spcPts val="0"/>
              </a:spcBef>
              <a:spcAft>
                <a:spcPts val="0"/>
              </a:spcAft>
              <a:buClr>
                <a:srgbClr val="FFFFFF"/>
              </a:buClr>
              <a:buSzPts val="2400"/>
              <a:buNone/>
              <a:defRPr>
                <a:solidFill>
                  <a:srgbClr val="FFFFFF"/>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8" name="Shape 68"/>
        <p:cNvGrpSpPr/>
        <p:nvPr/>
      </p:nvGrpSpPr>
      <p:grpSpPr>
        <a:xfrm>
          <a:off x="0" y="0"/>
          <a:ext cx="0" cy="0"/>
          <a:chOff x="0" y="0"/>
          <a:chExt cx="0" cy="0"/>
        </a:xfrm>
      </p:grpSpPr>
      <p:sp>
        <p:nvSpPr>
          <p:cNvPr id="69" name="Google Shape;69;p20"/>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20"/>
          <p:cNvSpPr txBox="1"/>
          <p:nvPr>
            <p:ph idx="1" type="body"/>
          </p:nvPr>
        </p:nvSpPr>
        <p:spPr>
          <a:xfrm>
            <a:off x="311700" y="1077100"/>
            <a:ext cx="8520600" cy="35862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71" name="Google Shape;7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20"/>
          <p:cNvSpPr txBox="1"/>
          <p:nvPr>
            <p:ph idx="2"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3" name="Shape 73"/>
        <p:cNvGrpSpPr/>
        <p:nvPr/>
      </p:nvGrpSpPr>
      <p:grpSpPr>
        <a:xfrm>
          <a:off x="0" y="0"/>
          <a:ext cx="0" cy="0"/>
          <a:chOff x="0" y="0"/>
          <a:chExt cx="0" cy="0"/>
        </a:xfrm>
      </p:grpSpPr>
      <p:sp>
        <p:nvSpPr>
          <p:cNvPr id="74" name="Google Shape;74;p21"/>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21"/>
          <p:cNvSpPr txBox="1"/>
          <p:nvPr>
            <p:ph idx="1" type="body"/>
          </p:nvPr>
        </p:nvSpPr>
        <p:spPr>
          <a:xfrm>
            <a:off x="4832400" y="1077100"/>
            <a:ext cx="3999900" cy="3416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76" name="Google Shape;7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77" name="Google Shape;77;p21"/>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
        <p:nvSpPr>
          <p:cNvPr id="78" name="Google Shape;78;p21"/>
          <p:cNvSpPr txBox="1"/>
          <p:nvPr>
            <p:ph idx="2" type="body"/>
          </p:nvPr>
        </p:nvSpPr>
        <p:spPr>
          <a:xfrm>
            <a:off x="311700" y="1077100"/>
            <a:ext cx="3999900" cy="3416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79" name="Google Shape;79;p21"/>
          <p:cNvSpPr txBox="1"/>
          <p:nvPr>
            <p:ph idx="3"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0" name="Shape 80"/>
        <p:cNvGrpSpPr/>
        <p:nvPr/>
      </p:nvGrpSpPr>
      <p:grpSpPr>
        <a:xfrm>
          <a:off x="0" y="0"/>
          <a:ext cx="0" cy="0"/>
          <a:chOff x="0" y="0"/>
          <a:chExt cx="0" cy="0"/>
        </a:xfrm>
      </p:grpSpPr>
      <p:sp>
        <p:nvSpPr>
          <p:cNvPr id="81" name="Google Shape;81;p22"/>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22"/>
          <p:cNvSpPr txBox="1"/>
          <p:nvPr>
            <p:ph idx="1" type="body"/>
          </p:nvPr>
        </p:nvSpPr>
        <p:spPr>
          <a:xfrm>
            <a:off x="311700"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4" name="Google Shape;84;p22"/>
          <p:cNvSpPr txBox="1"/>
          <p:nvPr>
            <p:ph idx="2" type="body"/>
          </p:nvPr>
        </p:nvSpPr>
        <p:spPr>
          <a:xfrm>
            <a:off x="3325895"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5" name="Google Shape;85;p22"/>
          <p:cNvSpPr txBox="1"/>
          <p:nvPr>
            <p:ph idx="3" type="body"/>
          </p:nvPr>
        </p:nvSpPr>
        <p:spPr>
          <a:xfrm>
            <a:off x="6340091" y="1077100"/>
            <a:ext cx="2499000" cy="3416400"/>
          </a:xfrm>
          <a:prstGeom prst="rect">
            <a:avLst/>
          </a:prstGeom>
          <a:ln>
            <a:noFill/>
          </a:ln>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86" name="Google Shape;86;p22"/>
          <p:cNvSpPr txBox="1"/>
          <p:nvPr>
            <p:ph idx="4"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cxnSp>
        <p:nvCxnSpPr>
          <p:cNvPr id="87" name="Google Shape;87;p22"/>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1">
  <p:cSld name="TITLE_AND_TWO_COLUMNS_1">
    <p:spTree>
      <p:nvGrpSpPr>
        <p:cNvPr id="88" name="Shape 88"/>
        <p:cNvGrpSpPr/>
        <p:nvPr/>
      </p:nvGrpSpPr>
      <p:grpSpPr>
        <a:xfrm>
          <a:off x="0" y="0"/>
          <a:ext cx="0" cy="0"/>
          <a:chOff x="0" y="0"/>
          <a:chExt cx="0" cy="0"/>
        </a:xfrm>
      </p:grpSpPr>
      <p:sp>
        <p:nvSpPr>
          <p:cNvPr id="89" name="Google Shape;89;p23"/>
          <p:cNvSpPr txBox="1"/>
          <p:nvPr>
            <p:ph type="title"/>
          </p:nvPr>
        </p:nvSpPr>
        <p:spPr>
          <a:xfrm>
            <a:off x="311700" y="266225"/>
            <a:ext cx="8520600" cy="572700"/>
          </a:xfrm>
          <a:prstGeom prst="rect">
            <a:avLst/>
          </a:prstGeom>
        </p:spPr>
        <p:txBody>
          <a:bodyPr anchorCtr="0" anchor="t" bIns="91425" lIns="91425" spcFirstLastPara="1" rIns="91425" wrap="square" tIns="91425"/>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91" name="Google Shape;91;p23"/>
          <p:cNvCxnSpPr/>
          <p:nvPr/>
        </p:nvCxnSpPr>
        <p:spPr>
          <a:xfrm>
            <a:off x="-2700" y="838925"/>
            <a:ext cx="9149400" cy="0"/>
          </a:xfrm>
          <a:prstGeom prst="straightConnector1">
            <a:avLst/>
          </a:prstGeom>
          <a:noFill/>
          <a:ln cap="flat" cmpd="sng" w="9525">
            <a:solidFill>
              <a:srgbClr val="F3F3F3"/>
            </a:solidFill>
            <a:prstDash val="solid"/>
            <a:round/>
            <a:headEnd len="med" w="med" type="none"/>
            <a:tailEnd len="med" w="med" type="none"/>
          </a:ln>
        </p:spPr>
      </p:cxnSp>
      <p:sp>
        <p:nvSpPr>
          <p:cNvPr id="92" name="Google Shape;92;p23"/>
          <p:cNvSpPr txBox="1"/>
          <p:nvPr>
            <p:ph idx="1" type="body"/>
          </p:nvPr>
        </p:nvSpPr>
        <p:spPr>
          <a:xfrm>
            <a:off x="311700" y="1649800"/>
            <a:ext cx="3999900" cy="28437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93" name="Google Shape;93;p23"/>
          <p:cNvSpPr txBox="1"/>
          <p:nvPr>
            <p:ph idx="2" type="title"/>
          </p:nvPr>
        </p:nvSpPr>
        <p:spPr>
          <a:xfrm>
            <a:off x="311700" y="0"/>
            <a:ext cx="8520600" cy="266100"/>
          </a:xfrm>
          <a:prstGeom prst="rect">
            <a:avLst/>
          </a:prstGeom>
        </p:spPr>
        <p:txBody>
          <a:bodyPr anchorCtr="0" anchor="t" bIns="91425" lIns="91425" spcFirstLastPara="1" rIns="91425" wrap="square" tIns="91425"/>
          <a:lstStyle>
            <a:lvl1pPr lvl="0" rtl="0">
              <a:spcBef>
                <a:spcPts val="0"/>
              </a:spcBef>
              <a:spcAft>
                <a:spcPts val="0"/>
              </a:spcAft>
              <a:buClr>
                <a:srgbClr val="2B71B1"/>
              </a:buClr>
              <a:buSzPts val="1200"/>
              <a:buFont typeface="Lato"/>
              <a:buNone/>
              <a:defRPr b="1" sz="1200">
                <a:solidFill>
                  <a:srgbClr val="2B71B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4" name="Google Shape;94;p23"/>
          <p:cNvSpPr txBox="1"/>
          <p:nvPr>
            <p:ph idx="3" type="title"/>
          </p:nvPr>
        </p:nvSpPr>
        <p:spPr>
          <a:xfrm>
            <a:off x="311575" y="1077100"/>
            <a:ext cx="3999900" cy="572700"/>
          </a:xfrm>
          <a:prstGeom prst="rect">
            <a:avLst/>
          </a:prstGeom>
        </p:spPr>
        <p:txBody>
          <a:bodyPr anchorCtr="0" anchor="ctr" bIns="91425" lIns="91425" spcFirstLastPara="1" rIns="91425" wrap="square" tIns="91425"/>
          <a:lstStyle>
            <a:lvl1pPr lvl="0" rtl="0" algn="ctr">
              <a:spcBef>
                <a:spcPts val="0"/>
              </a:spcBef>
              <a:spcAft>
                <a:spcPts val="0"/>
              </a:spcAft>
              <a:buSzPts val="1600"/>
              <a:buNone/>
              <a:defRPr sz="16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95" name="Google Shape;95;p23"/>
          <p:cNvSpPr txBox="1"/>
          <p:nvPr>
            <p:ph idx="4" type="body"/>
          </p:nvPr>
        </p:nvSpPr>
        <p:spPr>
          <a:xfrm>
            <a:off x="4832463" y="1649800"/>
            <a:ext cx="3999900" cy="28437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96" name="Google Shape;96;p23"/>
          <p:cNvSpPr txBox="1"/>
          <p:nvPr>
            <p:ph idx="5" type="title"/>
          </p:nvPr>
        </p:nvSpPr>
        <p:spPr>
          <a:xfrm>
            <a:off x="4832338" y="1077100"/>
            <a:ext cx="3999900" cy="572700"/>
          </a:xfrm>
          <a:prstGeom prst="rect">
            <a:avLst/>
          </a:prstGeom>
        </p:spPr>
        <p:txBody>
          <a:bodyPr anchorCtr="0" anchor="ctr" bIns="91425" lIns="91425" spcFirstLastPara="1" rIns="91425" wrap="square" tIns="91425"/>
          <a:lstStyle>
            <a:lvl1pPr lvl="0" rtl="0" algn="ctr">
              <a:spcBef>
                <a:spcPts val="0"/>
              </a:spcBef>
              <a:spcAft>
                <a:spcPts val="0"/>
              </a:spcAft>
              <a:buSzPts val="1600"/>
              <a:buNone/>
              <a:defRPr sz="16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7" name="Shape 97"/>
        <p:cNvGrpSpPr/>
        <p:nvPr/>
      </p:nvGrpSpPr>
      <p:grpSpPr>
        <a:xfrm>
          <a:off x="0" y="0"/>
          <a:ext cx="0" cy="0"/>
          <a:chOff x="0" y="0"/>
          <a:chExt cx="0" cy="0"/>
        </a:xfrm>
      </p:grpSpPr>
      <p:sp>
        <p:nvSpPr>
          <p:cNvPr id="98" name="Google Shape;98;p24"/>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9" name="Google Shape;99;p24"/>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100" name="Google Shape;100;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1" name="Shape 101"/>
        <p:cNvGrpSpPr/>
        <p:nvPr/>
      </p:nvGrpSpPr>
      <p:grpSpPr>
        <a:xfrm>
          <a:off x="0" y="0"/>
          <a:ext cx="0" cy="0"/>
          <a:chOff x="0" y="0"/>
          <a:chExt cx="0" cy="0"/>
        </a:xfrm>
      </p:grpSpPr>
      <p:sp>
        <p:nvSpPr>
          <p:cNvPr id="102" name="Google Shape;102;p2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3" name="Google Shape;103;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4" name="Shape 104"/>
        <p:cNvGrpSpPr/>
        <p:nvPr/>
      </p:nvGrpSpPr>
      <p:grpSpPr>
        <a:xfrm>
          <a:off x="0" y="0"/>
          <a:ext cx="0" cy="0"/>
          <a:chOff x="0" y="0"/>
          <a:chExt cx="0" cy="0"/>
        </a:xfrm>
      </p:grpSpPr>
      <p:sp>
        <p:nvSpPr>
          <p:cNvPr id="105" name="Google Shape;105;p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7" name="Google Shape;107;p2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8" name="Google Shape;108;p26"/>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30200" lvl="0" marL="457200" rtl="0">
              <a:spcBef>
                <a:spcPts val="0"/>
              </a:spcBef>
              <a:spcAft>
                <a:spcPts val="0"/>
              </a:spcAft>
              <a:buSzPts val="1600"/>
              <a:buChar char="●"/>
              <a:defRPr/>
            </a:lvl1pPr>
            <a:lvl2pPr indent="-330200" lvl="1" marL="914400" rtl="0">
              <a:spcBef>
                <a:spcPts val="800"/>
              </a:spcBef>
              <a:spcAft>
                <a:spcPts val="0"/>
              </a:spcAft>
              <a:buSzPts val="1600"/>
              <a:buChar char="○"/>
              <a:defRPr/>
            </a:lvl2pPr>
            <a:lvl3pPr indent="-330200" lvl="2" marL="1371600" rtl="0">
              <a:spcBef>
                <a:spcPts val="800"/>
              </a:spcBef>
              <a:spcAft>
                <a:spcPts val="0"/>
              </a:spcAft>
              <a:buSzPts val="1600"/>
              <a:buChar char="■"/>
              <a:defRPr/>
            </a:lvl3pPr>
            <a:lvl4pPr indent="-330200" lvl="3" marL="1828800" rtl="0">
              <a:spcBef>
                <a:spcPts val="800"/>
              </a:spcBef>
              <a:spcAft>
                <a:spcPts val="0"/>
              </a:spcAft>
              <a:buSzPts val="1600"/>
              <a:buChar char="●"/>
              <a:defRPr/>
            </a:lvl4pPr>
            <a:lvl5pPr indent="-330200" lvl="4" marL="2286000" rtl="0">
              <a:spcBef>
                <a:spcPts val="800"/>
              </a:spcBef>
              <a:spcAft>
                <a:spcPts val="0"/>
              </a:spcAft>
              <a:buSzPts val="1600"/>
              <a:buChar char="○"/>
              <a:defRPr/>
            </a:lvl5pPr>
            <a:lvl6pPr indent="-330200" lvl="5" marL="2743200" rtl="0">
              <a:spcBef>
                <a:spcPts val="800"/>
              </a:spcBef>
              <a:spcAft>
                <a:spcPts val="0"/>
              </a:spcAft>
              <a:buSzPts val="1600"/>
              <a:buChar char="■"/>
              <a:defRPr/>
            </a:lvl6pPr>
            <a:lvl7pPr indent="-330200" lvl="6" marL="3200400" rtl="0">
              <a:spcBef>
                <a:spcPts val="800"/>
              </a:spcBef>
              <a:spcAft>
                <a:spcPts val="0"/>
              </a:spcAft>
              <a:buSzPts val="1600"/>
              <a:buChar char="●"/>
              <a:defRPr/>
            </a:lvl7pPr>
            <a:lvl8pPr indent="-330200" lvl="7" marL="3657600" rtl="0">
              <a:spcBef>
                <a:spcPts val="800"/>
              </a:spcBef>
              <a:spcAft>
                <a:spcPts val="0"/>
              </a:spcAft>
              <a:buSzPts val="1600"/>
              <a:buChar char="○"/>
              <a:defRPr/>
            </a:lvl8pPr>
            <a:lvl9pPr indent="-330200" lvl="8" marL="4114800" rtl="0">
              <a:spcBef>
                <a:spcPts val="800"/>
              </a:spcBef>
              <a:spcAft>
                <a:spcPts val="800"/>
              </a:spcAft>
              <a:buSzPts val="1600"/>
              <a:buChar char="■"/>
              <a:defRPr/>
            </a:lvl9pPr>
          </a:lstStyle>
          <a:p/>
        </p:txBody>
      </p:sp>
      <p:sp>
        <p:nvSpPr>
          <p:cNvPr id="109" name="Google Shape;10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0" name="Shape 110"/>
        <p:cNvGrpSpPr/>
        <p:nvPr/>
      </p:nvGrpSpPr>
      <p:grpSpPr>
        <a:xfrm>
          <a:off x="0" y="0"/>
          <a:ext cx="0" cy="0"/>
          <a:chOff x="0" y="0"/>
          <a:chExt cx="0" cy="0"/>
        </a:xfrm>
      </p:grpSpPr>
      <p:sp>
        <p:nvSpPr>
          <p:cNvPr id="111" name="Google Shape;111;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2" name="Google Shape;112;p27"/>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30200" lvl="0" marL="457200" rtl="0" algn="ctr">
              <a:spcBef>
                <a:spcPts val="0"/>
              </a:spcBef>
              <a:spcAft>
                <a:spcPts val="0"/>
              </a:spcAft>
              <a:buSzPts val="1600"/>
              <a:buChar char="●"/>
              <a:defRPr/>
            </a:lvl1pPr>
            <a:lvl2pPr indent="-330200" lvl="1" marL="914400" rtl="0" algn="ctr">
              <a:spcBef>
                <a:spcPts val="800"/>
              </a:spcBef>
              <a:spcAft>
                <a:spcPts val="0"/>
              </a:spcAft>
              <a:buSzPts val="1600"/>
              <a:buChar char="○"/>
              <a:defRPr/>
            </a:lvl2pPr>
            <a:lvl3pPr indent="-330200" lvl="2" marL="1371600" rtl="0" algn="ctr">
              <a:spcBef>
                <a:spcPts val="800"/>
              </a:spcBef>
              <a:spcAft>
                <a:spcPts val="0"/>
              </a:spcAft>
              <a:buSzPts val="1600"/>
              <a:buChar char="■"/>
              <a:defRPr/>
            </a:lvl3pPr>
            <a:lvl4pPr indent="-330200" lvl="3" marL="1828800" rtl="0" algn="ctr">
              <a:spcBef>
                <a:spcPts val="800"/>
              </a:spcBef>
              <a:spcAft>
                <a:spcPts val="0"/>
              </a:spcAft>
              <a:buSzPts val="1600"/>
              <a:buChar char="●"/>
              <a:defRPr/>
            </a:lvl4pPr>
            <a:lvl5pPr indent="-330200" lvl="4" marL="2286000" rtl="0" algn="ctr">
              <a:spcBef>
                <a:spcPts val="800"/>
              </a:spcBef>
              <a:spcAft>
                <a:spcPts val="0"/>
              </a:spcAft>
              <a:buSzPts val="1600"/>
              <a:buChar char="○"/>
              <a:defRPr/>
            </a:lvl5pPr>
            <a:lvl6pPr indent="-330200" lvl="5" marL="2743200" rtl="0" algn="ctr">
              <a:spcBef>
                <a:spcPts val="800"/>
              </a:spcBef>
              <a:spcAft>
                <a:spcPts val="0"/>
              </a:spcAft>
              <a:buSzPts val="1600"/>
              <a:buChar char="■"/>
              <a:defRPr/>
            </a:lvl6pPr>
            <a:lvl7pPr indent="-330200" lvl="6" marL="3200400" rtl="0" algn="ctr">
              <a:spcBef>
                <a:spcPts val="800"/>
              </a:spcBef>
              <a:spcAft>
                <a:spcPts val="0"/>
              </a:spcAft>
              <a:buSzPts val="1600"/>
              <a:buChar char="●"/>
              <a:defRPr/>
            </a:lvl7pPr>
            <a:lvl8pPr indent="-330200" lvl="7" marL="3657600" rtl="0" algn="ctr">
              <a:spcBef>
                <a:spcPts val="800"/>
              </a:spcBef>
              <a:spcAft>
                <a:spcPts val="0"/>
              </a:spcAft>
              <a:buSzPts val="1600"/>
              <a:buChar char="○"/>
              <a:defRPr/>
            </a:lvl8pPr>
            <a:lvl9pPr indent="-330200" lvl="8" marL="4114800" rtl="0" algn="ctr">
              <a:spcBef>
                <a:spcPts val="800"/>
              </a:spcBef>
              <a:spcAft>
                <a:spcPts val="800"/>
              </a:spcAft>
              <a:buSzPts val="1600"/>
              <a:buChar char="■"/>
              <a:defRPr/>
            </a:lvl9pPr>
          </a:lstStyle>
          <a:p/>
        </p:txBody>
      </p:sp>
      <p:sp>
        <p:nvSpPr>
          <p:cNvPr id="113" name="Google Shape;11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5"/>
          <p:cNvSpPr txBox="1"/>
          <p:nvPr>
            <p:ph type="title"/>
          </p:nvPr>
        </p:nvSpPr>
        <p:spPr>
          <a:xfrm>
            <a:off x="311700" y="2662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400"/>
              <a:buFont typeface="Lato"/>
              <a:buNone/>
              <a:defRPr b="1" sz="2400">
                <a:solidFill>
                  <a:schemeClr val="dk1"/>
                </a:solidFill>
                <a:latin typeface="Lato"/>
                <a:ea typeface="Lato"/>
                <a:cs typeface="Lato"/>
                <a:sym typeface="La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5" name="Google Shape;55;p15"/>
          <p:cNvSpPr txBox="1"/>
          <p:nvPr>
            <p:ph idx="1" type="body"/>
          </p:nvPr>
        </p:nvSpPr>
        <p:spPr>
          <a:xfrm>
            <a:off x="311700" y="838925"/>
            <a:ext cx="8520600" cy="3824400"/>
          </a:xfrm>
          <a:prstGeom prst="rect">
            <a:avLst/>
          </a:prstGeom>
          <a:noFill/>
          <a:ln>
            <a:noFill/>
          </a:ln>
        </p:spPr>
        <p:txBody>
          <a:bodyPr anchorCtr="0" anchor="t" bIns="91425" lIns="91425" spcFirstLastPara="1" rIns="91425" wrap="square" tIns="91425"/>
          <a:lstStyle>
            <a:lvl1pPr indent="-330200" lvl="0" marL="457200" rtl="0">
              <a:lnSpc>
                <a:spcPct val="100000"/>
              </a:lnSpc>
              <a:spcBef>
                <a:spcPts val="0"/>
              </a:spcBef>
              <a:spcAft>
                <a:spcPts val="0"/>
              </a:spcAft>
              <a:buSzPts val="1600"/>
              <a:buFont typeface="Lato"/>
              <a:buChar char="●"/>
              <a:defRPr sz="1600">
                <a:latin typeface="Lato"/>
                <a:ea typeface="Lato"/>
                <a:cs typeface="Lato"/>
                <a:sym typeface="Lato"/>
              </a:defRPr>
            </a:lvl1pPr>
            <a:lvl2pPr indent="-330200" lvl="1" marL="914400" rtl="0">
              <a:lnSpc>
                <a:spcPct val="100000"/>
              </a:lnSpc>
              <a:spcBef>
                <a:spcPts val="800"/>
              </a:spcBef>
              <a:spcAft>
                <a:spcPts val="0"/>
              </a:spcAft>
              <a:buSzPts val="1600"/>
              <a:buFont typeface="Lato"/>
              <a:buChar char="○"/>
              <a:defRPr sz="1600">
                <a:latin typeface="Lato"/>
                <a:ea typeface="Lato"/>
                <a:cs typeface="Lato"/>
                <a:sym typeface="Lato"/>
              </a:defRPr>
            </a:lvl2pPr>
            <a:lvl3pPr indent="-330200" lvl="2" marL="1371600" rtl="0">
              <a:lnSpc>
                <a:spcPct val="100000"/>
              </a:lnSpc>
              <a:spcBef>
                <a:spcPts val="800"/>
              </a:spcBef>
              <a:spcAft>
                <a:spcPts val="0"/>
              </a:spcAft>
              <a:buSzPts val="1600"/>
              <a:buFont typeface="Lato"/>
              <a:buChar char="■"/>
              <a:defRPr sz="1600">
                <a:latin typeface="Lato"/>
                <a:ea typeface="Lato"/>
                <a:cs typeface="Lato"/>
                <a:sym typeface="Lato"/>
              </a:defRPr>
            </a:lvl3pPr>
            <a:lvl4pPr indent="-330200" lvl="3" marL="1828800" rtl="0">
              <a:lnSpc>
                <a:spcPct val="100000"/>
              </a:lnSpc>
              <a:spcBef>
                <a:spcPts val="800"/>
              </a:spcBef>
              <a:spcAft>
                <a:spcPts val="0"/>
              </a:spcAft>
              <a:buSzPts val="1600"/>
              <a:buFont typeface="Lato"/>
              <a:buChar char="●"/>
              <a:defRPr sz="1600">
                <a:latin typeface="Lato"/>
                <a:ea typeface="Lato"/>
                <a:cs typeface="Lato"/>
                <a:sym typeface="Lato"/>
              </a:defRPr>
            </a:lvl4pPr>
            <a:lvl5pPr indent="-330200" lvl="4" marL="2286000" rtl="0">
              <a:lnSpc>
                <a:spcPct val="100000"/>
              </a:lnSpc>
              <a:spcBef>
                <a:spcPts val="800"/>
              </a:spcBef>
              <a:spcAft>
                <a:spcPts val="0"/>
              </a:spcAft>
              <a:buSzPts val="1600"/>
              <a:buFont typeface="Lato"/>
              <a:buChar char="○"/>
              <a:defRPr sz="1600">
                <a:latin typeface="Lato"/>
                <a:ea typeface="Lato"/>
                <a:cs typeface="Lato"/>
                <a:sym typeface="Lato"/>
              </a:defRPr>
            </a:lvl5pPr>
            <a:lvl6pPr indent="-330200" lvl="5" marL="2743200" rtl="0">
              <a:lnSpc>
                <a:spcPct val="100000"/>
              </a:lnSpc>
              <a:spcBef>
                <a:spcPts val="800"/>
              </a:spcBef>
              <a:spcAft>
                <a:spcPts val="0"/>
              </a:spcAft>
              <a:buSzPts val="1600"/>
              <a:buFont typeface="Lato"/>
              <a:buChar char="■"/>
              <a:defRPr sz="1600">
                <a:latin typeface="Lato"/>
                <a:ea typeface="Lato"/>
                <a:cs typeface="Lato"/>
                <a:sym typeface="Lato"/>
              </a:defRPr>
            </a:lvl6pPr>
            <a:lvl7pPr indent="-330200" lvl="6" marL="3200400" rtl="0">
              <a:lnSpc>
                <a:spcPct val="100000"/>
              </a:lnSpc>
              <a:spcBef>
                <a:spcPts val="800"/>
              </a:spcBef>
              <a:spcAft>
                <a:spcPts val="0"/>
              </a:spcAft>
              <a:buSzPts val="1600"/>
              <a:buFont typeface="Lato"/>
              <a:buChar char="●"/>
              <a:defRPr sz="1600">
                <a:latin typeface="Lato"/>
                <a:ea typeface="Lato"/>
                <a:cs typeface="Lato"/>
                <a:sym typeface="Lato"/>
              </a:defRPr>
            </a:lvl7pPr>
            <a:lvl8pPr indent="-330200" lvl="7" marL="3657600" rtl="0">
              <a:lnSpc>
                <a:spcPct val="100000"/>
              </a:lnSpc>
              <a:spcBef>
                <a:spcPts val="800"/>
              </a:spcBef>
              <a:spcAft>
                <a:spcPts val="0"/>
              </a:spcAft>
              <a:buSzPts val="1600"/>
              <a:buFont typeface="Lato"/>
              <a:buChar char="○"/>
              <a:defRPr sz="1600">
                <a:latin typeface="Lato"/>
                <a:ea typeface="Lato"/>
                <a:cs typeface="Lato"/>
                <a:sym typeface="Lato"/>
              </a:defRPr>
            </a:lvl8pPr>
            <a:lvl9pPr indent="-330200" lvl="8" marL="4114800" rtl="0">
              <a:lnSpc>
                <a:spcPct val="100000"/>
              </a:lnSpc>
              <a:spcBef>
                <a:spcPts val="800"/>
              </a:spcBef>
              <a:spcAft>
                <a:spcPts val="800"/>
              </a:spcAft>
              <a:buSzPts val="1600"/>
              <a:buFont typeface="Lato"/>
              <a:buChar char="■"/>
              <a:defRPr sz="1600">
                <a:latin typeface="Lato"/>
                <a:ea typeface="Lato"/>
                <a:cs typeface="Lato"/>
                <a:sym typeface="Lato"/>
              </a:defRPr>
            </a:lvl9pPr>
          </a:lstStyle>
          <a:p/>
        </p:txBody>
      </p:sp>
      <p:sp>
        <p:nvSpPr>
          <p:cNvPr id="56" name="Google Shape;5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600">
                <a:solidFill>
                  <a:srgbClr val="CCCCCC"/>
                </a:solidFill>
                <a:latin typeface="Lato"/>
                <a:ea typeface="Lato"/>
                <a:cs typeface="Lato"/>
                <a:sym typeface="Lato"/>
              </a:defRPr>
            </a:lvl1pPr>
            <a:lvl2pPr lvl="1" rtl="0" algn="r">
              <a:buNone/>
              <a:defRPr sz="1600">
                <a:solidFill>
                  <a:srgbClr val="CCCCCC"/>
                </a:solidFill>
                <a:latin typeface="Lato"/>
                <a:ea typeface="Lato"/>
                <a:cs typeface="Lato"/>
                <a:sym typeface="Lato"/>
              </a:defRPr>
            </a:lvl2pPr>
            <a:lvl3pPr lvl="2" rtl="0" algn="r">
              <a:buNone/>
              <a:defRPr sz="1600">
                <a:solidFill>
                  <a:srgbClr val="CCCCCC"/>
                </a:solidFill>
                <a:latin typeface="Lato"/>
                <a:ea typeface="Lato"/>
                <a:cs typeface="Lato"/>
                <a:sym typeface="Lato"/>
              </a:defRPr>
            </a:lvl3pPr>
            <a:lvl4pPr lvl="3" rtl="0" algn="r">
              <a:buNone/>
              <a:defRPr sz="1600">
                <a:solidFill>
                  <a:srgbClr val="CCCCCC"/>
                </a:solidFill>
                <a:latin typeface="Lato"/>
                <a:ea typeface="Lato"/>
                <a:cs typeface="Lato"/>
                <a:sym typeface="Lato"/>
              </a:defRPr>
            </a:lvl4pPr>
            <a:lvl5pPr lvl="4" rtl="0" algn="r">
              <a:buNone/>
              <a:defRPr sz="1600">
                <a:solidFill>
                  <a:srgbClr val="CCCCCC"/>
                </a:solidFill>
                <a:latin typeface="Lato"/>
                <a:ea typeface="Lato"/>
                <a:cs typeface="Lato"/>
                <a:sym typeface="Lato"/>
              </a:defRPr>
            </a:lvl5pPr>
            <a:lvl6pPr lvl="5" rtl="0" algn="r">
              <a:buNone/>
              <a:defRPr sz="1600">
                <a:solidFill>
                  <a:srgbClr val="CCCCCC"/>
                </a:solidFill>
                <a:latin typeface="Lato"/>
                <a:ea typeface="Lato"/>
                <a:cs typeface="Lato"/>
                <a:sym typeface="Lato"/>
              </a:defRPr>
            </a:lvl6pPr>
            <a:lvl7pPr lvl="6" rtl="0" algn="r">
              <a:buNone/>
              <a:defRPr sz="1600">
                <a:solidFill>
                  <a:srgbClr val="CCCCCC"/>
                </a:solidFill>
                <a:latin typeface="Lato"/>
                <a:ea typeface="Lato"/>
                <a:cs typeface="Lato"/>
                <a:sym typeface="Lato"/>
              </a:defRPr>
            </a:lvl7pPr>
            <a:lvl8pPr lvl="7" rtl="0" algn="r">
              <a:buNone/>
              <a:defRPr sz="1600">
                <a:solidFill>
                  <a:srgbClr val="CCCCCC"/>
                </a:solidFill>
                <a:latin typeface="Lato"/>
                <a:ea typeface="Lato"/>
                <a:cs typeface="Lato"/>
                <a:sym typeface="Lato"/>
              </a:defRPr>
            </a:lvl8pPr>
            <a:lvl9pPr lvl="8" rtl="0" algn="r">
              <a:buNone/>
              <a:defRPr sz="1600">
                <a:solidFill>
                  <a:srgbClr val="CCCCCC"/>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54.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9.png"/><Relationship Id="rId4" Type="http://schemas.openxmlformats.org/officeDocument/2006/relationships/image" Target="../media/image11.png"/><Relationship Id="rId5"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11.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11.png"/><Relationship Id="rId5" Type="http://schemas.openxmlformats.org/officeDocument/2006/relationships/image" Target="../media/image23.png"/><Relationship Id="rId6"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6.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20.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image" Target="../media/image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1.xml"/><Relationship Id="rId3" Type="http://schemas.openxmlformats.org/officeDocument/2006/relationships/image" Target="../media/image2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50.png"/><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55.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2.png"/><Relationship Id="rId5"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4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4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3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3.xml"/><Relationship Id="rId3" Type="http://schemas.openxmlformats.org/officeDocument/2006/relationships/image" Target="../media/image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image" Target="../media/image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8.png"/><Relationship Id="rId6"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60.png"/><Relationship Id="rId5" Type="http://schemas.openxmlformats.org/officeDocument/2006/relationships/image" Target="../media/image34.png"/><Relationship Id="rId6"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652F0"/>
        </a:solidFill>
      </p:bgPr>
    </p:bg>
    <p:spTree>
      <p:nvGrpSpPr>
        <p:cNvPr id="117" name="Shape 117"/>
        <p:cNvGrpSpPr/>
        <p:nvPr/>
      </p:nvGrpSpPr>
      <p:grpSpPr>
        <a:xfrm>
          <a:off x="0" y="0"/>
          <a:ext cx="0" cy="0"/>
          <a:chOff x="0" y="0"/>
          <a:chExt cx="0" cy="0"/>
        </a:xfrm>
      </p:grpSpPr>
      <p:pic>
        <p:nvPicPr>
          <p:cNvPr id="118" name="Google Shape;118;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9" name="Google Shape;119;p28"/>
          <p:cNvSpPr txBox="1"/>
          <p:nvPr>
            <p:ph type="title"/>
          </p:nvPr>
        </p:nvSpPr>
        <p:spPr>
          <a:xfrm>
            <a:off x="601450" y="1771625"/>
            <a:ext cx="4937700" cy="19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Lato Light"/>
                <a:ea typeface="Lato Light"/>
                <a:cs typeface="Lato Light"/>
                <a:sym typeface="Lato Light"/>
              </a:rPr>
              <a:t>Capacity Planning for</a:t>
            </a:r>
            <a:endParaRPr sz="36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600">
                <a:solidFill>
                  <a:srgbClr val="FFFFFF"/>
                </a:solidFill>
                <a:latin typeface="Lato Light"/>
                <a:ea typeface="Lato Light"/>
                <a:cs typeface="Lato Light"/>
                <a:sym typeface="Lato Light"/>
              </a:rPr>
              <a:t>Crypto Mania</a:t>
            </a:r>
            <a:endParaRPr sz="3600">
              <a:solidFill>
                <a:srgbClr val="FFFFFF"/>
              </a:solidFill>
              <a:latin typeface="Lato Light"/>
              <a:ea typeface="Lato Light"/>
              <a:cs typeface="Lato Light"/>
              <a:sym typeface="Lato Light"/>
            </a:endParaRPr>
          </a:p>
        </p:txBody>
      </p:sp>
      <p:pic>
        <p:nvPicPr>
          <p:cNvPr id="120" name="Google Shape;120;p28"/>
          <p:cNvPicPr preferRelativeResize="0"/>
          <p:nvPr/>
        </p:nvPicPr>
        <p:blipFill rotWithShape="1">
          <a:blip r:embed="rId4">
            <a:alphaModFix/>
          </a:blip>
          <a:srcRect b="0" l="7" r="27127" t="0"/>
          <a:stretch/>
        </p:blipFill>
        <p:spPr>
          <a:xfrm>
            <a:off x="706475" y="1062900"/>
            <a:ext cx="717825" cy="195550"/>
          </a:xfrm>
          <a:prstGeom prst="rect">
            <a:avLst/>
          </a:prstGeom>
          <a:noFill/>
          <a:ln>
            <a:noFill/>
          </a:ln>
        </p:spPr>
      </p:pic>
      <p:pic>
        <p:nvPicPr>
          <p:cNvPr id="121" name="Google Shape;121;p28"/>
          <p:cNvPicPr preferRelativeResize="0"/>
          <p:nvPr/>
        </p:nvPicPr>
        <p:blipFill>
          <a:blip r:embed="rId5">
            <a:alphaModFix/>
          </a:blip>
          <a:stretch>
            <a:fillRect/>
          </a:stretch>
        </p:blipFill>
        <p:spPr>
          <a:xfrm>
            <a:off x="4899753" y="0"/>
            <a:ext cx="4244245"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197" name="Shape 197"/>
        <p:cNvGrpSpPr/>
        <p:nvPr/>
      </p:nvGrpSpPr>
      <p:grpSpPr>
        <a:xfrm>
          <a:off x="0" y="0"/>
          <a:ext cx="0" cy="0"/>
          <a:chOff x="0" y="0"/>
          <a:chExt cx="0" cy="0"/>
        </a:xfrm>
      </p:grpSpPr>
      <p:pic>
        <p:nvPicPr>
          <p:cNvPr id="198" name="Google Shape;198;p37"/>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199" name="Google Shape;199;p37"/>
          <p:cNvSpPr txBox="1"/>
          <p:nvPr/>
        </p:nvSpPr>
        <p:spPr>
          <a:xfrm>
            <a:off x="1474500" y="1933575"/>
            <a:ext cx="6195000" cy="932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The most important tool for</a:t>
            </a:r>
            <a:endParaRPr sz="3000">
              <a:solidFill>
                <a:srgbClr val="FFFFFF"/>
              </a:solidFill>
              <a:latin typeface="Lato Light"/>
              <a:ea typeface="Lato Light"/>
              <a:cs typeface="Lato Light"/>
              <a:sym typeface="Lato Light"/>
            </a:endParaRPr>
          </a:p>
          <a:p>
            <a:pPr indent="0" lvl="0" marL="0" rtl="0" algn="ctr">
              <a:spcBef>
                <a:spcPts val="0"/>
              </a:spcBef>
              <a:spcAft>
                <a:spcPts val="0"/>
              </a:spcAft>
              <a:buNone/>
            </a:pPr>
            <a:r>
              <a:rPr lang="en" sz="3000">
                <a:solidFill>
                  <a:srgbClr val="FFFFFF"/>
                </a:solidFill>
                <a:latin typeface="Lato Light"/>
                <a:ea typeface="Lato Light"/>
                <a:cs typeface="Lato Light"/>
                <a:sym typeface="Lato Light"/>
              </a:rPr>
              <a:t>capacity planning is </a:t>
            </a:r>
            <a:r>
              <a:rPr b="1" lang="en" sz="3000">
                <a:solidFill>
                  <a:srgbClr val="FFFFFF"/>
                </a:solidFill>
                <a:latin typeface="Lato"/>
                <a:ea typeface="Lato"/>
                <a:cs typeface="Lato"/>
                <a:sym typeface="Lato"/>
              </a:rPr>
              <a:t>load testing</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03" name="Shape 203"/>
        <p:cNvGrpSpPr/>
        <p:nvPr/>
      </p:nvGrpSpPr>
      <p:grpSpPr>
        <a:xfrm>
          <a:off x="0" y="0"/>
          <a:ext cx="0" cy="0"/>
          <a:chOff x="0" y="0"/>
          <a:chExt cx="0" cy="0"/>
        </a:xfrm>
      </p:grpSpPr>
      <p:pic>
        <p:nvPicPr>
          <p:cNvPr id="204" name="Google Shape;204;p38"/>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205" name="Google Shape;205;p38"/>
          <p:cNvSpPr txBox="1"/>
          <p:nvPr/>
        </p:nvSpPr>
        <p:spPr>
          <a:xfrm>
            <a:off x="1474500" y="1933575"/>
            <a:ext cx="6195000" cy="932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The most important tool for</a:t>
            </a:r>
            <a:endParaRPr sz="3000">
              <a:solidFill>
                <a:srgbClr val="FFFFFF"/>
              </a:solidFill>
              <a:latin typeface="Lato Light"/>
              <a:ea typeface="Lato Light"/>
              <a:cs typeface="Lato Light"/>
              <a:sym typeface="Lato Light"/>
            </a:endParaRPr>
          </a:p>
          <a:p>
            <a:pPr indent="0" lvl="0" marL="0" rtl="0" algn="ctr">
              <a:spcBef>
                <a:spcPts val="0"/>
              </a:spcBef>
              <a:spcAft>
                <a:spcPts val="0"/>
              </a:spcAft>
              <a:buNone/>
            </a:pPr>
            <a:r>
              <a:rPr lang="en" sz="3000">
                <a:solidFill>
                  <a:srgbClr val="FFFFFF"/>
                </a:solidFill>
                <a:latin typeface="Lato Light"/>
                <a:ea typeface="Lato Light"/>
                <a:cs typeface="Lato Light"/>
                <a:sym typeface="Lato Light"/>
              </a:rPr>
              <a:t>capacity planning is </a:t>
            </a:r>
            <a:r>
              <a:rPr b="1" lang="en" sz="3000">
                <a:solidFill>
                  <a:srgbClr val="FFFFFF"/>
                </a:solidFill>
                <a:latin typeface="Lato"/>
                <a:ea typeface="Lato"/>
                <a:cs typeface="Lato"/>
                <a:sym typeface="Lato"/>
              </a:rPr>
              <a:t>capacity</a:t>
            </a:r>
            <a:r>
              <a:rPr b="1" lang="en" sz="3000">
                <a:solidFill>
                  <a:srgbClr val="FFFFFF"/>
                </a:solidFill>
                <a:latin typeface="Lato"/>
                <a:ea typeface="Lato"/>
                <a:cs typeface="Lato"/>
                <a:sym typeface="Lato"/>
              </a:rPr>
              <a:t> testing</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09" name="Shape 209"/>
        <p:cNvGrpSpPr/>
        <p:nvPr/>
      </p:nvGrpSpPr>
      <p:grpSpPr>
        <a:xfrm>
          <a:off x="0" y="0"/>
          <a:ext cx="0" cy="0"/>
          <a:chOff x="0" y="0"/>
          <a:chExt cx="0" cy="0"/>
        </a:xfrm>
      </p:grpSpPr>
      <p:pic>
        <p:nvPicPr>
          <p:cNvPr id="210" name="Google Shape;210;p39"/>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211" name="Google Shape;211;p39"/>
          <p:cNvSpPr txBox="1"/>
          <p:nvPr/>
        </p:nvSpPr>
        <p:spPr>
          <a:xfrm>
            <a:off x="1474500" y="1933575"/>
            <a:ext cx="6195000" cy="932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The most important tool for</a:t>
            </a:r>
            <a:endParaRPr sz="3000">
              <a:solidFill>
                <a:srgbClr val="FFFFFF"/>
              </a:solidFill>
              <a:latin typeface="Lato Light"/>
              <a:ea typeface="Lato Light"/>
              <a:cs typeface="Lato Light"/>
              <a:sym typeface="Lato Light"/>
            </a:endParaRPr>
          </a:p>
          <a:p>
            <a:pPr indent="0" lvl="0" marL="0" rtl="0" algn="ctr">
              <a:spcBef>
                <a:spcPts val="0"/>
              </a:spcBef>
              <a:spcAft>
                <a:spcPts val="0"/>
              </a:spcAft>
              <a:buNone/>
            </a:pPr>
            <a:r>
              <a:rPr lang="en" sz="3000">
                <a:solidFill>
                  <a:srgbClr val="FFFFFF"/>
                </a:solidFill>
                <a:latin typeface="Lato Light"/>
                <a:ea typeface="Lato Light"/>
                <a:cs typeface="Lato Light"/>
                <a:sym typeface="Lato Light"/>
              </a:rPr>
              <a:t>capacity planning is </a:t>
            </a:r>
            <a:r>
              <a:rPr b="1" lang="en" sz="3000">
                <a:solidFill>
                  <a:srgbClr val="FFFFFF"/>
                </a:solidFill>
                <a:latin typeface="Lato"/>
                <a:ea typeface="Lato"/>
                <a:cs typeface="Lato"/>
                <a:sym typeface="Lato"/>
              </a:rPr>
              <a:t>stress</a:t>
            </a:r>
            <a:r>
              <a:rPr b="1" lang="en" sz="3000">
                <a:solidFill>
                  <a:srgbClr val="FFFFFF"/>
                </a:solidFill>
                <a:latin typeface="Lato"/>
                <a:ea typeface="Lato"/>
                <a:cs typeface="Lato"/>
                <a:sym typeface="Lato"/>
              </a:rPr>
              <a:t> testing</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15" name="Shape 215"/>
        <p:cNvGrpSpPr/>
        <p:nvPr/>
      </p:nvGrpSpPr>
      <p:grpSpPr>
        <a:xfrm>
          <a:off x="0" y="0"/>
          <a:ext cx="0" cy="0"/>
          <a:chOff x="0" y="0"/>
          <a:chExt cx="0" cy="0"/>
        </a:xfrm>
      </p:grpSpPr>
      <p:pic>
        <p:nvPicPr>
          <p:cNvPr id="216" name="Google Shape;216;p40"/>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217" name="Google Shape;217;p40"/>
          <p:cNvSpPr txBox="1"/>
          <p:nvPr/>
        </p:nvSpPr>
        <p:spPr>
          <a:xfrm>
            <a:off x="1474500" y="1933575"/>
            <a:ext cx="6195000" cy="932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The most important tool for</a:t>
            </a:r>
            <a:endParaRPr sz="3000">
              <a:solidFill>
                <a:srgbClr val="FFFFFF"/>
              </a:solidFill>
              <a:latin typeface="Lato Light"/>
              <a:ea typeface="Lato Light"/>
              <a:cs typeface="Lato Light"/>
              <a:sym typeface="Lato Light"/>
            </a:endParaRPr>
          </a:p>
          <a:p>
            <a:pPr indent="0" lvl="0" marL="0" rtl="0" algn="ctr">
              <a:spcBef>
                <a:spcPts val="0"/>
              </a:spcBef>
              <a:spcAft>
                <a:spcPts val="0"/>
              </a:spcAft>
              <a:buNone/>
            </a:pPr>
            <a:r>
              <a:rPr lang="en" sz="3000">
                <a:solidFill>
                  <a:srgbClr val="FFFFFF"/>
                </a:solidFill>
                <a:latin typeface="Lato Light"/>
                <a:ea typeface="Lato Light"/>
                <a:cs typeface="Lato Light"/>
                <a:sym typeface="Lato Light"/>
              </a:rPr>
              <a:t>capacity planning is </a:t>
            </a:r>
            <a:r>
              <a:rPr b="1" lang="en" sz="3000">
                <a:solidFill>
                  <a:srgbClr val="FFFFFF"/>
                </a:solidFill>
                <a:latin typeface="Lato"/>
                <a:ea typeface="Lato"/>
                <a:cs typeface="Lato"/>
                <a:sym typeface="Lato"/>
              </a:rPr>
              <a:t>volume</a:t>
            </a:r>
            <a:r>
              <a:rPr b="1" lang="en" sz="3000">
                <a:solidFill>
                  <a:srgbClr val="FFFFFF"/>
                </a:solidFill>
                <a:latin typeface="Lato"/>
                <a:ea typeface="Lato"/>
                <a:cs typeface="Lato"/>
                <a:sym typeface="Lato"/>
              </a:rPr>
              <a:t> testing</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21" name="Shape 221"/>
        <p:cNvGrpSpPr/>
        <p:nvPr/>
      </p:nvGrpSpPr>
      <p:grpSpPr>
        <a:xfrm>
          <a:off x="0" y="0"/>
          <a:ext cx="0" cy="0"/>
          <a:chOff x="0" y="0"/>
          <a:chExt cx="0" cy="0"/>
        </a:xfrm>
      </p:grpSpPr>
      <p:pic>
        <p:nvPicPr>
          <p:cNvPr id="222" name="Google Shape;222;p41"/>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223" name="Google Shape;223;p41"/>
          <p:cNvSpPr txBox="1"/>
          <p:nvPr/>
        </p:nvSpPr>
        <p:spPr>
          <a:xfrm>
            <a:off x="1709425" y="1285075"/>
            <a:ext cx="5724900" cy="20763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Perfect parity with production is </a:t>
            </a:r>
            <a:r>
              <a:rPr b="1" lang="en" sz="3000">
                <a:solidFill>
                  <a:srgbClr val="FFFFFF"/>
                </a:solidFill>
                <a:latin typeface="Lato"/>
                <a:ea typeface="Lato"/>
                <a:cs typeface="Lato"/>
                <a:sym typeface="Lato"/>
              </a:rPr>
              <a:t>not</a:t>
            </a:r>
            <a:r>
              <a:rPr lang="en" sz="3000">
                <a:solidFill>
                  <a:srgbClr val="FFFFFF"/>
                </a:solidFill>
                <a:latin typeface="Lato Light"/>
                <a:ea typeface="Lato Light"/>
                <a:cs typeface="Lato Light"/>
                <a:sym typeface="Lato Light"/>
              </a:rPr>
              <a:t> a requirement for a good load testing system.</a:t>
            </a:r>
            <a:endParaRPr sz="3000">
              <a:solidFill>
                <a:srgbClr val="FFFFFF"/>
              </a:solidFill>
              <a:latin typeface="Lato Light"/>
              <a:ea typeface="Lato Light"/>
              <a:cs typeface="Lato Light"/>
              <a:sym typeface="La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27" name="Shape 227"/>
        <p:cNvGrpSpPr/>
        <p:nvPr/>
      </p:nvGrpSpPr>
      <p:grpSpPr>
        <a:xfrm>
          <a:off x="0" y="0"/>
          <a:ext cx="0" cy="0"/>
          <a:chOff x="0" y="0"/>
          <a:chExt cx="0" cy="0"/>
        </a:xfrm>
      </p:grpSpPr>
      <p:pic>
        <p:nvPicPr>
          <p:cNvPr id="228" name="Google Shape;228;p42"/>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229" name="Google Shape;229;p42"/>
          <p:cNvSpPr txBox="1"/>
          <p:nvPr>
            <p:ph type="title"/>
          </p:nvPr>
        </p:nvSpPr>
        <p:spPr>
          <a:xfrm>
            <a:off x="5719425" y="1767750"/>
            <a:ext cx="2103600" cy="67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2400">
                <a:solidFill>
                  <a:srgbClr val="EFEFEF"/>
                </a:solidFill>
                <a:latin typeface="Lato Light"/>
                <a:ea typeface="Lato Light"/>
                <a:cs typeface="Lato Light"/>
                <a:sym typeface="Lato Light"/>
              </a:rPr>
              <a:t>Load Test</a:t>
            </a:r>
            <a:endParaRPr b="0" sz="2400">
              <a:solidFill>
                <a:srgbClr val="EFEFEF"/>
              </a:solidFill>
              <a:latin typeface="Lato Light"/>
              <a:ea typeface="Lato Light"/>
              <a:cs typeface="Lato Light"/>
              <a:sym typeface="Lato Light"/>
            </a:endParaRPr>
          </a:p>
        </p:txBody>
      </p:sp>
      <p:sp>
        <p:nvSpPr>
          <p:cNvPr id="230" name="Google Shape;230;p42"/>
          <p:cNvSpPr txBox="1"/>
          <p:nvPr>
            <p:ph type="title"/>
          </p:nvPr>
        </p:nvSpPr>
        <p:spPr>
          <a:xfrm>
            <a:off x="1373925" y="1346550"/>
            <a:ext cx="2103600" cy="672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231" name="Google Shape;231;p42"/>
          <p:cNvSpPr txBox="1"/>
          <p:nvPr>
            <p:ph type="title"/>
          </p:nvPr>
        </p:nvSpPr>
        <p:spPr>
          <a:xfrm>
            <a:off x="2365025" y="3652600"/>
            <a:ext cx="3942300" cy="67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sz="2400">
                <a:solidFill>
                  <a:srgbClr val="EFEFEF"/>
                </a:solidFill>
                <a:latin typeface="Lato Light"/>
                <a:ea typeface="Lato Light"/>
                <a:cs typeface="Lato Light"/>
                <a:sym typeface="Lato Light"/>
              </a:rPr>
              <a:t>Instrument &amp;</a:t>
            </a:r>
            <a:r>
              <a:rPr b="0" lang="en">
                <a:solidFill>
                  <a:srgbClr val="EFEFEF"/>
                </a:solidFill>
                <a:latin typeface="Lato Light"/>
                <a:ea typeface="Lato Light"/>
                <a:cs typeface="Lato Light"/>
                <a:sym typeface="Lato Light"/>
              </a:rPr>
              <a:t> </a:t>
            </a: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pic>
        <p:nvPicPr>
          <p:cNvPr id="232" name="Google Shape;232;p42"/>
          <p:cNvPicPr preferRelativeResize="0"/>
          <p:nvPr/>
        </p:nvPicPr>
        <p:blipFill>
          <a:blip r:embed="rId4">
            <a:alphaModFix/>
          </a:blip>
          <a:stretch>
            <a:fillRect/>
          </a:stretch>
        </p:blipFill>
        <p:spPr>
          <a:xfrm>
            <a:off x="3348375" y="1270358"/>
            <a:ext cx="2447250" cy="2297963"/>
          </a:xfrm>
          <a:prstGeom prst="rect">
            <a:avLst/>
          </a:prstGeom>
          <a:noFill/>
          <a:ln>
            <a:noFill/>
          </a:ln>
        </p:spPr>
      </p:pic>
      <p:sp>
        <p:nvSpPr>
          <p:cNvPr id="233" name="Google Shape;233;p42"/>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The Capacity Cycle</a:t>
            </a:r>
            <a:endParaRPr sz="2400">
              <a:solidFill>
                <a:srgbClr val="FFFFFF"/>
              </a:solidFill>
              <a:latin typeface="Lato Light"/>
              <a:ea typeface="Lato Light"/>
              <a:cs typeface="Lato Light"/>
              <a:sym typeface="La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237" name="Shape 237"/>
        <p:cNvGrpSpPr/>
        <p:nvPr/>
      </p:nvGrpSpPr>
      <p:grpSpPr>
        <a:xfrm>
          <a:off x="0" y="0"/>
          <a:ext cx="0" cy="0"/>
          <a:chOff x="0" y="0"/>
          <a:chExt cx="0" cy="0"/>
        </a:xfrm>
      </p:grpSpPr>
      <p:pic>
        <p:nvPicPr>
          <p:cNvPr id="238" name="Google Shape;238;p43"/>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cxnSp>
        <p:nvCxnSpPr>
          <p:cNvPr id="239" name="Google Shape;239;p43"/>
          <p:cNvCxnSpPr>
            <a:endCxn id="240" idx="2"/>
          </p:cNvCxnSpPr>
          <p:nvPr/>
        </p:nvCxnSpPr>
        <p:spPr>
          <a:xfrm>
            <a:off x="-133" y="2546201"/>
            <a:ext cx="7095300" cy="0"/>
          </a:xfrm>
          <a:prstGeom prst="straightConnector1">
            <a:avLst/>
          </a:prstGeom>
          <a:noFill/>
          <a:ln cap="flat" cmpd="sng" w="38100">
            <a:solidFill>
              <a:srgbClr val="1652F0"/>
            </a:solidFill>
            <a:prstDash val="solid"/>
            <a:miter lim="800000"/>
            <a:headEnd len="sm" w="sm" type="none"/>
            <a:tailEnd len="sm" w="sm" type="none"/>
          </a:ln>
        </p:spPr>
      </p:cxnSp>
      <p:sp>
        <p:nvSpPr>
          <p:cNvPr id="241" name="Google Shape;241;p43"/>
          <p:cNvSpPr txBox="1"/>
          <p:nvPr/>
        </p:nvSpPr>
        <p:spPr>
          <a:xfrm>
            <a:off x="2102647" y="2722925"/>
            <a:ext cx="1275000" cy="1617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B7B7B7"/>
              </a:solidFill>
              <a:latin typeface="Lato Light"/>
              <a:ea typeface="Lato Light"/>
              <a:cs typeface="Lato Light"/>
              <a:sym typeface="Lato Light"/>
            </a:endParaRPr>
          </a:p>
        </p:txBody>
      </p:sp>
      <p:sp>
        <p:nvSpPr>
          <p:cNvPr id="242" name="Google Shape;242;p43"/>
          <p:cNvSpPr txBox="1"/>
          <p:nvPr/>
        </p:nvSpPr>
        <p:spPr>
          <a:xfrm>
            <a:off x="1331428" y="3002700"/>
            <a:ext cx="2046300" cy="1731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a:solidFill>
                  <a:srgbClr val="666666"/>
                </a:solidFill>
                <a:latin typeface="Lato Light"/>
                <a:ea typeface="Lato Light"/>
                <a:cs typeface="Lato Light"/>
                <a:sym typeface="Lato Light"/>
              </a:rPr>
              <a:t>YOLO LOAD TESTING</a:t>
            </a:r>
            <a:endParaRPr>
              <a:solidFill>
                <a:srgbClr val="666666"/>
              </a:solidFill>
              <a:latin typeface="Lato Light"/>
              <a:ea typeface="Lato Light"/>
              <a:cs typeface="Lato Light"/>
              <a:sym typeface="Lato Light"/>
            </a:endParaRPr>
          </a:p>
        </p:txBody>
      </p:sp>
      <p:sp>
        <p:nvSpPr>
          <p:cNvPr id="243" name="Google Shape;243;p43"/>
          <p:cNvSpPr txBox="1"/>
          <p:nvPr/>
        </p:nvSpPr>
        <p:spPr>
          <a:xfrm>
            <a:off x="4174700" y="1914400"/>
            <a:ext cx="915300" cy="1617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B7B7B7"/>
              </a:solidFill>
              <a:latin typeface="Lato Light"/>
              <a:ea typeface="Lato Light"/>
              <a:cs typeface="Lato Light"/>
              <a:sym typeface="Lato Light"/>
            </a:endParaRPr>
          </a:p>
        </p:txBody>
      </p:sp>
      <p:sp>
        <p:nvSpPr>
          <p:cNvPr id="244" name="Google Shape;244;p43"/>
          <p:cNvSpPr txBox="1"/>
          <p:nvPr/>
        </p:nvSpPr>
        <p:spPr>
          <a:xfrm>
            <a:off x="417470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HOLY GRAIL</a:t>
            </a:r>
            <a:endParaRPr>
              <a:solidFill>
                <a:srgbClr val="666666"/>
              </a:solidFill>
              <a:latin typeface="Lato Light"/>
              <a:ea typeface="Lato Light"/>
              <a:cs typeface="Lato Light"/>
              <a:sym typeface="Lato Light"/>
            </a:endParaRPr>
          </a:p>
        </p:txBody>
      </p:sp>
      <p:sp>
        <p:nvSpPr>
          <p:cNvPr id="245" name="Google Shape;245;p43"/>
          <p:cNvSpPr/>
          <p:nvPr/>
        </p:nvSpPr>
        <p:spPr>
          <a:xfrm>
            <a:off x="418631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246" name="Google Shape;246;p43"/>
          <p:cNvSpPr/>
          <p:nvPr/>
        </p:nvSpPr>
        <p:spPr>
          <a:xfrm>
            <a:off x="75601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247" name="Google Shape;247;p43"/>
          <p:cNvSpPr txBox="1"/>
          <p:nvPr/>
        </p:nvSpPr>
        <p:spPr>
          <a:xfrm>
            <a:off x="972999" y="1914400"/>
            <a:ext cx="731100" cy="1617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sz="1800">
                <a:solidFill>
                  <a:srgbClr val="F3F3F3"/>
                </a:solidFill>
                <a:latin typeface="Lato Black"/>
                <a:ea typeface="Lato Black"/>
                <a:cs typeface="Lato Black"/>
                <a:sym typeface="Lato Black"/>
              </a:rPr>
              <a:t>2016</a:t>
            </a:r>
            <a:endParaRPr sz="1800">
              <a:solidFill>
                <a:srgbClr val="F3F3F3"/>
              </a:solidFill>
              <a:latin typeface="Lato Black"/>
              <a:ea typeface="Lato Black"/>
              <a:cs typeface="Lato Black"/>
              <a:sym typeface="Lato Black"/>
            </a:endParaRPr>
          </a:p>
        </p:txBody>
      </p:sp>
      <p:sp>
        <p:nvSpPr>
          <p:cNvPr id="248" name="Google Shape;248;p43"/>
          <p:cNvSpPr txBox="1"/>
          <p:nvPr/>
        </p:nvSpPr>
        <p:spPr>
          <a:xfrm>
            <a:off x="973001" y="2199975"/>
            <a:ext cx="18561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FFFFFF"/>
                </a:solidFill>
                <a:latin typeface="Lato Light"/>
                <a:ea typeface="Lato Light"/>
                <a:cs typeface="Lato Light"/>
                <a:sym typeface="Lato Light"/>
              </a:rPr>
              <a:t>THE WAKEUP CALL</a:t>
            </a:r>
            <a:endParaRPr>
              <a:solidFill>
                <a:srgbClr val="FFFFFF"/>
              </a:solidFill>
              <a:latin typeface="Lato Light"/>
              <a:ea typeface="Lato Light"/>
              <a:cs typeface="Lato Light"/>
              <a:sym typeface="Lato Light"/>
            </a:endParaRPr>
          </a:p>
        </p:txBody>
      </p:sp>
      <p:sp>
        <p:nvSpPr>
          <p:cNvPr id="249" name="Google Shape;249;p43"/>
          <p:cNvSpPr/>
          <p:nvPr/>
        </p:nvSpPr>
        <p:spPr>
          <a:xfrm>
            <a:off x="3288584"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grpSp>
        <p:nvGrpSpPr>
          <p:cNvPr id="250" name="Google Shape;250;p43"/>
          <p:cNvGrpSpPr/>
          <p:nvPr/>
        </p:nvGrpSpPr>
        <p:grpSpPr>
          <a:xfrm>
            <a:off x="604944" y="2351021"/>
            <a:ext cx="390360" cy="390360"/>
            <a:chOff x="1190625" y="238125"/>
            <a:chExt cx="5225700" cy="5225700"/>
          </a:xfrm>
        </p:grpSpPr>
        <p:sp>
          <p:nvSpPr>
            <p:cNvPr id="251" name="Google Shape;251;p43"/>
            <p:cNvSpPr/>
            <p:nvPr/>
          </p:nvSpPr>
          <p:spPr>
            <a:xfrm>
              <a:off x="1190625" y="238125"/>
              <a:ext cx="5225700" cy="5225700"/>
            </a:xfrm>
            <a:custGeom>
              <a:rect b="b" l="l" r="r" t="t"/>
              <a:pathLst>
                <a:path extrusionOk="0" h="209028" w="209028">
                  <a:moveTo>
                    <a:pt x="104514" y="0"/>
                  </a:moveTo>
                  <a:cubicBezTo>
                    <a:pt x="46770" y="0"/>
                    <a:pt x="0" y="46770"/>
                    <a:pt x="0" y="104514"/>
                  </a:cubicBezTo>
                  <a:cubicBezTo>
                    <a:pt x="0" y="162258"/>
                    <a:pt x="46770" y="209027"/>
                    <a:pt x="104514" y="209027"/>
                  </a:cubicBezTo>
                  <a:cubicBezTo>
                    <a:pt x="162258" y="209027"/>
                    <a:pt x="209027" y="162258"/>
                    <a:pt x="209027" y="104514"/>
                  </a:cubicBezTo>
                  <a:cubicBezTo>
                    <a:pt x="209027" y="46770"/>
                    <a:pt x="162258" y="0"/>
                    <a:pt x="104514"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3"/>
            <p:cNvSpPr/>
            <p:nvPr/>
          </p:nvSpPr>
          <p:spPr>
            <a:xfrm>
              <a:off x="2007125" y="1054625"/>
              <a:ext cx="3592675" cy="3592675"/>
            </a:xfrm>
            <a:custGeom>
              <a:rect b="b" l="l" r="r" t="t"/>
              <a:pathLst>
                <a:path extrusionOk="0" h="143707" w="143707">
                  <a:moveTo>
                    <a:pt x="71854" y="1"/>
                  </a:moveTo>
                  <a:cubicBezTo>
                    <a:pt x="32139" y="1"/>
                    <a:pt x="1" y="32139"/>
                    <a:pt x="1" y="71854"/>
                  </a:cubicBezTo>
                  <a:cubicBezTo>
                    <a:pt x="1" y="111569"/>
                    <a:pt x="32139" y="143707"/>
                    <a:pt x="71854" y="143707"/>
                  </a:cubicBezTo>
                  <a:cubicBezTo>
                    <a:pt x="111569" y="143707"/>
                    <a:pt x="143707" y="111569"/>
                    <a:pt x="143707" y="71854"/>
                  </a:cubicBezTo>
                  <a:cubicBezTo>
                    <a:pt x="143707" y="32139"/>
                    <a:pt x="111569" y="1"/>
                    <a:pt x="71854" y="1"/>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3"/>
            <p:cNvSpPr/>
            <p:nvPr/>
          </p:nvSpPr>
          <p:spPr>
            <a:xfrm>
              <a:off x="2823650" y="1871150"/>
              <a:ext cx="1959650" cy="1959650"/>
            </a:xfrm>
            <a:custGeom>
              <a:rect b="b" l="l" r="r" t="t"/>
              <a:pathLst>
                <a:path extrusionOk="0" h="78386" w="78386">
                  <a:moveTo>
                    <a:pt x="39193" y="0"/>
                  </a:moveTo>
                  <a:cubicBezTo>
                    <a:pt x="17506" y="0"/>
                    <a:pt x="0" y="17506"/>
                    <a:pt x="0" y="39193"/>
                  </a:cubicBezTo>
                  <a:cubicBezTo>
                    <a:pt x="0" y="60879"/>
                    <a:pt x="17506" y="78385"/>
                    <a:pt x="39193" y="78385"/>
                  </a:cubicBezTo>
                  <a:cubicBezTo>
                    <a:pt x="60879" y="78385"/>
                    <a:pt x="78385" y="60879"/>
                    <a:pt x="78385" y="39193"/>
                  </a:cubicBezTo>
                  <a:cubicBezTo>
                    <a:pt x="78385" y="17506"/>
                    <a:pt x="60879" y="0"/>
                    <a:pt x="39193" y="0"/>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3"/>
            <p:cNvSpPr/>
            <p:nvPr/>
          </p:nvSpPr>
          <p:spPr>
            <a:xfrm>
              <a:off x="3313550" y="2361050"/>
              <a:ext cx="979850" cy="979850"/>
            </a:xfrm>
            <a:custGeom>
              <a:rect b="b" l="l" r="r" t="t"/>
              <a:pathLst>
                <a:path extrusionOk="0" h="39194" w="39194">
                  <a:moveTo>
                    <a:pt x="19597" y="0"/>
                  </a:moveTo>
                  <a:lnTo>
                    <a:pt x="15155" y="15155"/>
                  </a:lnTo>
                  <a:lnTo>
                    <a:pt x="0" y="19597"/>
                  </a:lnTo>
                  <a:lnTo>
                    <a:pt x="15155" y="24300"/>
                  </a:lnTo>
                  <a:lnTo>
                    <a:pt x="19597" y="39193"/>
                  </a:lnTo>
                  <a:lnTo>
                    <a:pt x="24300" y="24300"/>
                  </a:lnTo>
                  <a:lnTo>
                    <a:pt x="39193" y="19597"/>
                  </a:lnTo>
                  <a:lnTo>
                    <a:pt x="24300" y="15155"/>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5" name="Google Shape;255;p43"/>
          <p:cNvSpPr txBox="1"/>
          <p:nvPr/>
        </p:nvSpPr>
        <p:spPr>
          <a:xfrm>
            <a:off x="5157046" y="2722925"/>
            <a:ext cx="1275000" cy="1617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sz="1800">
                <a:solidFill>
                  <a:srgbClr val="B7B7B7"/>
                </a:solidFill>
                <a:latin typeface="Lato Light"/>
                <a:ea typeface="Lato Light"/>
                <a:cs typeface="Lato Light"/>
                <a:sym typeface="Lato Light"/>
              </a:rPr>
              <a:t>2018</a:t>
            </a:r>
            <a:endParaRPr sz="1800">
              <a:solidFill>
                <a:srgbClr val="B7B7B7"/>
              </a:solidFill>
              <a:latin typeface="Lato Light"/>
              <a:ea typeface="Lato Light"/>
              <a:cs typeface="Lato Light"/>
              <a:sym typeface="Lato Light"/>
            </a:endParaRPr>
          </a:p>
        </p:txBody>
      </p:sp>
      <p:sp>
        <p:nvSpPr>
          <p:cNvPr id="256" name="Google Shape;256;p43"/>
          <p:cNvSpPr txBox="1"/>
          <p:nvPr/>
        </p:nvSpPr>
        <p:spPr>
          <a:xfrm>
            <a:off x="4385827" y="3002700"/>
            <a:ext cx="2046300" cy="1731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a:solidFill>
                  <a:srgbClr val="666666"/>
                </a:solidFill>
                <a:latin typeface="Lato Light"/>
                <a:ea typeface="Lato Light"/>
                <a:cs typeface="Lato Light"/>
                <a:sym typeface="Lato Light"/>
              </a:rPr>
              <a:t>LOAD TESTING REDUX</a:t>
            </a:r>
            <a:endParaRPr>
              <a:solidFill>
                <a:srgbClr val="666666"/>
              </a:solidFill>
              <a:latin typeface="Lato Light"/>
              <a:ea typeface="Lato Light"/>
              <a:cs typeface="Lato Light"/>
              <a:sym typeface="Lato Light"/>
            </a:endParaRPr>
          </a:p>
        </p:txBody>
      </p:sp>
      <p:sp>
        <p:nvSpPr>
          <p:cNvPr id="257" name="Google Shape;257;p43"/>
          <p:cNvSpPr/>
          <p:nvPr/>
        </p:nvSpPr>
        <p:spPr>
          <a:xfrm>
            <a:off x="634298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258" name="Google Shape;258;p43"/>
          <p:cNvSpPr txBox="1"/>
          <p:nvPr/>
        </p:nvSpPr>
        <p:spPr>
          <a:xfrm>
            <a:off x="708355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FUTURE</a:t>
            </a:r>
            <a:endParaRPr>
              <a:solidFill>
                <a:srgbClr val="666666"/>
              </a:solidFill>
              <a:latin typeface="Lato Light"/>
              <a:ea typeface="Lato Light"/>
              <a:cs typeface="Lato Light"/>
              <a:sym typeface="Lato Light"/>
            </a:endParaRPr>
          </a:p>
        </p:txBody>
      </p:sp>
      <p:sp>
        <p:nvSpPr>
          <p:cNvPr id="240" name="Google Shape;240;p43"/>
          <p:cNvSpPr/>
          <p:nvPr/>
        </p:nvSpPr>
        <p:spPr>
          <a:xfrm>
            <a:off x="709516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62" name="Shape 262"/>
        <p:cNvGrpSpPr/>
        <p:nvPr/>
      </p:nvGrpSpPr>
      <p:grpSpPr>
        <a:xfrm>
          <a:off x="0" y="0"/>
          <a:ext cx="0" cy="0"/>
          <a:chOff x="0" y="0"/>
          <a:chExt cx="0" cy="0"/>
        </a:xfrm>
      </p:grpSpPr>
      <p:pic>
        <p:nvPicPr>
          <p:cNvPr id="263" name="Google Shape;263;p44" title="Points scored"/>
          <p:cNvPicPr preferRelativeResize="0"/>
          <p:nvPr/>
        </p:nvPicPr>
        <p:blipFill>
          <a:blip r:embed="rId3">
            <a:alphaModFix/>
          </a:blip>
          <a:stretch>
            <a:fillRect/>
          </a:stretch>
        </p:blipFill>
        <p:spPr>
          <a:xfrm>
            <a:off x="374325" y="189575"/>
            <a:ext cx="8395350" cy="4764349"/>
          </a:xfrm>
          <a:prstGeom prst="rect">
            <a:avLst/>
          </a:prstGeom>
          <a:noFill/>
          <a:ln>
            <a:noFill/>
          </a:ln>
        </p:spPr>
      </p:pic>
      <p:sp>
        <p:nvSpPr>
          <p:cNvPr id="264" name="Google Shape;264;p44"/>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4"/>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266" name="Google Shape;266;p44"/>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70" name="Shape 270"/>
        <p:cNvGrpSpPr/>
        <p:nvPr/>
      </p:nvGrpSpPr>
      <p:grpSpPr>
        <a:xfrm>
          <a:off x="0" y="0"/>
          <a:ext cx="0" cy="0"/>
          <a:chOff x="0" y="0"/>
          <a:chExt cx="0" cy="0"/>
        </a:xfrm>
      </p:grpSpPr>
      <p:pic>
        <p:nvPicPr>
          <p:cNvPr id="271" name="Google Shape;271;p45" title="Points scored"/>
          <p:cNvPicPr preferRelativeResize="0"/>
          <p:nvPr/>
        </p:nvPicPr>
        <p:blipFill>
          <a:blip r:embed="rId3">
            <a:alphaModFix/>
          </a:blip>
          <a:stretch>
            <a:fillRect/>
          </a:stretch>
        </p:blipFill>
        <p:spPr>
          <a:xfrm>
            <a:off x="374325" y="189575"/>
            <a:ext cx="8395350" cy="4764349"/>
          </a:xfrm>
          <a:prstGeom prst="rect">
            <a:avLst/>
          </a:prstGeom>
          <a:noFill/>
          <a:ln>
            <a:noFill/>
          </a:ln>
        </p:spPr>
      </p:pic>
      <p:cxnSp>
        <p:nvCxnSpPr>
          <p:cNvPr id="272" name="Google Shape;272;p45"/>
          <p:cNvCxnSpPr/>
          <p:nvPr/>
        </p:nvCxnSpPr>
        <p:spPr>
          <a:xfrm flipH="1" rot="10800000">
            <a:off x="1437538" y="1719775"/>
            <a:ext cx="7104000" cy="17700"/>
          </a:xfrm>
          <a:prstGeom prst="straightConnector1">
            <a:avLst/>
          </a:prstGeom>
          <a:noFill/>
          <a:ln cap="flat" cmpd="sng" w="76200">
            <a:solidFill>
              <a:srgbClr val="FF0000"/>
            </a:solidFill>
            <a:prstDash val="solid"/>
            <a:round/>
            <a:headEnd len="med" w="med" type="none"/>
            <a:tailEnd len="med" w="med" type="none"/>
          </a:ln>
        </p:spPr>
      </p:cxnSp>
      <p:sp>
        <p:nvSpPr>
          <p:cNvPr id="273" name="Google Shape;273;p45"/>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5"/>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275" name="Google Shape;275;p45"/>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79" name="Shape 279"/>
        <p:cNvGrpSpPr/>
        <p:nvPr/>
      </p:nvGrpSpPr>
      <p:grpSpPr>
        <a:xfrm>
          <a:off x="0" y="0"/>
          <a:ext cx="0" cy="0"/>
          <a:chOff x="0" y="0"/>
          <a:chExt cx="0" cy="0"/>
        </a:xfrm>
      </p:grpSpPr>
      <p:pic>
        <p:nvPicPr>
          <p:cNvPr id="280" name="Google Shape;280;p46" title="Chart"/>
          <p:cNvPicPr preferRelativeResize="0"/>
          <p:nvPr/>
        </p:nvPicPr>
        <p:blipFill>
          <a:blip r:embed="rId3">
            <a:alphaModFix/>
          </a:blip>
          <a:stretch>
            <a:fillRect/>
          </a:stretch>
        </p:blipFill>
        <p:spPr>
          <a:xfrm>
            <a:off x="374325" y="190477"/>
            <a:ext cx="8395351" cy="4762546"/>
          </a:xfrm>
          <a:prstGeom prst="rect">
            <a:avLst/>
          </a:prstGeom>
          <a:noFill/>
          <a:ln>
            <a:noFill/>
          </a:ln>
        </p:spPr>
      </p:pic>
      <p:cxnSp>
        <p:nvCxnSpPr>
          <p:cNvPr id="281" name="Google Shape;281;p46"/>
          <p:cNvCxnSpPr/>
          <p:nvPr/>
        </p:nvCxnSpPr>
        <p:spPr>
          <a:xfrm flipH="1" rot="10800000">
            <a:off x="1353763" y="2700550"/>
            <a:ext cx="7104000" cy="17700"/>
          </a:xfrm>
          <a:prstGeom prst="straightConnector1">
            <a:avLst/>
          </a:prstGeom>
          <a:noFill/>
          <a:ln cap="flat" cmpd="sng" w="76200">
            <a:solidFill>
              <a:srgbClr val="FF0000"/>
            </a:solidFill>
            <a:prstDash val="solid"/>
            <a:round/>
            <a:headEnd len="med" w="med" type="none"/>
            <a:tailEnd len="med" w="med" type="none"/>
          </a:ln>
        </p:spPr>
      </p:cxnSp>
      <p:sp>
        <p:nvSpPr>
          <p:cNvPr id="282" name="Google Shape;282;p46"/>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6"/>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284" name="Google Shape;284;p46"/>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125" name="Shape 125"/>
        <p:cNvGrpSpPr/>
        <p:nvPr/>
      </p:nvGrpSpPr>
      <p:grpSpPr>
        <a:xfrm>
          <a:off x="0" y="0"/>
          <a:ext cx="0" cy="0"/>
          <a:chOff x="0" y="0"/>
          <a:chExt cx="0" cy="0"/>
        </a:xfrm>
      </p:grpSpPr>
      <p:sp>
        <p:nvSpPr>
          <p:cNvPr id="126" name="Google Shape;126;p2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Lato Light"/>
                <a:ea typeface="Lato Light"/>
                <a:cs typeface="Lato Light"/>
                <a:sym typeface="Lato Light"/>
              </a:rPr>
              <a:t>Capacity Planning for Crypto Mania</a:t>
            </a:r>
            <a:endParaRPr>
              <a:solidFill>
                <a:srgbClr val="EFEFEF"/>
              </a:solidFill>
              <a:latin typeface="Lato Light"/>
              <a:ea typeface="Lato Light"/>
              <a:cs typeface="Lato Light"/>
              <a:sym typeface="Lato Light"/>
            </a:endParaRPr>
          </a:p>
        </p:txBody>
      </p:sp>
      <p:sp>
        <p:nvSpPr>
          <p:cNvPr id="127" name="Google Shape;127;p29"/>
          <p:cNvSpPr txBox="1"/>
          <p:nvPr/>
        </p:nvSpPr>
        <p:spPr>
          <a:xfrm>
            <a:off x="6461375" y="4328125"/>
            <a:ext cx="2327700" cy="497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sz="2400">
              <a:solidFill>
                <a:srgbClr val="F3F3F3"/>
              </a:solidFill>
              <a:latin typeface="Lato"/>
              <a:ea typeface="Lato"/>
              <a:cs typeface="Lato"/>
              <a:sym typeface="Lato"/>
            </a:endParaRPr>
          </a:p>
        </p:txBody>
      </p:sp>
      <p:pic>
        <p:nvPicPr>
          <p:cNvPr id="128" name="Google Shape;128;p29"/>
          <p:cNvPicPr preferRelativeResize="0"/>
          <p:nvPr/>
        </p:nvPicPr>
        <p:blipFill rotWithShape="1">
          <a:blip r:embed="rId3">
            <a:alphaModFix/>
          </a:blip>
          <a:srcRect b="7648" l="0" r="0" t="7648"/>
          <a:stretch/>
        </p:blipFill>
        <p:spPr>
          <a:xfrm>
            <a:off x="0" y="0"/>
            <a:ext cx="914399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88" name="Shape 288"/>
        <p:cNvGrpSpPr/>
        <p:nvPr/>
      </p:nvGrpSpPr>
      <p:grpSpPr>
        <a:xfrm>
          <a:off x="0" y="0"/>
          <a:ext cx="0" cy="0"/>
          <a:chOff x="0" y="0"/>
          <a:chExt cx="0" cy="0"/>
        </a:xfrm>
      </p:grpSpPr>
      <p:pic>
        <p:nvPicPr>
          <p:cNvPr id="289" name="Google Shape;289;p47" title="Chart"/>
          <p:cNvPicPr preferRelativeResize="0"/>
          <p:nvPr/>
        </p:nvPicPr>
        <p:blipFill>
          <a:blip r:embed="rId3">
            <a:alphaModFix/>
          </a:blip>
          <a:stretch>
            <a:fillRect/>
          </a:stretch>
        </p:blipFill>
        <p:spPr>
          <a:xfrm>
            <a:off x="374325" y="190477"/>
            <a:ext cx="8395351" cy="4762546"/>
          </a:xfrm>
          <a:prstGeom prst="rect">
            <a:avLst/>
          </a:prstGeom>
          <a:noFill/>
          <a:ln>
            <a:noFill/>
          </a:ln>
        </p:spPr>
      </p:pic>
      <p:cxnSp>
        <p:nvCxnSpPr>
          <p:cNvPr id="290" name="Google Shape;290;p47"/>
          <p:cNvCxnSpPr/>
          <p:nvPr/>
        </p:nvCxnSpPr>
        <p:spPr>
          <a:xfrm flipH="1" rot="10800000">
            <a:off x="1353763" y="2700550"/>
            <a:ext cx="7104000" cy="17700"/>
          </a:xfrm>
          <a:prstGeom prst="straightConnector1">
            <a:avLst/>
          </a:prstGeom>
          <a:noFill/>
          <a:ln cap="flat" cmpd="sng" w="76200">
            <a:solidFill>
              <a:srgbClr val="FF0000"/>
            </a:solidFill>
            <a:prstDash val="solid"/>
            <a:round/>
            <a:headEnd len="med" w="med" type="none"/>
            <a:tailEnd len="med" w="med" type="none"/>
          </a:ln>
        </p:spPr>
      </p:cxnSp>
      <p:pic>
        <p:nvPicPr>
          <p:cNvPr id="291" name="Google Shape;291;p47"/>
          <p:cNvPicPr preferRelativeResize="0"/>
          <p:nvPr/>
        </p:nvPicPr>
        <p:blipFill>
          <a:blip r:embed="rId4">
            <a:alphaModFix/>
          </a:blip>
          <a:stretch>
            <a:fillRect/>
          </a:stretch>
        </p:blipFill>
        <p:spPr>
          <a:xfrm>
            <a:off x="7277949" y="975440"/>
            <a:ext cx="708150" cy="914699"/>
          </a:xfrm>
          <a:prstGeom prst="rect">
            <a:avLst/>
          </a:prstGeom>
          <a:noFill/>
          <a:ln>
            <a:noFill/>
          </a:ln>
        </p:spPr>
      </p:pic>
      <p:sp>
        <p:nvSpPr>
          <p:cNvPr id="292" name="Google Shape;292;p47"/>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3" name="Google Shape;293;p47"/>
          <p:cNvPicPr preferRelativeResize="0"/>
          <p:nvPr/>
        </p:nvPicPr>
        <p:blipFill rotWithShape="1">
          <a:blip r:embed="rId5">
            <a:alphaModFix/>
          </a:blip>
          <a:srcRect b="0" l="0" r="0" t="0"/>
          <a:stretch/>
        </p:blipFill>
        <p:spPr>
          <a:xfrm>
            <a:off x="6373325" y="1826724"/>
            <a:ext cx="1119050" cy="844075"/>
          </a:xfrm>
          <a:prstGeom prst="rect">
            <a:avLst/>
          </a:prstGeom>
          <a:noFill/>
          <a:ln>
            <a:noFill/>
          </a:ln>
        </p:spPr>
      </p:pic>
      <p:sp>
        <p:nvSpPr>
          <p:cNvPr id="294" name="Google Shape;294;p47"/>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295" name="Google Shape;295;p47"/>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299" name="Shape 299"/>
        <p:cNvGrpSpPr/>
        <p:nvPr/>
      </p:nvGrpSpPr>
      <p:grpSpPr>
        <a:xfrm>
          <a:off x="0" y="0"/>
          <a:ext cx="0" cy="0"/>
          <a:chOff x="0" y="0"/>
          <a:chExt cx="0" cy="0"/>
        </a:xfrm>
      </p:grpSpPr>
      <p:pic>
        <p:nvPicPr>
          <p:cNvPr id="300" name="Google Shape;300;p48"/>
          <p:cNvPicPr preferRelativeResize="0"/>
          <p:nvPr/>
        </p:nvPicPr>
        <p:blipFill rotWithShape="1">
          <a:blip r:embed="rId3">
            <a:alphaModFix/>
          </a:blip>
          <a:srcRect b="0" l="0" r="0" t="0"/>
          <a:stretch/>
        </p:blipFill>
        <p:spPr>
          <a:xfrm>
            <a:off x="152400" y="942900"/>
            <a:ext cx="8842576" cy="3105225"/>
          </a:xfrm>
          <a:prstGeom prst="rect">
            <a:avLst/>
          </a:prstGeom>
          <a:noFill/>
          <a:ln>
            <a:noFill/>
          </a:ln>
        </p:spPr>
      </p:pic>
      <p:pic>
        <p:nvPicPr>
          <p:cNvPr id="301" name="Google Shape;301;p48"/>
          <p:cNvPicPr preferRelativeResize="0"/>
          <p:nvPr/>
        </p:nvPicPr>
        <p:blipFill>
          <a:blip r:embed="rId4">
            <a:alphaModFix/>
          </a:blip>
          <a:stretch>
            <a:fillRect/>
          </a:stretch>
        </p:blipFill>
        <p:spPr>
          <a:xfrm>
            <a:off x="1142625" y="4157475"/>
            <a:ext cx="587875" cy="291025"/>
          </a:xfrm>
          <a:prstGeom prst="rect">
            <a:avLst/>
          </a:prstGeom>
          <a:noFill/>
          <a:ln>
            <a:noFill/>
          </a:ln>
        </p:spPr>
      </p:pic>
      <p:pic>
        <p:nvPicPr>
          <p:cNvPr id="302" name="Google Shape;302;p48"/>
          <p:cNvPicPr preferRelativeResize="0"/>
          <p:nvPr/>
        </p:nvPicPr>
        <p:blipFill>
          <a:blip r:embed="rId5">
            <a:alphaModFix/>
          </a:blip>
          <a:stretch>
            <a:fillRect/>
          </a:stretch>
        </p:blipFill>
        <p:spPr>
          <a:xfrm>
            <a:off x="291450" y="4179050"/>
            <a:ext cx="808350" cy="269450"/>
          </a:xfrm>
          <a:prstGeom prst="rect">
            <a:avLst/>
          </a:prstGeom>
          <a:noFill/>
          <a:ln>
            <a:noFill/>
          </a:ln>
        </p:spPr>
      </p:pic>
      <p:sp>
        <p:nvSpPr>
          <p:cNvPr id="303" name="Google Shape;303;p48"/>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Web Service Time Breakdown</a:t>
            </a:r>
            <a:endParaRPr sz="2400">
              <a:solidFill>
                <a:srgbClr val="FFFFFF"/>
              </a:solidFill>
              <a:latin typeface="Lato Light"/>
              <a:ea typeface="Lato Light"/>
              <a:cs typeface="Lato Light"/>
              <a:sym typeface="La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07" name="Shape 307"/>
        <p:cNvGrpSpPr/>
        <p:nvPr/>
      </p:nvGrpSpPr>
      <p:grpSpPr>
        <a:xfrm>
          <a:off x="0" y="0"/>
          <a:ext cx="0" cy="0"/>
          <a:chOff x="0" y="0"/>
          <a:chExt cx="0" cy="0"/>
        </a:xfrm>
      </p:grpSpPr>
      <p:pic>
        <p:nvPicPr>
          <p:cNvPr id="308" name="Google Shape;308;p49"/>
          <p:cNvPicPr preferRelativeResize="0"/>
          <p:nvPr/>
        </p:nvPicPr>
        <p:blipFill rotWithShape="1">
          <a:blip r:embed="rId3">
            <a:alphaModFix/>
          </a:blip>
          <a:srcRect b="11777" l="0" r="0" t="0"/>
          <a:stretch/>
        </p:blipFill>
        <p:spPr>
          <a:xfrm>
            <a:off x="114500" y="1367025"/>
            <a:ext cx="8914999" cy="2125675"/>
          </a:xfrm>
          <a:prstGeom prst="rect">
            <a:avLst/>
          </a:prstGeom>
          <a:noFill/>
          <a:ln>
            <a:noFill/>
          </a:ln>
        </p:spPr>
      </p:pic>
      <p:pic>
        <p:nvPicPr>
          <p:cNvPr id="309" name="Google Shape;309;p49"/>
          <p:cNvPicPr preferRelativeResize="0"/>
          <p:nvPr/>
        </p:nvPicPr>
        <p:blipFill>
          <a:blip r:embed="rId4">
            <a:alphaModFix/>
          </a:blip>
          <a:stretch>
            <a:fillRect/>
          </a:stretch>
        </p:blipFill>
        <p:spPr>
          <a:xfrm>
            <a:off x="1171200" y="3471675"/>
            <a:ext cx="587875" cy="291025"/>
          </a:xfrm>
          <a:prstGeom prst="rect">
            <a:avLst/>
          </a:prstGeom>
          <a:noFill/>
          <a:ln>
            <a:noFill/>
          </a:ln>
        </p:spPr>
      </p:pic>
      <p:pic>
        <p:nvPicPr>
          <p:cNvPr id="310" name="Google Shape;310;p49"/>
          <p:cNvPicPr preferRelativeResize="0"/>
          <p:nvPr/>
        </p:nvPicPr>
        <p:blipFill>
          <a:blip r:embed="rId5">
            <a:alphaModFix/>
          </a:blip>
          <a:stretch>
            <a:fillRect/>
          </a:stretch>
        </p:blipFill>
        <p:spPr>
          <a:xfrm>
            <a:off x="320025" y="3493250"/>
            <a:ext cx="808350" cy="269450"/>
          </a:xfrm>
          <a:prstGeom prst="rect">
            <a:avLst/>
          </a:prstGeom>
          <a:noFill/>
          <a:ln>
            <a:noFill/>
          </a:ln>
        </p:spPr>
      </p:pic>
      <p:sp>
        <p:nvSpPr>
          <p:cNvPr id="311" name="Google Shape;311;p49"/>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Web Service Time Breakdown</a:t>
            </a:r>
            <a:endParaRPr sz="2400">
              <a:solidFill>
                <a:srgbClr val="FFFFFF"/>
              </a:solidFill>
              <a:latin typeface="Lato Light"/>
              <a:ea typeface="Lato Light"/>
              <a:cs typeface="Lato Light"/>
              <a:sym typeface="La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15" name="Shape 315"/>
        <p:cNvGrpSpPr/>
        <p:nvPr/>
      </p:nvGrpSpPr>
      <p:grpSpPr>
        <a:xfrm>
          <a:off x="0" y="0"/>
          <a:ext cx="0" cy="0"/>
          <a:chOff x="0" y="0"/>
          <a:chExt cx="0" cy="0"/>
        </a:xfrm>
      </p:grpSpPr>
      <p:pic>
        <p:nvPicPr>
          <p:cNvPr id="316" name="Google Shape;316;p50"/>
          <p:cNvPicPr preferRelativeResize="0"/>
          <p:nvPr/>
        </p:nvPicPr>
        <p:blipFill rotWithShape="1">
          <a:blip r:embed="rId3">
            <a:alphaModFix/>
          </a:blip>
          <a:srcRect b="11777" l="0" r="0" t="0"/>
          <a:stretch/>
        </p:blipFill>
        <p:spPr>
          <a:xfrm>
            <a:off x="114500" y="1367025"/>
            <a:ext cx="8914999" cy="2125675"/>
          </a:xfrm>
          <a:prstGeom prst="rect">
            <a:avLst/>
          </a:prstGeom>
          <a:noFill/>
          <a:ln>
            <a:noFill/>
          </a:ln>
        </p:spPr>
      </p:pic>
      <p:pic>
        <p:nvPicPr>
          <p:cNvPr id="317" name="Google Shape;317;p50"/>
          <p:cNvPicPr preferRelativeResize="0"/>
          <p:nvPr/>
        </p:nvPicPr>
        <p:blipFill>
          <a:blip r:embed="rId4">
            <a:alphaModFix/>
          </a:blip>
          <a:stretch>
            <a:fillRect/>
          </a:stretch>
        </p:blipFill>
        <p:spPr>
          <a:xfrm>
            <a:off x="1171200" y="3471675"/>
            <a:ext cx="587875" cy="291025"/>
          </a:xfrm>
          <a:prstGeom prst="rect">
            <a:avLst/>
          </a:prstGeom>
          <a:noFill/>
          <a:ln>
            <a:noFill/>
          </a:ln>
        </p:spPr>
      </p:pic>
      <p:pic>
        <p:nvPicPr>
          <p:cNvPr id="318" name="Google Shape;318;p50"/>
          <p:cNvPicPr preferRelativeResize="0"/>
          <p:nvPr/>
        </p:nvPicPr>
        <p:blipFill>
          <a:blip r:embed="rId5">
            <a:alphaModFix/>
          </a:blip>
          <a:stretch>
            <a:fillRect/>
          </a:stretch>
        </p:blipFill>
        <p:spPr>
          <a:xfrm>
            <a:off x="320025" y="3493250"/>
            <a:ext cx="808350" cy="269450"/>
          </a:xfrm>
          <a:prstGeom prst="rect">
            <a:avLst/>
          </a:prstGeom>
          <a:noFill/>
          <a:ln>
            <a:noFill/>
          </a:ln>
        </p:spPr>
      </p:pic>
      <p:sp>
        <p:nvSpPr>
          <p:cNvPr id="319" name="Google Shape;319;p50"/>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Web Service Time Breakdown</a:t>
            </a:r>
            <a:endParaRPr sz="2400">
              <a:solidFill>
                <a:srgbClr val="FFFFFF"/>
              </a:solidFill>
              <a:latin typeface="Lato Light"/>
              <a:ea typeface="Lato Light"/>
              <a:cs typeface="Lato Light"/>
              <a:sym typeface="Lato Light"/>
            </a:endParaRPr>
          </a:p>
        </p:txBody>
      </p:sp>
      <p:pic>
        <p:nvPicPr>
          <p:cNvPr id="320" name="Google Shape;320;p50"/>
          <p:cNvPicPr preferRelativeResize="0"/>
          <p:nvPr/>
        </p:nvPicPr>
        <p:blipFill>
          <a:blip r:embed="rId6">
            <a:alphaModFix/>
          </a:blip>
          <a:stretch>
            <a:fillRect/>
          </a:stretch>
        </p:blipFill>
        <p:spPr>
          <a:xfrm>
            <a:off x="2370800" y="1508238"/>
            <a:ext cx="1424150" cy="1424150"/>
          </a:xfrm>
          <a:prstGeom prst="rect">
            <a:avLst/>
          </a:prstGeom>
          <a:noFill/>
          <a:ln>
            <a:noFill/>
          </a:ln>
          <a:effectLst>
            <a:outerShdw blurRad="414338" rotWithShape="0" algn="bl" dir="5400000" dist="9525">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24" name="Shape 324"/>
        <p:cNvGrpSpPr/>
        <p:nvPr/>
      </p:nvGrpSpPr>
      <p:grpSpPr>
        <a:xfrm>
          <a:off x="0" y="0"/>
          <a:ext cx="0" cy="0"/>
          <a:chOff x="0" y="0"/>
          <a:chExt cx="0" cy="0"/>
        </a:xfrm>
      </p:grpSpPr>
      <p:pic>
        <p:nvPicPr>
          <p:cNvPr id="325" name="Google Shape;325;p51"/>
          <p:cNvPicPr preferRelativeResize="0"/>
          <p:nvPr/>
        </p:nvPicPr>
        <p:blipFill>
          <a:blip r:embed="rId3">
            <a:alphaModFix/>
          </a:blip>
          <a:stretch>
            <a:fillRect/>
          </a:stretch>
        </p:blipFill>
        <p:spPr>
          <a:xfrm>
            <a:off x="2423575" y="481150"/>
            <a:ext cx="4467872" cy="4276450"/>
          </a:xfrm>
          <a:prstGeom prst="rect">
            <a:avLst/>
          </a:prstGeom>
          <a:noFill/>
          <a:ln>
            <a:noFill/>
          </a:ln>
        </p:spPr>
      </p:pic>
      <p:sp>
        <p:nvSpPr>
          <p:cNvPr id="326" name="Google Shape;326;p51"/>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The Wakeup Call</a:t>
            </a:r>
            <a:endParaRPr sz="2400">
              <a:solidFill>
                <a:srgbClr val="FFFFFF"/>
              </a:solidFill>
              <a:latin typeface="Lato Light"/>
              <a:ea typeface="Lato Light"/>
              <a:cs typeface="Lato Light"/>
              <a:sym typeface="Lato Light"/>
            </a:endParaRPr>
          </a:p>
        </p:txBody>
      </p:sp>
      <p:sp>
        <p:nvSpPr>
          <p:cNvPr id="327" name="Google Shape;327;p51"/>
          <p:cNvSpPr txBox="1"/>
          <p:nvPr>
            <p:ph type="title"/>
          </p:nvPr>
        </p:nvSpPr>
        <p:spPr>
          <a:xfrm>
            <a:off x="6662750" y="2382600"/>
            <a:ext cx="2103600" cy="67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rgbClr val="EFEFEF"/>
                </a:solidFill>
                <a:latin typeface="Lato Light"/>
                <a:ea typeface="Lato Light"/>
                <a:cs typeface="Lato Light"/>
                <a:sym typeface="Lato Light"/>
              </a:rPr>
              <a:t>Load Test</a:t>
            </a:r>
            <a:endParaRPr b="0" sz="2400">
              <a:solidFill>
                <a:srgbClr val="EFEFEF"/>
              </a:solidFill>
              <a:latin typeface="Lato Light"/>
              <a:ea typeface="Lato Light"/>
              <a:cs typeface="Lato Light"/>
              <a:sym typeface="Lato Light"/>
            </a:endParaRPr>
          </a:p>
        </p:txBody>
      </p:sp>
      <p:sp>
        <p:nvSpPr>
          <p:cNvPr id="328" name="Google Shape;328;p51"/>
          <p:cNvSpPr txBox="1"/>
          <p:nvPr>
            <p:ph type="title"/>
          </p:nvPr>
        </p:nvSpPr>
        <p:spPr>
          <a:xfrm>
            <a:off x="3088988" y="2426425"/>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329" name="Google Shape;329;p51"/>
          <p:cNvSpPr txBox="1"/>
          <p:nvPr>
            <p:ph type="title"/>
          </p:nvPr>
        </p:nvSpPr>
        <p:spPr>
          <a:xfrm>
            <a:off x="233075" y="878425"/>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Instrument &amp;</a:t>
            </a:r>
            <a:endParaRPr b="0" sz="2400">
              <a:solidFill>
                <a:srgbClr val="EFEFEF"/>
              </a:solidFill>
              <a:latin typeface="Lato Light"/>
              <a:ea typeface="Lato Light"/>
              <a:cs typeface="Lato Light"/>
              <a:sym typeface="Lato Light"/>
            </a:endParaRPr>
          </a:p>
          <a:p>
            <a:pPr indent="0" lvl="0" marL="0" rtl="0" algn="r">
              <a:spcBef>
                <a:spcPts val="0"/>
              </a:spcBef>
              <a:spcAft>
                <a:spcPts val="0"/>
              </a:spcAft>
              <a:buNone/>
            </a:pP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33" name="Shape 333"/>
        <p:cNvGrpSpPr/>
        <p:nvPr/>
      </p:nvGrpSpPr>
      <p:grpSpPr>
        <a:xfrm>
          <a:off x="0" y="0"/>
          <a:ext cx="0" cy="0"/>
          <a:chOff x="0" y="0"/>
          <a:chExt cx="0" cy="0"/>
        </a:xfrm>
      </p:grpSpPr>
      <p:pic>
        <p:nvPicPr>
          <p:cNvPr id="334" name="Google Shape;334;p52" title="Chart"/>
          <p:cNvPicPr preferRelativeResize="0"/>
          <p:nvPr/>
        </p:nvPicPr>
        <p:blipFill>
          <a:blip r:embed="rId3">
            <a:alphaModFix/>
          </a:blip>
          <a:stretch>
            <a:fillRect/>
          </a:stretch>
        </p:blipFill>
        <p:spPr>
          <a:xfrm>
            <a:off x="374322" y="190475"/>
            <a:ext cx="8395357" cy="4762550"/>
          </a:xfrm>
          <a:prstGeom prst="rect">
            <a:avLst/>
          </a:prstGeom>
          <a:noFill/>
          <a:ln>
            <a:noFill/>
          </a:ln>
        </p:spPr>
      </p:pic>
      <p:sp>
        <p:nvSpPr>
          <p:cNvPr id="335" name="Google Shape;335;p52"/>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2"/>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User Traffic          Upgrades            Cluster Splits</a:t>
            </a:r>
            <a:endParaRPr sz="2400">
              <a:solidFill>
                <a:srgbClr val="FFFFFF"/>
              </a:solidFill>
              <a:latin typeface="Lato Light"/>
              <a:ea typeface="Lato Light"/>
              <a:cs typeface="Lato Light"/>
              <a:sym typeface="Lato Light"/>
            </a:endParaRPr>
          </a:p>
        </p:txBody>
      </p:sp>
      <p:sp>
        <p:nvSpPr>
          <p:cNvPr id="337" name="Google Shape;337;p52"/>
          <p:cNvSpPr/>
          <p:nvPr/>
        </p:nvSpPr>
        <p:spPr>
          <a:xfrm>
            <a:off x="3505200" y="514350"/>
            <a:ext cx="209400" cy="2094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52"/>
          <p:cNvSpPr/>
          <p:nvPr/>
        </p:nvSpPr>
        <p:spPr>
          <a:xfrm>
            <a:off x="5467350" y="514350"/>
            <a:ext cx="209400" cy="209400"/>
          </a:xfrm>
          <a:prstGeom prst="ellipse">
            <a:avLst/>
          </a:pr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52"/>
          <p:cNvSpPr/>
          <p:nvPr/>
        </p:nvSpPr>
        <p:spPr>
          <a:xfrm>
            <a:off x="138112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43" name="Shape 343"/>
        <p:cNvGrpSpPr/>
        <p:nvPr/>
      </p:nvGrpSpPr>
      <p:grpSpPr>
        <a:xfrm>
          <a:off x="0" y="0"/>
          <a:ext cx="0" cy="0"/>
          <a:chOff x="0" y="0"/>
          <a:chExt cx="0" cy="0"/>
        </a:xfrm>
      </p:grpSpPr>
      <p:sp>
        <p:nvSpPr>
          <p:cNvPr id="344" name="Google Shape;344;p53"/>
          <p:cNvSpPr txBox="1"/>
          <p:nvPr/>
        </p:nvSpPr>
        <p:spPr>
          <a:xfrm>
            <a:off x="1103600" y="1285075"/>
            <a:ext cx="6936600" cy="2581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b="1" lang="en" sz="3000">
                <a:solidFill>
                  <a:srgbClr val="FFFFFF"/>
                </a:solidFill>
                <a:latin typeface="Lato"/>
                <a:ea typeface="Lato"/>
                <a:cs typeface="Lato"/>
                <a:sym typeface="Lato"/>
              </a:rPr>
              <a:t>Lesson</a:t>
            </a:r>
            <a:r>
              <a:rPr lang="en" sz="3000">
                <a:solidFill>
                  <a:srgbClr val="FFFFFF"/>
                </a:solidFill>
                <a:latin typeface="Lato Light"/>
                <a:ea typeface="Lato Light"/>
                <a:cs typeface="Lato Light"/>
                <a:sym typeface="Lato Light"/>
              </a:rPr>
              <a:t>: Good instrumentation will surface your problems. Bad instrumentation will obscure them.</a:t>
            </a:r>
            <a:endParaRPr sz="3000">
              <a:solidFill>
                <a:srgbClr val="FFFFFF"/>
              </a:solidFill>
              <a:latin typeface="Lato Light"/>
              <a:ea typeface="Lato Light"/>
              <a:cs typeface="Lato Light"/>
              <a:sym typeface="Lato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348" name="Shape 348"/>
        <p:cNvGrpSpPr/>
        <p:nvPr/>
      </p:nvGrpSpPr>
      <p:grpSpPr>
        <a:xfrm>
          <a:off x="0" y="0"/>
          <a:ext cx="0" cy="0"/>
          <a:chOff x="0" y="0"/>
          <a:chExt cx="0" cy="0"/>
        </a:xfrm>
      </p:grpSpPr>
      <p:pic>
        <p:nvPicPr>
          <p:cNvPr id="349" name="Google Shape;349;p54"/>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cxnSp>
        <p:nvCxnSpPr>
          <p:cNvPr id="350" name="Google Shape;350;p54"/>
          <p:cNvCxnSpPr>
            <a:endCxn id="351" idx="2"/>
          </p:cNvCxnSpPr>
          <p:nvPr/>
        </p:nvCxnSpPr>
        <p:spPr>
          <a:xfrm>
            <a:off x="-133" y="2546201"/>
            <a:ext cx="7095300" cy="0"/>
          </a:xfrm>
          <a:prstGeom prst="straightConnector1">
            <a:avLst/>
          </a:prstGeom>
          <a:noFill/>
          <a:ln cap="flat" cmpd="sng" w="38100">
            <a:solidFill>
              <a:srgbClr val="1652F0"/>
            </a:solidFill>
            <a:prstDash val="solid"/>
            <a:miter lim="800000"/>
            <a:headEnd len="sm" w="sm" type="none"/>
            <a:tailEnd len="sm" w="sm" type="none"/>
          </a:ln>
        </p:spPr>
      </p:cxnSp>
      <p:sp>
        <p:nvSpPr>
          <p:cNvPr id="352" name="Google Shape;352;p54"/>
          <p:cNvSpPr txBox="1"/>
          <p:nvPr/>
        </p:nvSpPr>
        <p:spPr>
          <a:xfrm>
            <a:off x="1874047" y="2722925"/>
            <a:ext cx="1275000" cy="1617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sz="1800">
                <a:solidFill>
                  <a:srgbClr val="FFFFFF"/>
                </a:solidFill>
                <a:latin typeface="Lato Black"/>
                <a:ea typeface="Lato Black"/>
                <a:cs typeface="Lato Black"/>
                <a:sym typeface="Lato Black"/>
              </a:rPr>
              <a:t>2017</a:t>
            </a:r>
            <a:endParaRPr sz="1800">
              <a:solidFill>
                <a:srgbClr val="FFFFFF"/>
              </a:solidFill>
              <a:latin typeface="Lato Black"/>
              <a:ea typeface="Lato Black"/>
              <a:cs typeface="Lato Black"/>
              <a:sym typeface="Lato Black"/>
            </a:endParaRPr>
          </a:p>
        </p:txBody>
      </p:sp>
      <p:sp>
        <p:nvSpPr>
          <p:cNvPr id="353" name="Google Shape;353;p54"/>
          <p:cNvSpPr txBox="1"/>
          <p:nvPr/>
        </p:nvSpPr>
        <p:spPr>
          <a:xfrm>
            <a:off x="1102828" y="3002700"/>
            <a:ext cx="2046300" cy="1731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a:solidFill>
                  <a:srgbClr val="FFFFFF"/>
                </a:solidFill>
                <a:latin typeface="Lato Light"/>
                <a:ea typeface="Lato Light"/>
                <a:cs typeface="Lato Light"/>
                <a:sym typeface="Lato Light"/>
              </a:rPr>
              <a:t>YOLO LOAD TESTING</a:t>
            </a:r>
            <a:endParaRPr>
              <a:solidFill>
                <a:srgbClr val="FFFFFF"/>
              </a:solidFill>
              <a:latin typeface="Lato Light"/>
              <a:ea typeface="Lato Light"/>
              <a:cs typeface="Lato Light"/>
              <a:sym typeface="Lato Light"/>
            </a:endParaRPr>
          </a:p>
        </p:txBody>
      </p:sp>
      <p:sp>
        <p:nvSpPr>
          <p:cNvPr id="354" name="Google Shape;354;p54"/>
          <p:cNvSpPr txBox="1"/>
          <p:nvPr/>
        </p:nvSpPr>
        <p:spPr>
          <a:xfrm>
            <a:off x="4174700" y="1914400"/>
            <a:ext cx="915300" cy="1617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B7B7B7"/>
              </a:solidFill>
              <a:latin typeface="Lato Light"/>
              <a:ea typeface="Lato Light"/>
              <a:cs typeface="Lato Light"/>
              <a:sym typeface="Lato Light"/>
            </a:endParaRPr>
          </a:p>
        </p:txBody>
      </p:sp>
      <p:sp>
        <p:nvSpPr>
          <p:cNvPr id="355" name="Google Shape;355;p54"/>
          <p:cNvSpPr txBox="1"/>
          <p:nvPr/>
        </p:nvSpPr>
        <p:spPr>
          <a:xfrm>
            <a:off x="417470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HOLY GRAIL</a:t>
            </a:r>
            <a:endParaRPr>
              <a:solidFill>
                <a:srgbClr val="666666"/>
              </a:solidFill>
              <a:latin typeface="Lato Light"/>
              <a:ea typeface="Lato Light"/>
              <a:cs typeface="Lato Light"/>
              <a:sym typeface="Lato Light"/>
            </a:endParaRPr>
          </a:p>
        </p:txBody>
      </p:sp>
      <p:sp>
        <p:nvSpPr>
          <p:cNvPr id="356" name="Google Shape;356;p54"/>
          <p:cNvSpPr/>
          <p:nvPr/>
        </p:nvSpPr>
        <p:spPr>
          <a:xfrm>
            <a:off x="418631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357" name="Google Shape;357;p54"/>
          <p:cNvSpPr/>
          <p:nvPr/>
        </p:nvSpPr>
        <p:spPr>
          <a:xfrm>
            <a:off x="75601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358" name="Google Shape;358;p54"/>
          <p:cNvSpPr txBox="1"/>
          <p:nvPr/>
        </p:nvSpPr>
        <p:spPr>
          <a:xfrm>
            <a:off x="744399" y="1914400"/>
            <a:ext cx="7311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2016</a:t>
            </a:r>
            <a:endParaRPr sz="1800">
              <a:solidFill>
                <a:srgbClr val="F3F3F3"/>
              </a:solidFill>
              <a:latin typeface="Lato Black"/>
              <a:ea typeface="Lato Black"/>
              <a:cs typeface="Lato Black"/>
              <a:sym typeface="Lato Black"/>
            </a:endParaRPr>
          </a:p>
        </p:txBody>
      </p:sp>
      <p:sp>
        <p:nvSpPr>
          <p:cNvPr id="359" name="Google Shape;359;p54"/>
          <p:cNvSpPr txBox="1"/>
          <p:nvPr/>
        </p:nvSpPr>
        <p:spPr>
          <a:xfrm>
            <a:off x="744401" y="2199975"/>
            <a:ext cx="18561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a:solidFill>
                  <a:srgbClr val="666666"/>
                </a:solidFill>
                <a:latin typeface="Lato Light"/>
                <a:ea typeface="Lato Light"/>
                <a:cs typeface="Lato Light"/>
                <a:sym typeface="Lato Light"/>
              </a:rPr>
              <a:t>THE WAKEUP CALL</a:t>
            </a:r>
            <a:endParaRPr>
              <a:solidFill>
                <a:srgbClr val="FFFFFF"/>
              </a:solidFill>
              <a:latin typeface="Lato Light"/>
              <a:ea typeface="Lato Light"/>
              <a:cs typeface="Lato Light"/>
              <a:sym typeface="Lato Light"/>
            </a:endParaRPr>
          </a:p>
        </p:txBody>
      </p:sp>
      <p:sp>
        <p:nvSpPr>
          <p:cNvPr id="360" name="Google Shape;360;p54"/>
          <p:cNvSpPr/>
          <p:nvPr/>
        </p:nvSpPr>
        <p:spPr>
          <a:xfrm>
            <a:off x="3288584"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grpSp>
        <p:nvGrpSpPr>
          <p:cNvPr id="361" name="Google Shape;361;p54"/>
          <p:cNvGrpSpPr/>
          <p:nvPr/>
        </p:nvGrpSpPr>
        <p:grpSpPr>
          <a:xfrm>
            <a:off x="3137494" y="2351021"/>
            <a:ext cx="390360" cy="390360"/>
            <a:chOff x="1190625" y="238125"/>
            <a:chExt cx="5225700" cy="5225700"/>
          </a:xfrm>
        </p:grpSpPr>
        <p:sp>
          <p:nvSpPr>
            <p:cNvPr id="362" name="Google Shape;362;p54"/>
            <p:cNvSpPr/>
            <p:nvPr/>
          </p:nvSpPr>
          <p:spPr>
            <a:xfrm>
              <a:off x="1190625" y="238125"/>
              <a:ext cx="5225700" cy="5225700"/>
            </a:xfrm>
            <a:custGeom>
              <a:rect b="b" l="l" r="r" t="t"/>
              <a:pathLst>
                <a:path extrusionOk="0" h="209028" w="209028">
                  <a:moveTo>
                    <a:pt x="104514" y="0"/>
                  </a:moveTo>
                  <a:cubicBezTo>
                    <a:pt x="46770" y="0"/>
                    <a:pt x="0" y="46770"/>
                    <a:pt x="0" y="104514"/>
                  </a:cubicBezTo>
                  <a:cubicBezTo>
                    <a:pt x="0" y="162258"/>
                    <a:pt x="46770" y="209027"/>
                    <a:pt x="104514" y="209027"/>
                  </a:cubicBezTo>
                  <a:cubicBezTo>
                    <a:pt x="162258" y="209027"/>
                    <a:pt x="209027" y="162258"/>
                    <a:pt x="209027" y="104514"/>
                  </a:cubicBezTo>
                  <a:cubicBezTo>
                    <a:pt x="209027" y="46770"/>
                    <a:pt x="162258" y="0"/>
                    <a:pt x="104514"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4"/>
            <p:cNvSpPr/>
            <p:nvPr/>
          </p:nvSpPr>
          <p:spPr>
            <a:xfrm>
              <a:off x="2007125" y="1054625"/>
              <a:ext cx="3592675" cy="3592675"/>
            </a:xfrm>
            <a:custGeom>
              <a:rect b="b" l="l" r="r" t="t"/>
              <a:pathLst>
                <a:path extrusionOk="0" h="143707" w="143707">
                  <a:moveTo>
                    <a:pt x="71854" y="1"/>
                  </a:moveTo>
                  <a:cubicBezTo>
                    <a:pt x="32139" y="1"/>
                    <a:pt x="1" y="32139"/>
                    <a:pt x="1" y="71854"/>
                  </a:cubicBezTo>
                  <a:cubicBezTo>
                    <a:pt x="1" y="111569"/>
                    <a:pt x="32139" y="143707"/>
                    <a:pt x="71854" y="143707"/>
                  </a:cubicBezTo>
                  <a:cubicBezTo>
                    <a:pt x="111569" y="143707"/>
                    <a:pt x="143707" y="111569"/>
                    <a:pt x="143707" y="71854"/>
                  </a:cubicBezTo>
                  <a:cubicBezTo>
                    <a:pt x="143707" y="32139"/>
                    <a:pt x="111569" y="1"/>
                    <a:pt x="71854" y="1"/>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4"/>
            <p:cNvSpPr/>
            <p:nvPr/>
          </p:nvSpPr>
          <p:spPr>
            <a:xfrm>
              <a:off x="2823650" y="1871150"/>
              <a:ext cx="1959650" cy="1959650"/>
            </a:xfrm>
            <a:custGeom>
              <a:rect b="b" l="l" r="r" t="t"/>
              <a:pathLst>
                <a:path extrusionOk="0" h="78386" w="78386">
                  <a:moveTo>
                    <a:pt x="39193" y="0"/>
                  </a:moveTo>
                  <a:cubicBezTo>
                    <a:pt x="17506" y="0"/>
                    <a:pt x="0" y="17506"/>
                    <a:pt x="0" y="39193"/>
                  </a:cubicBezTo>
                  <a:cubicBezTo>
                    <a:pt x="0" y="60879"/>
                    <a:pt x="17506" y="78385"/>
                    <a:pt x="39193" y="78385"/>
                  </a:cubicBezTo>
                  <a:cubicBezTo>
                    <a:pt x="60879" y="78385"/>
                    <a:pt x="78385" y="60879"/>
                    <a:pt x="78385" y="39193"/>
                  </a:cubicBezTo>
                  <a:cubicBezTo>
                    <a:pt x="78385" y="17506"/>
                    <a:pt x="60879" y="0"/>
                    <a:pt x="39193" y="0"/>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4"/>
            <p:cNvSpPr/>
            <p:nvPr/>
          </p:nvSpPr>
          <p:spPr>
            <a:xfrm>
              <a:off x="3313550" y="2361050"/>
              <a:ext cx="979850" cy="979850"/>
            </a:xfrm>
            <a:custGeom>
              <a:rect b="b" l="l" r="r" t="t"/>
              <a:pathLst>
                <a:path extrusionOk="0" h="39194" w="39194">
                  <a:moveTo>
                    <a:pt x="19597" y="0"/>
                  </a:moveTo>
                  <a:lnTo>
                    <a:pt x="15155" y="15155"/>
                  </a:lnTo>
                  <a:lnTo>
                    <a:pt x="0" y="19597"/>
                  </a:lnTo>
                  <a:lnTo>
                    <a:pt x="15155" y="24300"/>
                  </a:lnTo>
                  <a:lnTo>
                    <a:pt x="19597" y="39193"/>
                  </a:lnTo>
                  <a:lnTo>
                    <a:pt x="24300" y="24300"/>
                  </a:lnTo>
                  <a:lnTo>
                    <a:pt x="39193" y="19597"/>
                  </a:lnTo>
                  <a:lnTo>
                    <a:pt x="24300" y="15155"/>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 name="Google Shape;366;p54"/>
          <p:cNvSpPr txBox="1"/>
          <p:nvPr/>
        </p:nvSpPr>
        <p:spPr>
          <a:xfrm>
            <a:off x="5157046" y="2722925"/>
            <a:ext cx="1275000" cy="1617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sz="1800">
                <a:solidFill>
                  <a:srgbClr val="B7B7B7"/>
                </a:solidFill>
                <a:latin typeface="Lato Light"/>
                <a:ea typeface="Lato Light"/>
                <a:cs typeface="Lato Light"/>
                <a:sym typeface="Lato Light"/>
              </a:rPr>
              <a:t>2018</a:t>
            </a:r>
            <a:endParaRPr sz="1800">
              <a:solidFill>
                <a:srgbClr val="B7B7B7"/>
              </a:solidFill>
              <a:latin typeface="Lato Light"/>
              <a:ea typeface="Lato Light"/>
              <a:cs typeface="Lato Light"/>
              <a:sym typeface="Lato Light"/>
            </a:endParaRPr>
          </a:p>
        </p:txBody>
      </p:sp>
      <p:sp>
        <p:nvSpPr>
          <p:cNvPr id="367" name="Google Shape;367;p54"/>
          <p:cNvSpPr txBox="1"/>
          <p:nvPr/>
        </p:nvSpPr>
        <p:spPr>
          <a:xfrm>
            <a:off x="4385827" y="3002700"/>
            <a:ext cx="2046300" cy="1731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a:solidFill>
                  <a:srgbClr val="666666"/>
                </a:solidFill>
                <a:latin typeface="Lato Light"/>
                <a:ea typeface="Lato Light"/>
                <a:cs typeface="Lato Light"/>
                <a:sym typeface="Lato Light"/>
              </a:rPr>
              <a:t>LOAD TESTING REDUX</a:t>
            </a:r>
            <a:endParaRPr>
              <a:solidFill>
                <a:srgbClr val="666666"/>
              </a:solidFill>
              <a:latin typeface="Lato Light"/>
              <a:ea typeface="Lato Light"/>
              <a:cs typeface="Lato Light"/>
              <a:sym typeface="Lato Light"/>
            </a:endParaRPr>
          </a:p>
        </p:txBody>
      </p:sp>
      <p:sp>
        <p:nvSpPr>
          <p:cNvPr id="368" name="Google Shape;368;p54"/>
          <p:cNvSpPr/>
          <p:nvPr/>
        </p:nvSpPr>
        <p:spPr>
          <a:xfrm>
            <a:off x="634298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369" name="Google Shape;369;p54"/>
          <p:cNvSpPr txBox="1"/>
          <p:nvPr/>
        </p:nvSpPr>
        <p:spPr>
          <a:xfrm>
            <a:off x="708355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FUTURE</a:t>
            </a:r>
            <a:endParaRPr>
              <a:solidFill>
                <a:srgbClr val="666666"/>
              </a:solidFill>
              <a:latin typeface="Lato Light"/>
              <a:ea typeface="Lato Light"/>
              <a:cs typeface="Lato Light"/>
              <a:sym typeface="Lato Light"/>
            </a:endParaRPr>
          </a:p>
        </p:txBody>
      </p:sp>
      <p:sp>
        <p:nvSpPr>
          <p:cNvPr id="351" name="Google Shape;351;p54"/>
          <p:cNvSpPr/>
          <p:nvPr/>
        </p:nvSpPr>
        <p:spPr>
          <a:xfrm>
            <a:off x="709516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73" name="Shape 373"/>
        <p:cNvGrpSpPr/>
        <p:nvPr/>
      </p:nvGrpSpPr>
      <p:grpSpPr>
        <a:xfrm>
          <a:off x="0" y="0"/>
          <a:ext cx="0" cy="0"/>
          <a:chOff x="0" y="0"/>
          <a:chExt cx="0" cy="0"/>
        </a:xfrm>
      </p:grpSpPr>
      <p:pic>
        <p:nvPicPr>
          <p:cNvPr id="374" name="Google Shape;374;p55" title="Chart"/>
          <p:cNvPicPr preferRelativeResize="0"/>
          <p:nvPr/>
        </p:nvPicPr>
        <p:blipFill>
          <a:blip r:embed="rId3">
            <a:alphaModFix/>
          </a:blip>
          <a:stretch>
            <a:fillRect/>
          </a:stretch>
        </p:blipFill>
        <p:spPr>
          <a:xfrm>
            <a:off x="374325" y="190477"/>
            <a:ext cx="8395351" cy="4762546"/>
          </a:xfrm>
          <a:prstGeom prst="rect">
            <a:avLst/>
          </a:prstGeom>
          <a:noFill/>
          <a:ln>
            <a:noFill/>
          </a:ln>
        </p:spPr>
      </p:pic>
      <p:pic>
        <p:nvPicPr>
          <p:cNvPr id="375" name="Google Shape;375;p55" title="Chart"/>
          <p:cNvPicPr preferRelativeResize="0"/>
          <p:nvPr/>
        </p:nvPicPr>
        <p:blipFill>
          <a:blip r:embed="rId4">
            <a:alphaModFix/>
          </a:blip>
          <a:stretch>
            <a:fillRect/>
          </a:stretch>
        </p:blipFill>
        <p:spPr>
          <a:xfrm>
            <a:off x="374325" y="285753"/>
            <a:ext cx="8246550" cy="4677650"/>
          </a:xfrm>
          <a:prstGeom prst="rect">
            <a:avLst/>
          </a:prstGeom>
          <a:noFill/>
          <a:ln>
            <a:noFill/>
          </a:ln>
        </p:spPr>
      </p:pic>
      <p:sp>
        <p:nvSpPr>
          <p:cNvPr id="376" name="Google Shape;376;p55"/>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5"/>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378" name="Google Shape;378;p55"/>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9" name="Google Shape;379;p55"/>
          <p:cNvPicPr preferRelativeResize="0"/>
          <p:nvPr/>
        </p:nvPicPr>
        <p:blipFill rotWithShape="1">
          <a:blip r:embed="rId5">
            <a:alphaModFix/>
          </a:blip>
          <a:srcRect b="0" l="0" r="0" t="0"/>
          <a:stretch/>
        </p:blipFill>
        <p:spPr>
          <a:xfrm>
            <a:off x="2174725" y="2076999"/>
            <a:ext cx="1119050" cy="844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83" name="Shape 383"/>
        <p:cNvGrpSpPr/>
        <p:nvPr/>
      </p:nvGrpSpPr>
      <p:grpSpPr>
        <a:xfrm>
          <a:off x="0" y="0"/>
          <a:ext cx="0" cy="0"/>
          <a:chOff x="0" y="0"/>
          <a:chExt cx="0" cy="0"/>
        </a:xfrm>
      </p:grpSpPr>
      <p:pic>
        <p:nvPicPr>
          <p:cNvPr id="384" name="Google Shape;384;p56"/>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sp>
        <p:nvSpPr>
          <p:cNvPr id="385" name="Google Shape;385;p56"/>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YOLO Load Testing</a:t>
            </a:r>
            <a:endParaRPr sz="2400">
              <a:solidFill>
                <a:srgbClr val="FFFFFF"/>
              </a:solidFill>
              <a:latin typeface="Lato Light"/>
              <a:ea typeface="Lato Light"/>
              <a:cs typeface="Lato Light"/>
              <a:sym typeface="Lato Light"/>
            </a:endParaRPr>
          </a:p>
        </p:txBody>
      </p:sp>
      <p:sp>
        <p:nvSpPr>
          <p:cNvPr id="386" name="Google Shape;386;p56"/>
          <p:cNvSpPr txBox="1"/>
          <p:nvPr>
            <p:ph type="title"/>
          </p:nvPr>
        </p:nvSpPr>
        <p:spPr>
          <a:xfrm>
            <a:off x="5719425" y="1843950"/>
            <a:ext cx="2103600" cy="67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rgbClr val="EFEFEF"/>
                </a:solidFill>
                <a:latin typeface="Lato Light"/>
                <a:ea typeface="Lato Light"/>
                <a:cs typeface="Lato Light"/>
                <a:sym typeface="Lato Light"/>
              </a:rPr>
              <a:t>Load Test</a:t>
            </a:r>
            <a:endParaRPr b="0" sz="2400">
              <a:solidFill>
                <a:srgbClr val="EFEFEF"/>
              </a:solidFill>
              <a:latin typeface="Lato Light"/>
              <a:ea typeface="Lato Light"/>
              <a:cs typeface="Lato Light"/>
              <a:sym typeface="Lato Light"/>
            </a:endParaRPr>
          </a:p>
        </p:txBody>
      </p:sp>
      <p:sp>
        <p:nvSpPr>
          <p:cNvPr id="387" name="Google Shape;387;p56"/>
          <p:cNvSpPr txBox="1"/>
          <p:nvPr>
            <p:ph type="title"/>
          </p:nvPr>
        </p:nvSpPr>
        <p:spPr>
          <a:xfrm>
            <a:off x="1373925" y="1422750"/>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388" name="Google Shape;388;p56"/>
          <p:cNvSpPr txBox="1"/>
          <p:nvPr>
            <p:ph type="title"/>
          </p:nvPr>
        </p:nvSpPr>
        <p:spPr>
          <a:xfrm>
            <a:off x="2365025" y="3652600"/>
            <a:ext cx="3942300" cy="67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400">
                <a:solidFill>
                  <a:srgbClr val="EFEFEF"/>
                </a:solidFill>
                <a:latin typeface="Lato Light"/>
                <a:ea typeface="Lato Light"/>
                <a:cs typeface="Lato Light"/>
                <a:sym typeface="Lato Light"/>
              </a:rPr>
              <a:t>Instrument &amp;</a:t>
            </a:r>
            <a:r>
              <a:rPr b="0" lang="en">
                <a:solidFill>
                  <a:srgbClr val="EFEFEF"/>
                </a:solidFill>
                <a:latin typeface="Lato Light"/>
                <a:ea typeface="Lato Light"/>
                <a:cs typeface="Lato Light"/>
                <a:sym typeface="Lato Light"/>
              </a:rPr>
              <a:t> </a:t>
            </a: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pic>
        <p:nvPicPr>
          <p:cNvPr id="389" name="Google Shape;389;p56"/>
          <p:cNvPicPr preferRelativeResize="0"/>
          <p:nvPr/>
        </p:nvPicPr>
        <p:blipFill rotWithShape="1">
          <a:blip r:embed="rId4">
            <a:alphaModFix/>
          </a:blip>
          <a:srcRect b="0" l="0" r="0" t="0"/>
          <a:stretch/>
        </p:blipFill>
        <p:spPr>
          <a:xfrm>
            <a:off x="3348375" y="1346558"/>
            <a:ext cx="2447250" cy="229796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3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4" name="Google Shape;134;p30"/>
          <p:cNvPicPr preferRelativeResize="0"/>
          <p:nvPr/>
        </p:nvPicPr>
        <p:blipFill>
          <a:blip r:embed="rId4">
            <a:alphaModFix/>
          </a:blip>
          <a:stretch>
            <a:fillRect/>
          </a:stretch>
        </p:blipFill>
        <p:spPr>
          <a:xfrm rot="510165">
            <a:off x="633951" y="549778"/>
            <a:ext cx="3713697" cy="1982799"/>
          </a:xfrm>
          <a:prstGeom prst="rect">
            <a:avLst/>
          </a:prstGeom>
          <a:noFill/>
          <a:ln>
            <a:noFill/>
          </a:ln>
          <a:effectLst>
            <a:outerShdw blurRad="257175" rotWithShape="0" algn="bl" dir="5400000" dist="19050">
              <a:srgbClr val="000000">
                <a:alpha val="50000"/>
              </a:srgbClr>
            </a:outerShdw>
          </a:effectLst>
        </p:spPr>
      </p:pic>
      <p:pic>
        <p:nvPicPr>
          <p:cNvPr id="135" name="Google Shape;135;p30"/>
          <p:cNvPicPr preferRelativeResize="0"/>
          <p:nvPr/>
        </p:nvPicPr>
        <p:blipFill>
          <a:blip r:embed="rId5">
            <a:alphaModFix/>
          </a:blip>
          <a:stretch>
            <a:fillRect/>
          </a:stretch>
        </p:blipFill>
        <p:spPr>
          <a:xfrm>
            <a:off x="3962279" y="947075"/>
            <a:ext cx="4791200" cy="3563475"/>
          </a:xfrm>
          <a:prstGeom prst="rect">
            <a:avLst/>
          </a:prstGeom>
          <a:noFill/>
          <a:ln>
            <a:noFill/>
          </a:ln>
          <a:effectLst>
            <a:outerShdw blurRad="200025" rotWithShape="0" algn="bl" dir="5400000" dist="19050">
              <a:srgbClr val="000000">
                <a:alpha val="50000"/>
              </a:srgbClr>
            </a:outerShdw>
          </a:effectLst>
        </p:spPr>
      </p:pic>
      <p:pic>
        <p:nvPicPr>
          <p:cNvPr id="136" name="Google Shape;136;p30"/>
          <p:cNvPicPr preferRelativeResize="0"/>
          <p:nvPr/>
        </p:nvPicPr>
        <p:blipFill>
          <a:blip r:embed="rId6">
            <a:alphaModFix/>
          </a:blip>
          <a:stretch>
            <a:fillRect/>
          </a:stretch>
        </p:blipFill>
        <p:spPr>
          <a:xfrm rot="-443933">
            <a:off x="1345950" y="1592275"/>
            <a:ext cx="3302989" cy="3160700"/>
          </a:xfrm>
          <a:prstGeom prst="rect">
            <a:avLst/>
          </a:prstGeom>
          <a:noFill/>
          <a:ln>
            <a:noFill/>
          </a:ln>
          <a:effectLst>
            <a:outerShdw blurRad="242888" rotWithShape="0" algn="bl" dir="5400000" dist="19050">
              <a:srgbClr val="000000">
                <a:alpha val="50000"/>
              </a:srgbClr>
            </a:outerShdw>
          </a:effectLst>
        </p:spPr>
      </p:pic>
      <p:pic>
        <p:nvPicPr>
          <p:cNvPr id="137" name="Google Shape;137;p30"/>
          <p:cNvPicPr preferRelativeResize="0"/>
          <p:nvPr/>
        </p:nvPicPr>
        <p:blipFill>
          <a:blip r:embed="rId7">
            <a:alphaModFix/>
          </a:blip>
          <a:stretch>
            <a:fillRect/>
          </a:stretch>
        </p:blipFill>
        <p:spPr>
          <a:xfrm rot="216440">
            <a:off x="1773925" y="3228950"/>
            <a:ext cx="5748550" cy="1206125"/>
          </a:xfrm>
          <a:prstGeom prst="rect">
            <a:avLst/>
          </a:prstGeom>
          <a:noFill/>
          <a:ln>
            <a:noFill/>
          </a:ln>
          <a:effectLst>
            <a:outerShdw blurRad="242888" rotWithShape="0" algn="bl" dir="5400000" dist="19050">
              <a:srgbClr val="000000">
                <a:alpha val="50000"/>
              </a:srgbClr>
            </a:outerShdw>
          </a:effectLst>
        </p:spPr>
      </p:pic>
      <p:pic>
        <p:nvPicPr>
          <p:cNvPr id="138" name="Google Shape;138;p30"/>
          <p:cNvPicPr preferRelativeResize="0"/>
          <p:nvPr/>
        </p:nvPicPr>
        <p:blipFill>
          <a:blip r:embed="rId3">
            <a:alphaModFix amt="76000"/>
          </a:blip>
          <a:stretch>
            <a:fillRect/>
          </a:stretch>
        </p:blipFill>
        <p:spPr>
          <a:xfrm>
            <a:off x="0" y="0"/>
            <a:ext cx="9144000" cy="5143500"/>
          </a:xfrm>
          <a:prstGeom prst="rect">
            <a:avLst/>
          </a:prstGeom>
          <a:noFill/>
          <a:ln>
            <a:noFill/>
          </a:ln>
        </p:spPr>
      </p:pic>
      <p:grpSp>
        <p:nvGrpSpPr>
          <p:cNvPr id="139" name="Google Shape;139;p30"/>
          <p:cNvGrpSpPr/>
          <p:nvPr/>
        </p:nvGrpSpPr>
        <p:grpSpPr>
          <a:xfrm>
            <a:off x="1219202" y="1770288"/>
            <a:ext cx="6885954" cy="631427"/>
            <a:chOff x="3303000" y="2892625"/>
            <a:chExt cx="5840999" cy="535607"/>
          </a:xfrm>
        </p:grpSpPr>
        <p:pic>
          <p:nvPicPr>
            <p:cNvPr id="140" name="Google Shape;140;p30"/>
            <p:cNvPicPr preferRelativeResize="0"/>
            <p:nvPr/>
          </p:nvPicPr>
          <p:blipFill>
            <a:blip r:embed="rId8">
              <a:alphaModFix/>
            </a:blip>
            <a:stretch>
              <a:fillRect/>
            </a:stretch>
          </p:blipFill>
          <p:spPr>
            <a:xfrm>
              <a:off x="3303000" y="2892625"/>
              <a:ext cx="5840999" cy="535607"/>
            </a:xfrm>
            <a:prstGeom prst="rect">
              <a:avLst/>
            </a:prstGeom>
            <a:noFill/>
            <a:ln>
              <a:noFill/>
            </a:ln>
            <a:effectLst>
              <a:outerShdw blurRad="285750" rotWithShape="0" algn="bl" dir="5400000" dist="19050">
                <a:srgbClr val="000000">
                  <a:alpha val="50000"/>
                </a:srgbClr>
              </a:outerShdw>
            </a:effectLst>
          </p:spPr>
        </p:pic>
        <p:sp>
          <p:nvSpPr>
            <p:cNvPr id="141" name="Google Shape;141;p30"/>
            <p:cNvSpPr/>
            <p:nvPr/>
          </p:nvSpPr>
          <p:spPr>
            <a:xfrm>
              <a:off x="3479425" y="2941575"/>
              <a:ext cx="462300" cy="151200"/>
            </a:xfrm>
            <a:prstGeom prst="rect">
              <a:avLst/>
            </a:prstGeom>
            <a:solidFill>
              <a:schemeClr val="lt2"/>
            </a:solidFill>
            <a:ln cap="flat" cmpd="sng" w="9525">
              <a:solidFill>
                <a:schemeClr val="dk2"/>
              </a:solidFill>
              <a:prstDash val="solid"/>
              <a:round/>
              <a:headEnd len="sm" w="sm" type="none"/>
              <a:tailEnd len="sm" w="sm" type="none"/>
            </a:ln>
            <a:effectLst>
              <a:outerShdw blurRad="2857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30"/>
          <p:cNvGrpSpPr/>
          <p:nvPr/>
        </p:nvGrpSpPr>
        <p:grpSpPr>
          <a:xfrm>
            <a:off x="1251668" y="2809777"/>
            <a:ext cx="6793082" cy="592136"/>
            <a:chOff x="3303000" y="3428225"/>
            <a:chExt cx="5840999" cy="509145"/>
          </a:xfrm>
        </p:grpSpPr>
        <p:pic>
          <p:nvPicPr>
            <p:cNvPr id="143" name="Google Shape;143;p30"/>
            <p:cNvPicPr preferRelativeResize="0"/>
            <p:nvPr/>
          </p:nvPicPr>
          <p:blipFill>
            <a:blip r:embed="rId9">
              <a:alphaModFix/>
            </a:blip>
            <a:stretch>
              <a:fillRect/>
            </a:stretch>
          </p:blipFill>
          <p:spPr>
            <a:xfrm>
              <a:off x="3303000" y="3428225"/>
              <a:ext cx="5840999" cy="509145"/>
            </a:xfrm>
            <a:prstGeom prst="rect">
              <a:avLst/>
            </a:prstGeom>
            <a:noFill/>
            <a:ln>
              <a:noFill/>
            </a:ln>
            <a:effectLst>
              <a:outerShdw blurRad="271463" rotWithShape="0" algn="bl" dir="5400000" dist="19050">
                <a:srgbClr val="000000">
                  <a:alpha val="50000"/>
                </a:srgbClr>
              </a:outerShdw>
            </a:effectLst>
          </p:spPr>
        </p:pic>
        <p:sp>
          <p:nvSpPr>
            <p:cNvPr id="144" name="Google Shape;144;p30"/>
            <p:cNvSpPr/>
            <p:nvPr/>
          </p:nvSpPr>
          <p:spPr>
            <a:xfrm>
              <a:off x="3479425" y="3439475"/>
              <a:ext cx="336300" cy="151200"/>
            </a:xfrm>
            <a:prstGeom prst="rect">
              <a:avLst/>
            </a:prstGeom>
            <a:solidFill>
              <a:schemeClr val="lt2"/>
            </a:solidFill>
            <a:ln cap="flat" cmpd="sng" w="9525">
              <a:solidFill>
                <a:schemeClr val="dk2"/>
              </a:solidFill>
              <a:prstDash val="solid"/>
              <a:round/>
              <a:headEnd len="sm" w="sm" type="none"/>
              <a:tailEnd len="sm" w="sm" type="none"/>
            </a:ln>
            <a:effectLst>
              <a:outerShdw blurRad="271463"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500"/>
                                        <p:tgtEl>
                                          <p:spTgt spid="135"/>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500"/>
                                        <p:tgtEl>
                                          <p:spTgt spid="136"/>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4">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500"/>
                                        <p:tgtEl>
                                          <p:spTgt spid="1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93" name="Shape 393"/>
        <p:cNvGrpSpPr/>
        <p:nvPr/>
      </p:nvGrpSpPr>
      <p:grpSpPr>
        <a:xfrm>
          <a:off x="0" y="0"/>
          <a:ext cx="0" cy="0"/>
          <a:chOff x="0" y="0"/>
          <a:chExt cx="0" cy="0"/>
        </a:xfrm>
      </p:grpSpPr>
      <p:sp>
        <p:nvSpPr>
          <p:cNvPr id="394" name="Google Shape;394;p57"/>
          <p:cNvSpPr txBox="1"/>
          <p:nvPr/>
        </p:nvSpPr>
        <p:spPr>
          <a:xfrm>
            <a:off x="771450" y="2347950"/>
            <a:ext cx="7601100" cy="44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The Pillars of Realistic Load Testing</a:t>
            </a:r>
            <a:endParaRPr sz="2400">
              <a:solidFill>
                <a:srgbClr val="FFFFFF"/>
              </a:solidFill>
              <a:latin typeface="Lato Light"/>
              <a:ea typeface="Lato Light"/>
              <a:cs typeface="Lato Light"/>
              <a:sym typeface="Lato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398" name="Shape 398"/>
        <p:cNvGrpSpPr/>
        <p:nvPr/>
      </p:nvGrpSpPr>
      <p:grpSpPr>
        <a:xfrm>
          <a:off x="0" y="0"/>
          <a:ext cx="0" cy="0"/>
          <a:chOff x="0" y="0"/>
          <a:chExt cx="0" cy="0"/>
        </a:xfrm>
      </p:grpSpPr>
      <p:sp>
        <p:nvSpPr>
          <p:cNvPr id="399" name="Google Shape;399;p58"/>
          <p:cNvSpPr txBox="1"/>
          <p:nvPr/>
        </p:nvSpPr>
        <p:spPr>
          <a:xfrm>
            <a:off x="507175" y="2381229"/>
            <a:ext cx="2555100" cy="22008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rgbClr val="000000"/>
              </a:buClr>
              <a:buSzPts val="1100"/>
              <a:buFont typeface="Arial"/>
              <a:buNone/>
            </a:pPr>
            <a:r>
              <a:rPr b="1" lang="en" sz="1800">
                <a:solidFill>
                  <a:srgbClr val="FFFFFF"/>
                </a:solidFill>
                <a:latin typeface="Lato"/>
                <a:ea typeface="Lato"/>
                <a:cs typeface="Lato"/>
                <a:sym typeface="Lato"/>
              </a:rPr>
              <a:t>Shape</a:t>
            </a:r>
            <a:r>
              <a:rPr lang="en" sz="1800">
                <a:solidFill>
                  <a:srgbClr val="FFFFFF"/>
                </a:solidFill>
                <a:latin typeface="Lato Light"/>
                <a:ea typeface="Lato Light"/>
                <a:cs typeface="Lato Light"/>
                <a:sym typeface="Lato Light"/>
              </a:rPr>
              <a:t> of the data</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many rows of each type?</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are they distributed?</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Are all user segments captured?</a:t>
            </a:r>
            <a:endParaRPr>
              <a:solidFill>
                <a:srgbClr val="FFFFFF"/>
              </a:solidFill>
              <a:latin typeface="Lato Light"/>
              <a:ea typeface="Lato Light"/>
              <a:cs typeface="Lato Light"/>
              <a:sym typeface="Lato Light"/>
            </a:endParaRPr>
          </a:p>
        </p:txBody>
      </p:sp>
      <p:sp>
        <p:nvSpPr>
          <p:cNvPr id="400" name="Google Shape;400;p58"/>
          <p:cNvSpPr txBox="1"/>
          <p:nvPr/>
        </p:nvSpPr>
        <p:spPr>
          <a:xfrm>
            <a:off x="1159083" y="2001805"/>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DATA</a:t>
            </a:r>
            <a:endParaRPr sz="1100">
              <a:solidFill>
                <a:srgbClr val="222222"/>
              </a:solidFill>
              <a:latin typeface="Roboto"/>
              <a:ea typeface="Roboto"/>
              <a:cs typeface="Roboto"/>
              <a:sym typeface="Roboto"/>
            </a:endParaRPr>
          </a:p>
        </p:txBody>
      </p:sp>
      <p:grpSp>
        <p:nvGrpSpPr>
          <p:cNvPr id="401" name="Google Shape;401;p58"/>
          <p:cNvGrpSpPr/>
          <p:nvPr/>
        </p:nvGrpSpPr>
        <p:grpSpPr>
          <a:xfrm>
            <a:off x="1526038" y="1176455"/>
            <a:ext cx="443990" cy="507415"/>
            <a:chOff x="1517225" y="238125"/>
            <a:chExt cx="4572500" cy="5225700"/>
          </a:xfrm>
        </p:grpSpPr>
        <p:sp>
          <p:nvSpPr>
            <p:cNvPr id="402" name="Google Shape;402;p58"/>
            <p:cNvSpPr/>
            <p:nvPr/>
          </p:nvSpPr>
          <p:spPr>
            <a:xfrm>
              <a:off x="2823650" y="238125"/>
              <a:ext cx="3266075" cy="3266075"/>
            </a:xfrm>
            <a:custGeom>
              <a:rect b="b" l="l" r="r" t="t"/>
              <a:pathLst>
                <a:path extrusionOk="0" h="130643" w="130643">
                  <a:moveTo>
                    <a:pt x="65321" y="0"/>
                  </a:moveTo>
                  <a:cubicBezTo>
                    <a:pt x="29264" y="0"/>
                    <a:pt x="0" y="29264"/>
                    <a:pt x="0" y="65321"/>
                  </a:cubicBezTo>
                  <a:cubicBezTo>
                    <a:pt x="0" y="101378"/>
                    <a:pt x="29264" y="130642"/>
                    <a:pt x="65321" y="130642"/>
                  </a:cubicBezTo>
                  <a:cubicBezTo>
                    <a:pt x="101378" y="130642"/>
                    <a:pt x="130642" y="101378"/>
                    <a:pt x="130642" y="65321"/>
                  </a:cubicBezTo>
                  <a:cubicBezTo>
                    <a:pt x="130642" y="29264"/>
                    <a:pt x="101378" y="0"/>
                    <a:pt x="65321"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8"/>
            <p:cNvSpPr/>
            <p:nvPr/>
          </p:nvSpPr>
          <p:spPr>
            <a:xfrm>
              <a:off x="1517225" y="1216900"/>
              <a:ext cx="3266075" cy="4246925"/>
            </a:xfrm>
            <a:custGeom>
              <a:rect b="b" l="l" r="r" t="t"/>
              <a:pathLst>
                <a:path extrusionOk="0" h="169877" w="130643">
                  <a:moveTo>
                    <a:pt x="65340" y="0"/>
                  </a:moveTo>
                  <a:cubicBezTo>
                    <a:pt x="29539" y="0"/>
                    <a:pt x="0" y="29302"/>
                    <a:pt x="0" y="65363"/>
                  </a:cubicBezTo>
                  <a:lnTo>
                    <a:pt x="0" y="91491"/>
                  </a:lnTo>
                  <a:lnTo>
                    <a:pt x="19597" y="91491"/>
                  </a:lnTo>
                  <a:lnTo>
                    <a:pt x="19597" y="117620"/>
                  </a:lnTo>
                  <a:cubicBezTo>
                    <a:pt x="19597" y="124936"/>
                    <a:pt x="25606" y="130684"/>
                    <a:pt x="32661" y="130684"/>
                  </a:cubicBezTo>
                  <a:lnTo>
                    <a:pt x="52257" y="130684"/>
                  </a:lnTo>
                  <a:lnTo>
                    <a:pt x="52257" y="169876"/>
                  </a:lnTo>
                  <a:lnTo>
                    <a:pt x="130642" y="169876"/>
                  </a:lnTo>
                  <a:lnTo>
                    <a:pt x="130642" y="66930"/>
                  </a:lnTo>
                  <a:cubicBezTo>
                    <a:pt x="130642" y="31396"/>
                    <a:pt x="103208" y="1348"/>
                    <a:pt x="67673" y="42"/>
                  </a:cubicBezTo>
                  <a:cubicBezTo>
                    <a:pt x="66892" y="14"/>
                    <a:pt x="66115" y="0"/>
                    <a:pt x="65340"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8"/>
            <p:cNvSpPr/>
            <p:nvPr/>
          </p:nvSpPr>
          <p:spPr>
            <a:xfrm>
              <a:off x="2823650" y="1217925"/>
              <a:ext cx="1959650" cy="2286275"/>
            </a:xfrm>
            <a:custGeom>
              <a:rect b="b" l="l" r="r" t="t"/>
              <a:pathLst>
                <a:path extrusionOk="0" h="91451" w="78386">
                  <a:moveTo>
                    <a:pt x="15416" y="1"/>
                  </a:moveTo>
                  <a:cubicBezTo>
                    <a:pt x="11758" y="1"/>
                    <a:pt x="8622" y="1"/>
                    <a:pt x="5226" y="784"/>
                  </a:cubicBezTo>
                  <a:cubicBezTo>
                    <a:pt x="2090" y="8623"/>
                    <a:pt x="0" y="17245"/>
                    <a:pt x="0" y="26129"/>
                  </a:cubicBezTo>
                  <a:cubicBezTo>
                    <a:pt x="0" y="62186"/>
                    <a:pt x="29525" y="91450"/>
                    <a:pt x="65321" y="91450"/>
                  </a:cubicBezTo>
                  <a:cubicBezTo>
                    <a:pt x="70024" y="91450"/>
                    <a:pt x="74205" y="91189"/>
                    <a:pt x="78385" y="90144"/>
                  </a:cubicBezTo>
                  <a:lnTo>
                    <a:pt x="78385" y="66889"/>
                  </a:lnTo>
                  <a:cubicBezTo>
                    <a:pt x="78385" y="31355"/>
                    <a:pt x="50951" y="1307"/>
                    <a:pt x="15416" y="1"/>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8"/>
            <p:cNvSpPr/>
            <p:nvPr/>
          </p:nvSpPr>
          <p:spPr>
            <a:xfrm>
              <a:off x="3313550" y="1707825"/>
              <a:ext cx="979850" cy="979850"/>
            </a:xfrm>
            <a:custGeom>
              <a:rect b="b" l="l" r="r" t="t"/>
              <a:pathLst>
                <a:path extrusionOk="0" h="39194" w="39194">
                  <a:moveTo>
                    <a:pt x="19597" y="1"/>
                  </a:moveTo>
                  <a:lnTo>
                    <a:pt x="15155" y="15155"/>
                  </a:lnTo>
                  <a:lnTo>
                    <a:pt x="0" y="19597"/>
                  </a:lnTo>
                  <a:lnTo>
                    <a:pt x="15155" y="24300"/>
                  </a:lnTo>
                  <a:lnTo>
                    <a:pt x="19597" y="39194"/>
                  </a:lnTo>
                  <a:lnTo>
                    <a:pt x="24300" y="24300"/>
                  </a:lnTo>
                  <a:lnTo>
                    <a:pt x="39193" y="19597"/>
                  </a:lnTo>
                  <a:lnTo>
                    <a:pt x="24300" y="15155"/>
                  </a:lnTo>
                  <a:lnTo>
                    <a:pt x="195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6" name="Google Shape;406;p58"/>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The Pillars of Realistic Load Testing</a:t>
            </a:r>
            <a:endParaRPr sz="2400">
              <a:solidFill>
                <a:schemeClr val="lt1"/>
              </a:solidFill>
              <a:latin typeface="Lato Light"/>
              <a:ea typeface="Lato Light"/>
              <a:cs typeface="Lato Light"/>
              <a:sym typeface="La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10" name="Shape 410"/>
        <p:cNvGrpSpPr/>
        <p:nvPr/>
      </p:nvGrpSpPr>
      <p:grpSpPr>
        <a:xfrm>
          <a:off x="0" y="0"/>
          <a:ext cx="0" cy="0"/>
          <a:chOff x="0" y="0"/>
          <a:chExt cx="0" cy="0"/>
        </a:xfrm>
      </p:grpSpPr>
      <p:sp>
        <p:nvSpPr>
          <p:cNvPr id="411" name="Google Shape;411;p59"/>
          <p:cNvSpPr txBox="1"/>
          <p:nvPr/>
        </p:nvSpPr>
        <p:spPr>
          <a:xfrm>
            <a:off x="3298496" y="2381192"/>
            <a:ext cx="2555100" cy="4671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chemeClr val="dk1"/>
              </a:buClr>
              <a:buSzPts val="1100"/>
              <a:buFont typeface="Arial"/>
              <a:buNone/>
            </a:pPr>
            <a:r>
              <a:rPr b="1" lang="en" sz="1800">
                <a:solidFill>
                  <a:srgbClr val="FFFFFF"/>
                </a:solidFill>
                <a:latin typeface="Lato"/>
                <a:ea typeface="Lato"/>
                <a:cs typeface="Lato"/>
                <a:sym typeface="Lato"/>
              </a:rPr>
              <a:t>Pattern</a:t>
            </a:r>
            <a:r>
              <a:rPr lang="en" sz="1800">
                <a:solidFill>
                  <a:srgbClr val="FFFFFF"/>
                </a:solidFill>
                <a:latin typeface="Lato Light"/>
                <a:ea typeface="Lato Light"/>
                <a:cs typeface="Lato Light"/>
                <a:sym typeface="Lato Light"/>
              </a:rPr>
              <a:t> of requests</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many requests?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To which endpoints?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By which user groups?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much does it vary?</a:t>
            </a:r>
            <a:endParaRPr sz="900">
              <a:solidFill>
                <a:srgbClr val="7F7F7F"/>
              </a:solidFill>
              <a:latin typeface="Roboto Light"/>
              <a:ea typeface="Roboto Light"/>
              <a:cs typeface="Roboto Light"/>
              <a:sym typeface="Roboto Light"/>
            </a:endParaRPr>
          </a:p>
        </p:txBody>
      </p:sp>
      <p:sp>
        <p:nvSpPr>
          <p:cNvPr id="412" name="Google Shape;412;p59"/>
          <p:cNvSpPr txBox="1"/>
          <p:nvPr/>
        </p:nvSpPr>
        <p:spPr>
          <a:xfrm>
            <a:off x="3995396" y="2001805"/>
            <a:ext cx="116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TRAFFIC</a:t>
            </a:r>
            <a:endParaRPr sz="1100">
              <a:solidFill>
                <a:srgbClr val="222222"/>
              </a:solidFill>
              <a:latin typeface="Roboto"/>
              <a:ea typeface="Roboto"/>
              <a:cs typeface="Roboto"/>
              <a:sym typeface="Roboto"/>
            </a:endParaRPr>
          </a:p>
        </p:txBody>
      </p:sp>
      <p:sp>
        <p:nvSpPr>
          <p:cNvPr id="413" name="Google Shape;413;p59"/>
          <p:cNvSpPr txBox="1"/>
          <p:nvPr/>
        </p:nvSpPr>
        <p:spPr>
          <a:xfrm>
            <a:off x="507175" y="2381229"/>
            <a:ext cx="2555100" cy="22008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rgbClr val="000000"/>
              </a:buClr>
              <a:buSzPts val="1100"/>
              <a:buFont typeface="Arial"/>
              <a:buNone/>
            </a:pPr>
            <a:r>
              <a:rPr b="1" lang="en" sz="1800">
                <a:solidFill>
                  <a:srgbClr val="FFFFFF"/>
                </a:solidFill>
                <a:latin typeface="Lato"/>
                <a:ea typeface="Lato"/>
                <a:cs typeface="Lato"/>
                <a:sym typeface="Lato"/>
              </a:rPr>
              <a:t>Shape</a:t>
            </a:r>
            <a:r>
              <a:rPr lang="en" sz="1800">
                <a:solidFill>
                  <a:srgbClr val="FFFFFF"/>
                </a:solidFill>
                <a:latin typeface="Lato Light"/>
                <a:ea typeface="Lato Light"/>
                <a:cs typeface="Lato Light"/>
                <a:sym typeface="Lato Light"/>
              </a:rPr>
              <a:t> of the data</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many rows of each type?</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are they distributed?</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Are all user segments captured?</a:t>
            </a:r>
            <a:endParaRPr>
              <a:solidFill>
                <a:srgbClr val="FFFFFF"/>
              </a:solidFill>
              <a:latin typeface="Lato Light"/>
              <a:ea typeface="Lato Light"/>
              <a:cs typeface="Lato Light"/>
              <a:sym typeface="Lato Light"/>
            </a:endParaRPr>
          </a:p>
        </p:txBody>
      </p:sp>
      <p:sp>
        <p:nvSpPr>
          <p:cNvPr id="414" name="Google Shape;414;p59"/>
          <p:cNvSpPr txBox="1"/>
          <p:nvPr/>
        </p:nvSpPr>
        <p:spPr>
          <a:xfrm>
            <a:off x="1159083" y="2001805"/>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DATA</a:t>
            </a:r>
            <a:endParaRPr sz="1100">
              <a:solidFill>
                <a:srgbClr val="222222"/>
              </a:solidFill>
              <a:latin typeface="Roboto"/>
              <a:ea typeface="Roboto"/>
              <a:cs typeface="Roboto"/>
              <a:sym typeface="Roboto"/>
            </a:endParaRPr>
          </a:p>
        </p:txBody>
      </p:sp>
      <p:grpSp>
        <p:nvGrpSpPr>
          <p:cNvPr id="415" name="Google Shape;415;p59"/>
          <p:cNvGrpSpPr/>
          <p:nvPr/>
        </p:nvGrpSpPr>
        <p:grpSpPr>
          <a:xfrm>
            <a:off x="4372108" y="1289413"/>
            <a:ext cx="399767" cy="373116"/>
            <a:chOff x="1353925" y="564725"/>
            <a:chExt cx="4899100" cy="4572500"/>
          </a:xfrm>
        </p:grpSpPr>
        <p:sp>
          <p:nvSpPr>
            <p:cNvPr id="416" name="Google Shape;416;p59"/>
            <p:cNvSpPr/>
            <p:nvPr/>
          </p:nvSpPr>
          <p:spPr>
            <a:xfrm>
              <a:off x="2660325" y="564725"/>
              <a:ext cx="3592700" cy="4572500"/>
            </a:xfrm>
            <a:custGeom>
              <a:rect b="b" l="l" r="r" t="t"/>
              <a:pathLst>
                <a:path extrusionOk="0" h="182900" w="143708">
                  <a:moveTo>
                    <a:pt x="1" y="0"/>
                  </a:moveTo>
                  <a:lnTo>
                    <a:pt x="1" y="182899"/>
                  </a:lnTo>
                  <a:lnTo>
                    <a:pt x="143707" y="91450"/>
                  </a:lnTo>
                  <a:lnTo>
                    <a:pt x="1" y="0"/>
                  </a:ln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9"/>
            <p:cNvSpPr/>
            <p:nvPr/>
          </p:nvSpPr>
          <p:spPr>
            <a:xfrm>
              <a:off x="1353925" y="564725"/>
              <a:ext cx="3592675" cy="4572500"/>
            </a:xfrm>
            <a:custGeom>
              <a:rect b="b" l="l" r="r" t="t"/>
              <a:pathLst>
                <a:path extrusionOk="0" h="182900" w="143707">
                  <a:moveTo>
                    <a:pt x="0" y="0"/>
                  </a:moveTo>
                  <a:lnTo>
                    <a:pt x="0" y="182899"/>
                  </a:lnTo>
                  <a:lnTo>
                    <a:pt x="143706" y="91450"/>
                  </a:lnTo>
                  <a:lnTo>
                    <a:pt x="0" y="0"/>
                  </a:ln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9"/>
            <p:cNvSpPr/>
            <p:nvPr/>
          </p:nvSpPr>
          <p:spPr>
            <a:xfrm>
              <a:off x="2660325" y="1394300"/>
              <a:ext cx="2286275" cy="2913350"/>
            </a:xfrm>
            <a:custGeom>
              <a:rect b="b" l="l" r="r" t="t"/>
              <a:pathLst>
                <a:path extrusionOk="0" h="116534" w="91451">
                  <a:moveTo>
                    <a:pt x="1" y="0"/>
                  </a:moveTo>
                  <a:lnTo>
                    <a:pt x="1" y="116533"/>
                  </a:lnTo>
                  <a:lnTo>
                    <a:pt x="91450" y="58267"/>
                  </a:lnTo>
                  <a:lnTo>
                    <a:pt x="1" y="0"/>
                  </a:ln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9"/>
            <p:cNvSpPr/>
            <p:nvPr/>
          </p:nvSpPr>
          <p:spPr>
            <a:xfrm>
              <a:off x="2986950" y="2361050"/>
              <a:ext cx="979825" cy="979850"/>
            </a:xfrm>
            <a:custGeom>
              <a:rect b="b" l="l" r="r" t="t"/>
              <a:pathLst>
                <a:path extrusionOk="0" h="39194" w="39193">
                  <a:moveTo>
                    <a:pt x="19597" y="0"/>
                  </a:moveTo>
                  <a:lnTo>
                    <a:pt x="14893" y="14894"/>
                  </a:lnTo>
                  <a:lnTo>
                    <a:pt x="0" y="19597"/>
                  </a:lnTo>
                  <a:lnTo>
                    <a:pt x="14893" y="24300"/>
                  </a:lnTo>
                  <a:lnTo>
                    <a:pt x="19597" y="39193"/>
                  </a:lnTo>
                  <a:lnTo>
                    <a:pt x="24300" y="24300"/>
                  </a:lnTo>
                  <a:lnTo>
                    <a:pt x="39193" y="19597"/>
                  </a:lnTo>
                  <a:lnTo>
                    <a:pt x="24300" y="14894"/>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59"/>
          <p:cNvGrpSpPr/>
          <p:nvPr/>
        </p:nvGrpSpPr>
        <p:grpSpPr>
          <a:xfrm>
            <a:off x="1526038" y="1176455"/>
            <a:ext cx="443990" cy="507415"/>
            <a:chOff x="1517225" y="238125"/>
            <a:chExt cx="4572500" cy="5225700"/>
          </a:xfrm>
        </p:grpSpPr>
        <p:sp>
          <p:nvSpPr>
            <p:cNvPr id="421" name="Google Shape;421;p59"/>
            <p:cNvSpPr/>
            <p:nvPr/>
          </p:nvSpPr>
          <p:spPr>
            <a:xfrm>
              <a:off x="2823650" y="238125"/>
              <a:ext cx="3266075" cy="3266075"/>
            </a:xfrm>
            <a:custGeom>
              <a:rect b="b" l="l" r="r" t="t"/>
              <a:pathLst>
                <a:path extrusionOk="0" h="130643" w="130643">
                  <a:moveTo>
                    <a:pt x="65321" y="0"/>
                  </a:moveTo>
                  <a:cubicBezTo>
                    <a:pt x="29264" y="0"/>
                    <a:pt x="0" y="29264"/>
                    <a:pt x="0" y="65321"/>
                  </a:cubicBezTo>
                  <a:cubicBezTo>
                    <a:pt x="0" y="101378"/>
                    <a:pt x="29264" y="130642"/>
                    <a:pt x="65321" y="130642"/>
                  </a:cubicBezTo>
                  <a:cubicBezTo>
                    <a:pt x="101378" y="130642"/>
                    <a:pt x="130642" y="101378"/>
                    <a:pt x="130642" y="65321"/>
                  </a:cubicBezTo>
                  <a:cubicBezTo>
                    <a:pt x="130642" y="29264"/>
                    <a:pt x="101378" y="0"/>
                    <a:pt x="65321"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9"/>
            <p:cNvSpPr/>
            <p:nvPr/>
          </p:nvSpPr>
          <p:spPr>
            <a:xfrm>
              <a:off x="1517225" y="1216900"/>
              <a:ext cx="3266075" cy="4246925"/>
            </a:xfrm>
            <a:custGeom>
              <a:rect b="b" l="l" r="r" t="t"/>
              <a:pathLst>
                <a:path extrusionOk="0" h="169877" w="130643">
                  <a:moveTo>
                    <a:pt x="65340" y="0"/>
                  </a:moveTo>
                  <a:cubicBezTo>
                    <a:pt x="29539" y="0"/>
                    <a:pt x="0" y="29302"/>
                    <a:pt x="0" y="65363"/>
                  </a:cubicBezTo>
                  <a:lnTo>
                    <a:pt x="0" y="91491"/>
                  </a:lnTo>
                  <a:lnTo>
                    <a:pt x="19597" y="91491"/>
                  </a:lnTo>
                  <a:lnTo>
                    <a:pt x="19597" y="117620"/>
                  </a:lnTo>
                  <a:cubicBezTo>
                    <a:pt x="19597" y="124936"/>
                    <a:pt x="25606" y="130684"/>
                    <a:pt x="32661" y="130684"/>
                  </a:cubicBezTo>
                  <a:lnTo>
                    <a:pt x="52257" y="130684"/>
                  </a:lnTo>
                  <a:lnTo>
                    <a:pt x="52257" y="169876"/>
                  </a:lnTo>
                  <a:lnTo>
                    <a:pt x="130642" y="169876"/>
                  </a:lnTo>
                  <a:lnTo>
                    <a:pt x="130642" y="66930"/>
                  </a:lnTo>
                  <a:cubicBezTo>
                    <a:pt x="130642" y="31396"/>
                    <a:pt x="103208" y="1348"/>
                    <a:pt x="67673" y="42"/>
                  </a:cubicBezTo>
                  <a:cubicBezTo>
                    <a:pt x="66892" y="14"/>
                    <a:pt x="66115" y="0"/>
                    <a:pt x="65340"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9"/>
            <p:cNvSpPr/>
            <p:nvPr/>
          </p:nvSpPr>
          <p:spPr>
            <a:xfrm>
              <a:off x="2823650" y="1217925"/>
              <a:ext cx="1959650" cy="2286275"/>
            </a:xfrm>
            <a:custGeom>
              <a:rect b="b" l="l" r="r" t="t"/>
              <a:pathLst>
                <a:path extrusionOk="0" h="91451" w="78386">
                  <a:moveTo>
                    <a:pt x="15416" y="1"/>
                  </a:moveTo>
                  <a:cubicBezTo>
                    <a:pt x="11758" y="1"/>
                    <a:pt x="8622" y="1"/>
                    <a:pt x="5226" y="784"/>
                  </a:cubicBezTo>
                  <a:cubicBezTo>
                    <a:pt x="2090" y="8623"/>
                    <a:pt x="0" y="17245"/>
                    <a:pt x="0" y="26129"/>
                  </a:cubicBezTo>
                  <a:cubicBezTo>
                    <a:pt x="0" y="62186"/>
                    <a:pt x="29525" y="91450"/>
                    <a:pt x="65321" y="91450"/>
                  </a:cubicBezTo>
                  <a:cubicBezTo>
                    <a:pt x="70024" y="91450"/>
                    <a:pt x="74205" y="91189"/>
                    <a:pt x="78385" y="90144"/>
                  </a:cubicBezTo>
                  <a:lnTo>
                    <a:pt x="78385" y="66889"/>
                  </a:lnTo>
                  <a:cubicBezTo>
                    <a:pt x="78385" y="31355"/>
                    <a:pt x="50951" y="1307"/>
                    <a:pt x="15416" y="1"/>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9"/>
            <p:cNvSpPr/>
            <p:nvPr/>
          </p:nvSpPr>
          <p:spPr>
            <a:xfrm>
              <a:off x="3313550" y="1707825"/>
              <a:ext cx="979850" cy="979850"/>
            </a:xfrm>
            <a:custGeom>
              <a:rect b="b" l="l" r="r" t="t"/>
              <a:pathLst>
                <a:path extrusionOk="0" h="39194" w="39194">
                  <a:moveTo>
                    <a:pt x="19597" y="1"/>
                  </a:moveTo>
                  <a:lnTo>
                    <a:pt x="15155" y="15155"/>
                  </a:lnTo>
                  <a:lnTo>
                    <a:pt x="0" y="19597"/>
                  </a:lnTo>
                  <a:lnTo>
                    <a:pt x="15155" y="24300"/>
                  </a:lnTo>
                  <a:lnTo>
                    <a:pt x="19597" y="39194"/>
                  </a:lnTo>
                  <a:lnTo>
                    <a:pt x="24300" y="24300"/>
                  </a:lnTo>
                  <a:lnTo>
                    <a:pt x="39193" y="19597"/>
                  </a:lnTo>
                  <a:lnTo>
                    <a:pt x="24300" y="15155"/>
                  </a:lnTo>
                  <a:lnTo>
                    <a:pt x="195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59"/>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The Pillars of Realistic Load Testing</a:t>
            </a:r>
            <a:endParaRPr sz="2400">
              <a:solidFill>
                <a:schemeClr val="lt1"/>
              </a:solidFill>
              <a:latin typeface="Lato Light"/>
              <a:ea typeface="Lato Light"/>
              <a:cs typeface="Lato Light"/>
              <a:sym typeface="Lato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29" name="Shape 429"/>
        <p:cNvGrpSpPr/>
        <p:nvPr/>
      </p:nvGrpSpPr>
      <p:grpSpPr>
        <a:xfrm>
          <a:off x="0" y="0"/>
          <a:ext cx="0" cy="0"/>
          <a:chOff x="0" y="0"/>
          <a:chExt cx="0" cy="0"/>
        </a:xfrm>
      </p:grpSpPr>
      <p:sp>
        <p:nvSpPr>
          <p:cNvPr id="430" name="Google Shape;430;p60"/>
          <p:cNvSpPr txBox="1"/>
          <p:nvPr/>
        </p:nvSpPr>
        <p:spPr>
          <a:xfrm>
            <a:off x="3298496" y="2381192"/>
            <a:ext cx="2555100" cy="4671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chemeClr val="dk1"/>
              </a:buClr>
              <a:buSzPts val="1100"/>
              <a:buFont typeface="Arial"/>
              <a:buNone/>
            </a:pPr>
            <a:r>
              <a:rPr b="1" lang="en" sz="1800">
                <a:solidFill>
                  <a:srgbClr val="FFFFFF"/>
                </a:solidFill>
                <a:latin typeface="Lato"/>
                <a:ea typeface="Lato"/>
                <a:cs typeface="Lato"/>
                <a:sym typeface="Lato"/>
              </a:rPr>
              <a:t>Pattern</a:t>
            </a:r>
            <a:r>
              <a:rPr lang="en" sz="1800">
                <a:solidFill>
                  <a:srgbClr val="FFFFFF"/>
                </a:solidFill>
                <a:latin typeface="Lato Light"/>
                <a:ea typeface="Lato Light"/>
                <a:cs typeface="Lato Light"/>
                <a:sym typeface="Lato Light"/>
              </a:rPr>
              <a:t> of requests</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many requests?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To which endpoints?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By which user groups?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much does it vary?</a:t>
            </a:r>
            <a:endParaRPr sz="900">
              <a:solidFill>
                <a:srgbClr val="7F7F7F"/>
              </a:solidFill>
              <a:latin typeface="Roboto Light"/>
              <a:ea typeface="Roboto Light"/>
              <a:cs typeface="Roboto Light"/>
              <a:sym typeface="Roboto Light"/>
            </a:endParaRPr>
          </a:p>
        </p:txBody>
      </p:sp>
      <p:sp>
        <p:nvSpPr>
          <p:cNvPr id="431" name="Google Shape;431;p60"/>
          <p:cNvSpPr txBox="1"/>
          <p:nvPr/>
        </p:nvSpPr>
        <p:spPr>
          <a:xfrm>
            <a:off x="3995396" y="2001805"/>
            <a:ext cx="116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TRAFFIC</a:t>
            </a:r>
            <a:endParaRPr sz="1100">
              <a:solidFill>
                <a:srgbClr val="222222"/>
              </a:solidFill>
              <a:latin typeface="Roboto"/>
              <a:ea typeface="Roboto"/>
              <a:cs typeface="Roboto"/>
              <a:sym typeface="Roboto"/>
            </a:endParaRPr>
          </a:p>
        </p:txBody>
      </p:sp>
      <p:sp>
        <p:nvSpPr>
          <p:cNvPr id="432" name="Google Shape;432;p60"/>
          <p:cNvSpPr txBox="1"/>
          <p:nvPr/>
        </p:nvSpPr>
        <p:spPr>
          <a:xfrm>
            <a:off x="6046103" y="2381192"/>
            <a:ext cx="2555100" cy="4671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chemeClr val="dk1"/>
              </a:buClr>
              <a:buSzPts val="1100"/>
              <a:buFont typeface="Arial"/>
              <a:buNone/>
            </a:pPr>
            <a:r>
              <a:rPr b="1" lang="en" sz="1800">
                <a:solidFill>
                  <a:srgbClr val="FFFFFF"/>
                </a:solidFill>
                <a:latin typeface="Lato"/>
                <a:ea typeface="Lato"/>
                <a:cs typeface="Lato"/>
                <a:sym typeface="Lato"/>
              </a:rPr>
              <a:t>Topology</a:t>
            </a:r>
            <a:r>
              <a:rPr lang="en" sz="1800">
                <a:solidFill>
                  <a:srgbClr val="FFFFFF"/>
                </a:solidFill>
                <a:latin typeface="Lato Light"/>
                <a:ea typeface="Lato Light"/>
                <a:cs typeface="Lato Light"/>
                <a:sym typeface="Lato Light"/>
              </a:rPr>
              <a:t> of the system</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many servers?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Which instance sizes?</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chemeClr val="dk1"/>
              </a:buClr>
              <a:buSzPts val="1100"/>
              <a:buFont typeface="Arial"/>
              <a:buNone/>
            </a:pPr>
            <a:r>
              <a:rPr lang="en">
                <a:solidFill>
                  <a:srgbClr val="FFFFFF"/>
                </a:solidFill>
                <a:latin typeface="Lato Light"/>
                <a:ea typeface="Lato Light"/>
                <a:cs typeface="Lato Light"/>
                <a:sym typeface="Lato Light"/>
              </a:rPr>
              <a:t>How are they connected?</a:t>
            </a:r>
            <a:endParaRPr sz="900">
              <a:solidFill>
                <a:srgbClr val="7F7F7F"/>
              </a:solidFill>
              <a:latin typeface="Roboto Light"/>
              <a:ea typeface="Roboto Light"/>
              <a:cs typeface="Roboto Light"/>
              <a:sym typeface="Roboto Light"/>
            </a:endParaRPr>
          </a:p>
        </p:txBody>
      </p:sp>
      <p:sp>
        <p:nvSpPr>
          <p:cNvPr id="433" name="Google Shape;433;p60"/>
          <p:cNvSpPr txBox="1"/>
          <p:nvPr/>
        </p:nvSpPr>
        <p:spPr>
          <a:xfrm>
            <a:off x="6610553" y="2001800"/>
            <a:ext cx="1426200" cy="196200"/>
          </a:xfrm>
          <a:prstGeom prst="rect">
            <a:avLst/>
          </a:prstGeom>
          <a:no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rPr lang="en" sz="1800">
                <a:solidFill>
                  <a:srgbClr val="FFFFFF"/>
                </a:solidFill>
                <a:latin typeface="Lato Light"/>
                <a:ea typeface="Lato Light"/>
                <a:cs typeface="Lato Light"/>
                <a:sym typeface="Lato Light"/>
              </a:rPr>
              <a:t>SYSTEMS</a:t>
            </a:r>
            <a:endParaRPr sz="1800">
              <a:solidFill>
                <a:srgbClr val="FFFFFF"/>
              </a:solidFill>
              <a:latin typeface="Lato Light"/>
              <a:ea typeface="Lato Light"/>
              <a:cs typeface="Lato Light"/>
              <a:sym typeface="Lato Light"/>
            </a:endParaRPr>
          </a:p>
        </p:txBody>
      </p:sp>
      <p:sp>
        <p:nvSpPr>
          <p:cNvPr id="434" name="Google Shape;434;p60"/>
          <p:cNvSpPr txBox="1"/>
          <p:nvPr/>
        </p:nvSpPr>
        <p:spPr>
          <a:xfrm>
            <a:off x="507175" y="2381229"/>
            <a:ext cx="2555100" cy="2200800"/>
          </a:xfrm>
          <a:prstGeom prst="rect">
            <a:avLst/>
          </a:prstGeom>
          <a:noFill/>
          <a:ln>
            <a:noFill/>
          </a:ln>
        </p:spPr>
        <p:txBody>
          <a:bodyPr anchorCtr="0" anchor="t" bIns="40775" lIns="81575" spcFirstLastPara="1" rIns="81575" wrap="square" tIns="40775">
            <a:noAutofit/>
          </a:bodyPr>
          <a:lstStyle/>
          <a:p>
            <a:pPr indent="0" lvl="0" marL="0" rtl="0" algn="ctr">
              <a:lnSpc>
                <a:spcPct val="163000"/>
              </a:lnSpc>
              <a:spcBef>
                <a:spcPts val="0"/>
              </a:spcBef>
              <a:spcAft>
                <a:spcPts val="0"/>
              </a:spcAft>
              <a:buClr>
                <a:srgbClr val="000000"/>
              </a:buClr>
              <a:buSzPts val="1100"/>
              <a:buFont typeface="Arial"/>
              <a:buNone/>
            </a:pPr>
            <a:r>
              <a:rPr b="1" lang="en" sz="1800">
                <a:solidFill>
                  <a:srgbClr val="FFFFFF"/>
                </a:solidFill>
                <a:latin typeface="Lato"/>
                <a:ea typeface="Lato"/>
                <a:cs typeface="Lato"/>
                <a:sym typeface="Lato"/>
              </a:rPr>
              <a:t>Shape</a:t>
            </a:r>
            <a:r>
              <a:rPr lang="en" sz="1800">
                <a:solidFill>
                  <a:srgbClr val="FFFFFF"/>
                </a:solidFill>
                <a:latin typeface="Lato Light"/>
                <a:ea typeface="Lato Light"/>
                <a:cs typeface="Lato Light"/>
                <a:sym typeface="Lato Light"/>
              </a:rPr>
              <a:t> of the data</a:t>
            </a:r>
            <a:endParaRPr sz="18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many rows of each type?</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How are they distributed?</a:t>
            </a:r>
            <a:endParaRPr>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Clr>
                <a:srgbClr val="000000"/>
              </a:buClr>
              <a:buSzPts val="1100"/>
              <a:buFont typeface="Arial"/>
              <a:buNone/>
            </a:pPr>
            <a:r>
              <a:rPr lang="en">
                <a:solidFill>
                  <a:srgbClr val="FFFFFF"/>
                </a:solidFill>
                <a:latin typeface="Lato Light"/>
                <a:ea typeface="Lato Light"/>
                <a:cs typeface="Lato Light"/>
                <a:sym typeface="Lato Light"/>
              </a:rPr>
              <a:t>Are all user segments captured?</a:t>
            </a:r>
            <a:endParaRPr>
              <a:solidFill>
                <a:srgbClr val="FFFFFF"/>
              </a:solidFill>
              <a:latin typeface="Lato Light"/>
              <a:ea typeface="Lato Light"/>
              <a:cs typeface="Lato Light"/>
              <a:sym typeface="Lato Light"/>
            </a:endParaRPr>
          </a:p>
        </p:txBody>
      </p:sp>
      <p:sp>
        <p:nvSpPr>
          <p:cNvPr id="435" name="Google Shape;435;p60"/>
          <p:cNvSpPr txBox="1"/>
          <p:nvPr/>
        </p:nvSpPr>
        <p:spPr>
          <a:xfrm>
            <a:off x="1159083" y="2001805"/>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DATA</a:t>
            </a:r>
            <a:endParaRPr sz="1100">
              <a:solidFill>
                <a:srgbClr val="222222"/>
              </a:solidFill>
              <a:latin typeface="Roboto"/>
              <a:ea typeface="Roboto"/>
              <a:cs typeface="Roboto"/>
              <a:sym typeface="Roboto"/>
            </a:endParaRPr>
          </a:p>
        </p:txBody>
      </p:sp>
      <p:grpSp>
        <p:nvGrpSpPr>
          <p:cNvPr id="436" name="Google Shape;436;p60"/>
          <p:cNvGrpSpPr/>
          <p:nvPr/>
        </p:nvGrpSpPr>
        <p:grpSpPr>
          <a:xfrm>
            <a:off x="7049298" y="1179054"/>
            <a:ext cx="548699" cy="487657"/>
            <a:chOff x="1190625" y="564725"/>
            <a:chExt cx="5225700" cy="4644350"/>
          </a:xfrm>
        </p:grpSpPr>
        <p:sp>
          <p:nvSpPr>
            <p:cNvPr id="437" name="Google Shape;437;p60"/>
            <p:cNvSpPr/>
            <p:nvPr/>
          </p:nvSpPr>
          <p:spPr>
            <a:xfrm>
              <a:off x="4097400" y="2883625"/>
              <a:ext cx="2318925" cy="2318925"/>
            </a:xfrm>
            <a:custGeom>
              <a:rect b="b" l="l" r="r" t="t"/>
              <a:pathLst>
                <a:path extrusionOk="0" h="92757" w="92757">
                  <a:moveTo>
                    <a:pt x="1" y="0"/>
                  </a:moveTo>
                  <a:lnTo>
                    <a:pt x="1" y="92756"/>
                  </a:lnTo>
                  <a:lnTo>
                    <a:pt x="92756" y="92756"/>
                  </a:lnTo>
                  <a:lnTo>
                    <a:pt x="92756" y="0"/>
                  </a:ln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60"/>
            <p:cNvSpPr/>
            <p:nvPr/>
          </p:nvSpPr>
          <p:spPr>
            <a:xfrm>
              <a:off x="1484550" y="564725"/>
              <a:ext cx="2318925" cy="2318925"/>
            </a:xfrm>
            <a:custGeom>
              <a:rect b="b" l="l" r="r" t="t"/>
              <a:pathLst>
                <a:path extrusionOk="0" h="92757" w="92757">
                  <a:moveTo>
                    <a:pt x="46509" y="0"/>
                  </a:moveTo>
                  <a:cubicBezTo>
                    <a:pt x="20642" y="0"/>
                    <a:pt x="1" y="20903"/>
                    <a:pt x="1" y="46509"/>
                  </a:cubicBezTo>
                  <a:cubicBezTo>
                    <a:pt x="1" y="72115"/>
                    <a:pt x="20642" y="92756"/>
                    <a:pt x="46509" y="92756"/>
                  </a:cubicBezTo>
                  <a:cubicBezTo>
                    <a:pt x="72115" y="92756"/>
                    <a:pt x="92757" y="71853"/>
                    <a:pt x="92757" y="46509"/>
                  </a:cubicBezTo>
                  <a:cubicBezTo>
                    <a:pt x="92757" y="20903"/>
                    <a:pt x="71854" y="0"/>
                    <a:pt x="46509"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60"/>
            <p:cNvSpPr/>
            <p:nvPr/>
          </p:nvSpPr>
          <p:spPr>
            <a:xfrm>
              <a:off x="1190625" y="2883625"/>
              <a:ext cx="2906800" cy="2325450"/>
            </a:xfrm>
            <a:custGeom>
              <a:rect b="b" l="l" r="r" t="t"/>
              <a:pathLst>
                <a:path extrusionOk="0" h="93018" w="116272">
                  <a:moveTo>
                    <a:pt x="58266" y="0"/>
                  </a:moveTo>
                  <a:lnTo>
                    <a:pt x="0" y="93017"/>
                  </a:lnTo>
                  <a:lnTo>
                    <a:pt x="116272" y="93017"/>
                  </a:lnTo>
                  <a:lnTo>
                    <a:pt x="58266" y="0"/>
                  </a:ln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60"/>
            <p:cNvSpPr/>
            <p:nvPr/>
          </p:nvSpPr>
          <p:spPr>
            <a:xfrm>
              <a:off x="4822475" y="3615200"/>
              <a:ext cx="868775" cy="868800"/>
            </a:xfrm>
            <a:custGeom>
              <a:rect b="b" l="l" r="r" t="t"/>
              <a:pathLst>
                <a:path extrusionOk="0" h="34752" w="34751">
                  <a:moveTo>
                    <a:pt x="17506" y="1"/>
                  </a:moveTo>
                  <a:cubicBezTo>
                    <a:pt x="7839" y="1"/>
                    <a:pt x="0" y="7840"/>
                    <a:pt x="0" y="17507"/>
                  </a:cubicBezTo>
                  <a:cubicBezTo>
                    <a:pt x="0" y="26913"/>
                    <a:pt x="7839" y="34752"/>
                    <a:pt x="17506" y="34752"/>
                  </a:cubicBezTo>
                  <a:cubicBezTo>
                    <a:pt x="26912" y="34752"/>
                    <a:pt x="34751" y="26913"/>
                    <a:pt x="34751" y="17507"/>
                  </a:cubicBezTo>
                  <a:cubicBezTo>
                    <a:pt x="34751" y="7840"/>
                    <a:pt x="26912" y="1"/>
                    <a:pt x="1750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60"/>
          <p:cNvGrpSpPr/>
          <p:nvPr/>
        </p:nvGrpSpPr>
        <p:grpSpPr>
          <a:xfrm>
            <a:off x="4372108" y="1289413"/>
            <a:ext cx="399767" cy="373116"/>
            <a:chOff x="1353925" y="564725"/>
            <a:chExt cx="4899100" cy="4572500"/>
          </a:xfrm>
        </p:grpSpPr>
        <p:sp>
          <p:nvSpPr>
            <p:cNvPr id="442" name="Google Shape;442;p60"/>
            <p:cNvSpPr/>
            <p:nvPr/>
          </p:nvSpPr>
          <p:spPr>
            <a:xfrm>
              <a:off x="2660325" y="564725"/>
              <a:ext cx="3592700" cy="4572500"/>
            </a:xfrm>
            <a:custGeom>
              <a:rect b="b" l="l" r="r" t="t"/>
              <a:pathLst>
                <a:path extrusionOk="0" h="182900" w="143708">
                  <a:moveTo>
                    <a:pt x="1" y="0"/>
                  </a:moveTo>
                  <a:lnTo>
                    <a:pt x="1" y="182899"/>
                  </a:lnTo>
                  <a:lnTo>
                    <a:pt x="143707" y="91450"/>
                  </a:lnTo>
                  <a:lnTo>
                    <a:pt x="1" y="0"/>
                  </a:ln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0"/>
            <p:cNvSpPr/>
            <p:nvPr/>
          </p:nvSpPr>
          <p:spPr>
            <a:xfrm>
              <a:off x="1353925" y="564725"/>
              <a:ext cx="3592675" cy="4572500"/>
            </a:xfrm>
            <a:custGeom>
              <a:rect b="b" l="l" r="r" t="t"/>
              <a:pathLst>
                <a:path extrusionOk="0" h="182900" w="143707">
                  <a:moveTo>
                    <a:pt x="0" y="0"/>
                  </a:moveTo>
                  <a:lnTo>
                    <a:pt x="0" y="182899"/>
                  </a:lnTo>
                  <a:lnTo>
                    <a:pt x="143706" y="91450"/>
                  </a:lnTo>
                  <a:lnTo>
                    <a:pt x="0" y="0"/>
                  </a:ln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0"/>
            <p:cNvSpPr/>
            <p:nvPr/>
          </p:nvSpPr>
          <p:spPr>
            <a:xfrm>
              <a:off x="2660325" y="1394300"/>
              <a:ext cx="2286275" cy="2913350"/>
            </a:xfrm>
            <a:custGeom>
              <a:rect b="b" l="l" r="r" t="t"/>
              <a:pathLst>
                <a:path extrusionOk="0" h="116534" w="91451">
                  <a:moveTo>
                    <a:pt x="1" y="0"/>
                  </a:moveTo>
                  <a:lnTo>
                    <a:pt x="1" y="116533"/>
                  </a:lnTo>
                  <a:lnTo>
                    <a:pt x="91450" y="58267"/>
                  </a:lnTo>
                  <a:lnTo>
                    <a:pt x="1" y="0"/>
                  </a:ln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0"/>
            <p:cNvSpPr/>
            <p:nvPr/>
          </p:nvSpPr>
          <p:spPr>
            <a:xfrm>
              <a:off x="2986950" y="2361050"/>
              <a:ext cx="979825" cy="979850"/>
            </a:xfrm>
            <a:custGeom>
              <a:rect b="b" l="l" r="r" t="t"/>
              <a:pathLst>
                <a:path extrusionOk="0" h="39194" w="39193">
                  <a:moveTo>
                    <a:pt x="19597" y="0"/>
                  </a:moveTo>
                  <a:lnTo>
                    <a:pt x="14893" y="14894"/>
                  </a:lnTo>
                  <a:lnTo>
                    <a:pt x="0" y="19597"/>
                  </a:lnTo>
                  <a:lnTo>
                    <a:pt x="14893" y="24300"/>
                  </a:lnTo>
                  <a:lnTo>
                    <a:pt x="19597" y="39193"/>
                  </a:lnTo>
                  <a:lnTo>
                    <a:pt x="24300" y="24300"/>
                  </a:lnTo>
                  <a:lnTo>
                    <a:pt x="39193" y="19597"/>
                  </a:lnTo>
                  <a:lnTo>
                    <a:pt x="24300" y="14894"/>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6" name="Google Shape;446;p60"/>
          <p:cNvGrpSpPr/>
          <p:nvPr/>
        </p:nvGrpSpPr>
        <p:grpSpPr>
          <a:xfrm>
            <a:off x="1526038" y="1176455"/>
            <a:ext cx="443990" cy="507415"/>
            <a:chOff x="1517225" y="238125"/>
            <a:chExt cx="4572500" cy="5225700"/>
          </a:xfrm>
        </p:grpSpPr>
        <p:sp>
          <p:nvSpPr>
            <p:cNvPr id="447" name="Google Shape;447;p60"/>
            <p:cNvSpPr/>
            <p:nvPr/>
          </p:nvSpPr>
          <p:spPr>
            <a:xfrm>
              <a:off x="2823650" y="238125"/>
              <a:ext cx="3266075" cy="3266075"/>
            </a:xfrm>
            <a:custGeom>
              <a:rect b="b" l="l" r="r" t="t"/>
              <a:pathLst>
                <a:path extrusionOk="0" h="130643" w="130643">
                  <a:moveTo>
                    <a:pt x="65321" y="0"/>
                  </a:moveTo>
                  <a:cubicBezTo>
                    <a:pt x="29264" y="0"/>
                    <a:pt x="0" y="29264"/>
                    <a:pt x="0" y="65321"/>
                  </a:cubicBezTo>
                  <a:cubicBezTo>
                    <a:pt x="0" y="101378"/>
                    <a:pt x="29264" y="130642"/>
                    <a:pt x="65321" y="130642"/>
                  </a:cubicBezTo>
                  <a:cubicBezTo>
                    <a:pt x="101378" y="130642"/>
                    <a:pt x="130642" y="101378"/>
                    <a:pt x="130642" y="65321"/>
                  </a:cubicBezTo>
                  <a:cubicBezTo>
                    <a:pt x="130642" y="29264"/>
                    <a:pt x="101378" y="0"/>
                    <a:pt x="65321"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0"/>
            <p:cNvSpPr/>
            <p:nvPr/>
          </p:nvSpPr>
          <p:spPr>
            <a:xfrm>
              <a:off x="1517225" y="1216900"/>
              <a:ext cx="3266075" cy="4246925"/>
            </a:xfrm>
            <a:custGeom>
              <a:rect b="b" l="l" r="r" t="t"/>
              <a:pathLst>
                <a:path extrusionOk="0" h="169877" w="130643">
                  <a:moveTo>
                    <a:pt x="65340" y="0"/>
                  </a:moveTo>
                  <a:cubicBezTo>
                    <a:pt x="29539" y="0"/>
                    <a:pt x="0" y="29302"/>
                    <a:pt x="0" y="65363"/>
                  </a:cubicBezTo>
                  <a:lnTo>
                    <a:pt x="0" y="91491"/>
                  </a:lnTo>
                  <a:lnTo>
                    <a:pt x="19597" y="91491"/>
                  </a:lnTo>
                  <a:lnTo>
                    <a:pt x="19597" y="117620"/>
                  </a:lnTo>
                  <a:cubicBezTo>
                    <a:pt x="19597" y="124936"/>
                    <a:pt x="25606" y="130684"/>
                    <a:pt x="32661" y="130684"/>
                  </a:cubicBezTo>
                  <a:lnTo>
                    <a:pt x="52257" y="130684"/>
                  </a:lnTo>
                  <a:lnTo>
                    <a:pt x="52257" y="169876"/>
                  </a:lnTo>
                  <a:lnTo>
                    <a:pt x="130642" y="169876"/>
                  </a:lnTo>
                  <a:lnTo>
                    <a:pt x="130642" y="66930"/>
                  </a:lnTo>
                  <a:cubicBezTo>
                    <a:pt x="130642" y="31396"/>
                    <a:pt x="103208" y="1348"/>
                    <a:pt x="67673" y="42"/>
                  </a:cubicBezTo>
                  <a:cubicBezTo>
                    <a:pt x="66892" y="14"/>
                    <a:pt x="66115" y="0"/>
                    <a:pt x="65340"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0"/>
            <p:cNvSpPr/>
            <p:nvPr/>
          </p:nvSpPr>
          <p:spPr>
            <a:xfrm>
              <a:off x="2823650" y="1217925"/>
              <a:ext cx="1959650" cy="2286275"/>
            </a:xfrm>
            <a:custGeom>
              <a:rect b="b" l="l" r="r" t="t"/>
              <a:pathLst>
                <a:path extrusionOk="0" h="91451" w="78386">
                  <a:moveTo>
                    <a:pt x="15416" y="1"/>
                  </a:moveTo>
                  <a:cubicBezTo>
                    <a:pt x="11758" y="1"/>
                    <a:pt x="8622" y="1"/>
                    <a:pt x="5226" y="784"/>
                  </a:cubicBezTo>
                  <a:cubicBezTo>
                    <a:pt x="2090" y="8623"/>
                    <a:pt x="0" y="17245"/>
                    <a:pt x="0" y="26129"/>
                  </a:cubicBezTo>
                  <a:cubicBezTo>
                    <a:pt x="0" y="62186"/>
                    <a:pt x="29525" y="91450"/>
                    <a:pt x="65321" y="91450"/>
                  </a:cubicBezTo>
                  <a:cubicBezTo>
                    <a:pt x="70024" y="91450"/>
                    <a:pt x="74205" y="91189"/>
                    <a:pt x="78385" y="90144"/>
                  </a:cubicBezTo>
                  <a:lnTo>
                    <a:pt x="78385" y="66889"/>
                  </a:lnTo>
                  <a:cubicBezTo>
                    <a:pt x="78385" y="31355"/>
                    <a:pt x="50951" y="1307"/>
                    <a:pt x="15416" y="1"/>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0"/>
            <p:cNvSpPr/>
            <p:nvPr/>
          </p:nvSpPr>
          <p:spPr>
            <a:xfrm>
              <a:off x="3313550" y="1707825"/>
              <a:ext cx="979850" cy="979850"/>
            </a:xfrm>
            <a:custGeom>
              <a:rect b="b" l="l" r="r" t="t"/>
              <a:pathLst>
                <a:path extrusionOk="0" h="39194" w="39194">
                  <a:moveTo>
                    <a:pt x="19597" y="1"/>
                  </a:moveTo>
                  <a:lnTo>
                    <a:pt x="15155" y="15155"/>
                  </a:lnTo>
                  <a:lnTo>
                    <a:pt x="0" y="19597"/>
                  </a:lnTo>
                  <a:lnTo>
                    <a:pt x="15155" y="24300"/>
                  </a:lnTo>
                  <a:lnTo>
                    <a:pt x="19597" y="39194"/>
                  </a:lnTo>
                  <a:lnTo>
                    <a:pt x="24300" y="24300"/>
                  </a:lnTo>
                  <a:lnTo>
                    <a:pt x="39193" y="19597"/>
                  </a:lnTo>
                  <a:lnTo>
                    <a:pt x="24300" y="15155"/>
                  </a:lnTo>
                  <a:lnTo>
                    <a:pt x="195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1" name="Google Shape;451;p60"/>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The Pillars of Realistic Load Testing</a:t>
            </a:r>
            <a:endParaRPr sz="2400">
              <a:solidFill>
                <a:schemeClr val="lt1"/>
              </a:solidFill>
              <a:latin typeface="Lato Light"/>
              <a:ea typeface="Lato Light"/>
              <a:cs typeface="Lato Light"/>
              <a:sym typeface="Lato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55" name="Shape 455"/>
        <p:cNvGrpSpPr/>
        <p:nvPr/>
      </p:nvGrpSpPr>
      <p:grpSpPr>
        <a:xfrm>
          <a:off x="0" y="0"/>
          <a:ext cx="0" cy="0"/>
          <a:chOff x="0" y="0"/>
          <a:chExt cx="0" cy="0"/>
        </a:xfrm>
      </p:grpSpPr>
      <p:pic>
        <p:nvPicPr>
          <p:cNvPr id="456" name="Google Shape;456;p61"/>
          <p:cNvPicPr preferRelativeResize="0"/>
          <p:nvPr/>
        </p:nvPicPr>
        <p:blipFill>
          <a:blip r:embed="rId3">
            <a:alphaModFix/>
          </a:blip>
          <a:stretch>
            <a:fillRect/>
          </a:stretch>
        </p:blipFill>
        <p:spPr>
          <a:xfrm>
            <a:off x="3469414" y="1091250"/>
            <a:ext cx="2135311" cy="2135311"/>
          </a:xfrm>
          <a:prstGeom prst="rect">
            <a:avLst/>
          </a:prstGeom>
          <a:noFill/>
          <a:ln>
            <a:noFill/>
          </a:ln>
          <a:effectLst>
            <a:outerShdw blurRad="542925" rotWithShape="0" algn="bl" dir="5400000" dist="19050">
              <a:srgbClr val="000000">
                <a:alpha val="62000"/>
              </a:srgbClr>
            </a:outerShdw>
          </a:effectLst>
        </p:spPr>
      </p:pic>
      <p:sp>
        <p:nvSpPr>
          <p:cNvPr id="457" name="Google Shape;457;p61"/>
          <p:cNvSpPr txBox="1"/>
          <p:nvPr/>
        </p:nvSpPr>
        <p:spPr>
          <a:xfrm>
            <a:off x="3148950" y="3279500"/>
            <a:ext cx="2846100" cy="666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solidFill>
                  <a:srgbClr val="FFFFFF"/>
                </a:solidFill>
                <a:latin typeface="Lato Light"/>
                <a:ea typeface="Lato Light"/>
                <a:cs typeface="Lato Light"/>
                <a:sym typeface="Lato Light"/>
              </a:rPr>
              <a:t>LOCUST.IO</a:t>
            </a:r>
            <a:endParaRPr sz="1800">
              <a:solidFill>
                <a:srgbClr val="FFFFFF"/>
              </a:solidFill>
              <a:latin typeface="Lato Light"/>
              <a:ea typeface="Lato Light"/>
              <a:cs typeface="Lato Light"/>
              <a:sym typeface="Lato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61" name="Shape 461"/>
        <p:cNvGrpSpPr/>
        <p:nvPr/>
      </p:nvGrpSpPr>
      <p:grpSpPr>
        <a:xfrm>
          <a:off x="0" y="0"/>
          <a:ext cx="0" cy="0"/>
          <a:chOff x="0" y="0"/>
          <a:chExt cx="0" cy="0"/>
        </a:xfrm>
      </p:grpSpPr>
      <p:pic>
        <p:nvPicPr>
          <p:cNvPr id="462" name="Google Shape;462;p62"/>
          <p:cNvPicPr preferRelativeResize="0"/>
          <p:nvPr/>
        </p:nvPicPr>
        <p:blipFill>
          <a:blip r:embed="rId3">
            <a:alphaModFix amt="84000"/>
          </a:blip>
          <a:stretch>
            <a:fillRect/>
          </a:stretch>
        </p:blipFill>
        <p:spPr>
          <a:xfrm>
            <a:off x="1061297" y="934276"/>
            <a:ext cx="7021371" cy="3274951"/>
          </a:xfrm>
          <a:prstGeom prst="rect">
            <a:avLst/>
          </a:prstGeom>
          <a:noFill/>
          <a:ln>
            <a:noFill/>
          </a:ln>
        </p:spPr>
      </p:pic>
      <p:pic>
        <p:nvPicPr>
          <p:cNvPr id="463" name="Google Shape;463;p62"/>
          <p:cNvPicPr preferRelativeResize="0"/>
          <p:nvPr/>
        </p:nvPicPr>
        <p:blipFill>
          <a:blip r:embed="rId4">
            <a:alphaModFix/>
          </a:blip>
          <a:stretch>
            <a:fillRect/>
          </a:stretch>
        </p:blipFill>
        <p:spPr>
          <a:xfrm>
            <a:off x="3287800" y="665900"/>
            <a:ext cx="680025" cy="680000"/>
          </a:xfrm>
          <a:prstGeom prst="rect">
            <a:avLst/>
          </a:prstGeom>
          <a:noFill/>
          <a:ln>
            <a:noFill/>
          </a:ln>
          <a:effectLst>
            <a:outerShdw blurRad="542925" rotWithShape="0" algn="bl" dir="5400000" dist="19050">
              <a:srgbClr val="000000">
                <a:alpha val="62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67" name="Shape 467"/>
        <p:cNvGrpSpPr/>
        <p:nvPr/>
      </p:nvGrpSpPr>
      <p:grpSpPr>
        <a:xfrm>
          <a:off x="0" y="0"/>
          <a:ext cx="0" cy="0"/>
          <a:chOff x="0" y="0"/>
          <a:chExt cx="0" cy="0"/>
        </a:xfrm>
      </p:grpSpPr>
      <p:sp>
        <p:nvSpPr>
          <p:cNvPr id="468" name="Google Shape;468;p63"/>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9" name="Google Shape;469;p63"/>
          <p:cNvPicPr preferRelativeResize="0"/>
          <p:nvPr/>
        </p:nvPicPr>
        <p:blipFill rotWithShape="1">
          <a:blip r:embed="rId3">
            <a:alphaModFix/>
          </a:blip>
          <a:srcRect b="8739" l="0" r="0" t="8739"/>
          <a:stretch/>
        </p:blipFill>
        <p:spPr>
          <a:xfrm>
            <a:off x="-4725" y="0"/>
            <a:ext cx="9144000"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73" name="Shape 473"/>
        <p:cNvGrpSpPr/>
        <p:nvPr/>
      </p:nvGrpSpPr>
      <p:grpSpPr>
        <a:xfrm>
          <a:off x="0" y="0"/>
          <a:ext cx="0" cy="0"/>
          <a:chOff x="0" y="0"/>
          <a:chExt cx="0" cy="0"/>
        </a:xfrm>
      </p:grpSpPr>
      <p:sp>
        <p:nvSpPr>
          <p:cNvPr id="474" name="Google Shape;474;p64"/>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4"/>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476" name="Google Shape;476;p64"/>
          <p:cNvSpPr txBox="1"/>
          <p:nvPr/>
        </p:nvSpPr>
        <p:spPr>
          <a:xfrm>
            <a:off x="1565200" y="1285075"/>
            <a:ext cx="6013500" cy="2636100"/>
          </a:xfrm>
          <a:prstGeom prst="rect">
            <a:avLst/>
          </a:prstGeom>
          <a:noFill/>
          <a:ln>
            <a:noFill/>
          </a:ln>
        </p:spPr>
        <p:txBody>
          <a:bodyPr anchorCtr="0" anchor="ctr" bIns="17150" lIns="34300" spcFirstLastPara="1" rIns="34300" wrap="square" tIns="17150">
            <a:noAutofit/>
          </a:bodyPr>
          <a:lstStyle/>
          <a:p>
            <a:pPr indent="-419100" lvl="0" marL="457200" rtl="0" algn="l">
              <a:spcBef>
                <a:spcPts val="0"/>
              </a:spcBef>
              <a:spcAft>
                <a:spcPts val="0"/>
              </a:spcAft>
              <a:buClr>
                <a:srgbClr val="FFFFFF"/>
              </a:buClr>
              <a:buSzPts val="3000"/>
              <a:buFont typeface="Lato Light"/>
              <a:buChar char="●"/>
            </a:pPr>
            <a:r>
              <a:rPr lang="en" sz="3000">
                <a:solidFill>
                  <a:srgbClr val="FFFFFF"/>
                </a:solidFill>
                <a:latin typeface="Lato Light"/>
                <a:ea typeface="Lato Light"/>
                <a:cs typeface="Lato Light"/>
                <a:sym typeface="Lato Light"/>
              </a:rPr>
              <a:t>We knew that our </a:t>
            </a:r>
            <a:r>
              <a:rPr b="1" lang="en" sz="3000">
                <a:solidFill>
                  <a:srgbClr val="FFFFFF"/>
                </a:solidFill>
                <a:latin typeface="Lato"/>
                <a:ea typeface="Lato"/>
                <a:cs typeface="Lato"/>
                <a:sym typeface="Lato"/>
              </a:rPr>
              <a:t>data</a:t>
            </a:r>
            <a:r>
              <a:rPr lang="en" sz="3000">
                <a:solidFill>
                  <a:srgbClr val="FFFFFF"/>
                </a:solidFill>
                <a:latin typeface="Lato Light"/>
                <a:ea typeface="Lato Light"/>
                <a:cs typeface="Lato Light"/>
                <a:sym typeface="Lato Light"/>
              </a:rPr>
              <a:t> and </a:t>
            </a:r>
            <a:r>
              <a:rPr b="1" lang="en" sz="3000">
                <a:solidFill>
                  <a:srgbClr val="FFFFFF"/>
                </a:solidFill>
                <a:latin typeface="Lato"/>
                <a:ea typeface="Lato"/>
                <a:cs typeface="Lato"/>
                <a:sym typeface="Lato"/>
              </a:rPr>
              <a:t>systems</a:t>
            </a:r>
            <a:r>
              <a:rPr lang="en" sz="3000">
                <a:solidFill>
                  <a:srgbClr val="FFFFFF"/>
                </a:solidFill>
                <a:latin typeface="Lato Light"/>
                <a:ea typeface="Lato Light"/>
                <a:cs typeface="Lato Light"/>
                <a:sym typeface="Lato Light"/>
              </a:rPr>
              <a:t> did not match production.</a:t>
            </a:r>
            <a:endParaRPr sz="3000">
              <a:solidFill>
                <a:srgbClr val="FFFFFF"/>
              </a:solidFill>
              <a:latin typeface="Lato Light"/>
              <a:ea typeface="Lato Light"/>
              <a:cs typeface="Lato Light"/>
              <a:sym typeface="Lato Light"/>
            </a:endParaRPr>
          </a:p>
          <a:p>
            <a:pPr indent="0" lvl="0" marL="457200" rtl="0" algn="l">
              <a:spcBef>
                <a:spcPts val="0"/>
              </a:spcBef>
              <a:spcAft>
                <a:spcPts val="0"/>
              </a:spcAft>
              <a:buNone/>
            </a:pPr>
            <a:r>
              <a:t/>
            </a:r>
            <a:endParaRPr sz="3000">
              <a:solidFill>
                <a:srgbClr val="FFFFFF"/>
              </a:solidFill>
              <a:latin typeface="Lato Light"/>
              <a:ea typeface="Lato Light"/>
              <a:cs typeface="Lato Light"/>
              <a:sym typeface="Lato Light"/>
            </a:endParaRPr>
          </a:p>
          <a:p>
            <a:pPr indent="-419100" lvl="0" marL="457200" rtl="0" algn="l">
              <a:spcBef>
                <a:spcPts val="0"/>
              </a:spcBef>
              <a:spcAft>
                <a:spcPts val="0"/>
              </a:spcAft>
              <a:buClr>
                <a:srgbClr val="FFFFFF"/>
              </a:buClr>
              <a:buSzPts val="3000"/>
              <a:buFont typeface="Lato Light"/>
              <a:buChar char="●"/>
            </a:pPr>
            <a:r>
              <a:rPr lang="en" sz="3000">
                <a:solidFill>
                  <a:srgbClr val="FFFFFF"/>
                </a:solidFill>
                <a:latin typeface="Lato Light"/>
                <a:ea typeface="Lato Light"/>
                <a:cs typeface="Lato Light"/>
                <a:sym typeface="Lato Light"/>
              </a:rPr>
              <a:t>We suspected that our </a:t>
            </a:r>
            <a:r>
              <a:rPr b="1" lang="en" sz="3000">
                <a:solidFill>
                  <a:srgbClr val="FFFFFF"/>
                </a:solidFill>
                <a:latin typeface="Lato"/>
                <a:ea typeface="Lato"/>
                <a:cs typeface="Lato"/>
                <a:sym typeface="Lato"/>
              </a:rPr>
              <a:t>traffic</a:t>
            </a:r>
            <a:r>
              <a:rPr lang="en" sz="3000">
                <a:solidFill>
                  <a:srgbClr val="FFFFFF"/>
                </a:solidFill>
                <a:latin typeface="Lato Light"/>
                <a:ea typeface="Lato Light"/>
                <a:cs typeface="Lato Light"/>
                <a:sym typeface="Lato Light"/>
              </a:rPr>
              <a:t> was not </a:t>
            </a:r>
            <a:r>
              <a:rPr lang="en" sz="3000">
                <a:solidFill>
                  <a:srgbClr val="FFFFFF"/>
                </a:solidFill>
                <a:latin typeface="Lato Light"/>
                <a:ea typeface="Lato Light"/>
                <a:cs typeface="Lato Light"/>
                <a:sym typeface="Lato Light"/>
              </a:rPr>
              <a:t>realistic</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480" name="Shape 480"/>
        <p:cNvGrpSpPr/>
        <p:nvPr/>
      </p:nvGrpSpPr>
      <p:grpSpPr>
        <a:xfrm>
          <a:off x="0" y="0"/>
          <a:ext cx="0" cy="0"/>
          <a:chOff x="0" y="0"/>
          <a:chExt cx="0" cy="0"/>
        </a:xfrm>
      </p:grpSpPr>
      <p:sp>
        <p:nvSpPr>
          <p:cNvPr id="481" name="Google Shape;481;p65"/>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5"/>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483" name="Google Shape;483;p65"/>
          <p:cNvSpPr txBox="1"/>
          <p:nvPr/>
        </p:nvSpPr>
        <p:spPr>
          <a:xfrm>
            <a:off x="1268625" y="1285075"/>
            <a:ext cx="63855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This system never took on a central role because </a:t>
            </a:r>
            <a:r>
              <a:rPr b="1" lang="en" sz="3000">
                <a:solidFill>
                  <a:srgbClr val="FFFFFF"/>
                </a:solidFill>
                <a:latin typeface="Lato"/>
                <a:ea typeface="Lato"/>
                <a:cs typeface="Lato"/>
                <a:sym typeface="Lato"/>
              </a:rPr>
              <a:t>we didn’t </a:t>
            </a:r>
            <a:r>
              <a:rPr b="1" lang="en" sz="3000">
                <a:solidFill>
                  <a:srgbClr val="FFFFFF"/>
                </a:solidFill>
                <a:latin typeface="Lato"/>
                <a:ea typeface="Lato"/>
                <a:cs typeface="Lato"/>
                <a:sym typeface="Lato"/>
              </a:rPr>
              <a:t>trust</a:t>
            </a:r>
            <a:r>
              <a:rPr b="1" lang="en" sz="3000">
                <a:solidFill>
                  <a:srgbClr val="FFFFFF"/>
                </a:solidFill>
                <a:latin typeface="Lato"/>
                <a:ea typeface="Lato"/>
                <a:cs typeface="Lato"/>
                <a:sym typeface="Lato"/>
              </a:rPr>
              <a:t> it</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487" name="Shape 487"/>
        <p:cNvGrpSpPr/>
        <p:nvPr/>
      </p:nvGrpSpPr>
      <p:grpSpPr>
        <a:xfrm>
          <a:off x="0" y="0"/>
          <a:ext cx="0" cy="0"/>
          <a:chOff x="0" y="0"/>
          <a:chExt cx="0" cy="0"/>
        </a:xfrm>
      </p:grpSpPr>
      <p:pic>
        <p:nvPicPr>
          <p:cNvPr id="488" name="Google Shape;488;p66"/>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cxnSp>
        <p:nvCxnSpPr>
          <p:cNvPr id="489" name="Google Shape;489;p66"/>
          <p:cNvCxnSpPr>
            <a:endCxn id="490" idx="2"/>
          </p:cNvCxnSpPr>
          <p:nvPr/>
        </p:nvCxnSpPr>
        <p:spPr>
          <a:xfrm>
            <a:off x="-133" y="2546201"/>
            <a:ext cx="7095300" cy="0"/>
          </a:xfrm>
          <a:prstGeom prst="straightConnector1">
            <a:avLst/>
          </a:prstGeom>
          <a:noFill/>
          <a:ln cap="flat" cmpd="sng" w="38100">
            <a:solidFill>
              <a:srgbClr val="1652F0"/>
            </a:solidFill>
            <a:prstDash val="solid"/>
            <a:miter lim="800000"/>
            <a:headEnd len="sm" w="sm" type="none"/>
            <a:tailEnd len="sm" w="sm" type="none"/>
          </a:ln>
        </p:spPr>
      </p:cxnSp>
      <p:sp>
        <p:nvSpPr>
          <p:cNvPr id="491" name="Google Shape;491;p66"/>
          <p:cNvSpPr txBox="1"/>
          <p:nvPr/>
        </p:nvSpPr>
        <p:spPr>
          <a:xfrm>
            <a:off x="2102647" y="2722925"/>
            <a:ext cx="1275000" cy="1617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Clr>
                <a:schemeClr val="dk1"/>
              </a:buClr>
              <a:buFont typeface="Arial"/>
              <a:buNone/>
            </a:pPr>
            <a:r>
              <a:rPr lang="en" sz="1800">
                <a:solidFill>
                  <a:srgbClr val="B7B7B7"/>
                </a:solidFill>
                <a:latin typeface="Lato Light"/>
                <a:ea typeface="Lato Light"/>
                <a:cs typeface="Lato Light"/>
                <a:sym typeface="Lato Light"/>
              </a:rPr>
              <a:t>2017</a:t>
            </a:r>
            <a:endParaRPr sz="1800">
              <a:solidFill>
                <a:srgbClr val="FFFFFF"/>
              </a:solidFill>
              <a:latin typeface="Lato Black"/>
              <a:ea typeface="Lato Black"/>
              <a:cs typeface="Lato Black"/>
              <a:sym typeface="Lato Black"/>
            </a:endParaRPr>
          </a:p>
        </p:txBody>
      </p:sp>
      <p:sp>
        <p:nvSpPr>
          <p:cNvPr id="492" name="Google Shape;492;p66"/>
          <p:cNvSpPr txBox="1"/>
          <p:nvPr/>
        </p:nvSpPr>
        <p:spPr>
          <a:xfrm>
            <a:off x="1331428" y="3002700"/>
            <a:ext cx="2046300" cy="1731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a:solidFill>
                  <a:srgbClr val="666666"/>
                </a:solidFill>
                <a:latin typeface="Lato Light"/>
                <a:ea typeface="Lato Light"/>
                <a:cs typeface="Lato Light"/>
                <a:sym typeface="Lato Light"/>
              </a:rPr>
              <a:t>YOLO LOAD TESTING</a:t>
            </a:r>
            <a:endParaRPr>
              <a:solidFill>
                <a:srgbClr val="FFFFFF"/>
              </a:solidFill>
              <a:latin typeface="Lato Light"/>
              <a:ea typeface="Lato Light"/>
              <a:cs typeface="Lato Light"/>
              <a:sym typeface="Lato Light"/>
            </a:endParaRPr>
          </a:p>
        </p:txBody>
      </p:sp>
      <p:sp>
        <p:nvSpPr>
          <p:cNvPr id="493" name="Google Shape;493;p66"/>
          <p:cNvSpPr txBox="1"/>
          <p:nvPr/>
        </p:nvSpPr>
        <p:spPr>
          <a:xfrm>
            <a:off x="4403300" y="1914400"/>
            <a:ext cx="9153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FFFFFF"/>
                </a:solidFill>
                <a:latin typeface="Lato Black"/>
                <a:ea typeface="Lato Black"/>
                <a:cs typeface="Lato Black"/>
                <a:sym typeface="Lato Black"/>
              </a:rPr>
              <a:t>2017</a:t>
            </a:r>
            <a:endParaRPr sz="1800">
              <a:solidFill>
                <a:srgbClr val="B7B7B7"/>
              </a:solidFill>
              <a:latin typeface="Lato Light"/>
              <a:ea typeface="Lato Light"/>
              <a:cs typeface="Lato Light"/>
              <a:sym typeface="Lato Light"/>
            </a:endParaRPr>
          </a:p>
        </p:txBody>
      </p:sp>
      <p:sp>
        <p:nvSpPr>
          <p:cNvPr id="494" name="Google Shape;494;p66"/>
          <p:cNvSpPr txBox="1"/>
          <p:nvPr/>
        </p:nvSpPr>
        <p:spPr>
          <a:xfrm>
            <a:off x="4403300"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FFFFFF"/>
                </a:solidFill>
                <a:latin typeface="Lato Light"/>
                <a:ea typeface="Lato Light"/>
                <a:cs typeface="Lato Light"/>
                <a:sym typeface="Lato Light"/>
              </a:rPr>
              <a:t>THE HOLY GRAIL</a:t>
            </a:r>
            <a:endParaRPr>
              <a:solidFill>
                <a:srgbClr val="FFFFFF"/>
              </a:solidFill>
              <a:latin typeface="Lato Light"/>
              <a:ea typeface="Lato Light"/>
              <a:cs typeface="Lato Light"/>
              <a:sym typeface="Lato Light"/>
            </a:endParaRPr>
          </a:p>
        </p:txBody>
      </p:sp>
      <p:sp>
        <p:nvSpPr>
          <p:cNvPr id="495" name="Google Shape;495;p66"/>
          <p:cNvSpPr/>
          <p:nvPr/>
        </p:nvSpPr>
        <p:spPr>
          <a:xfrm>
            <a:off x="418631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496" name="Google Shape;496;p66"/>
          <p:cNvSpPr/>
          <p:nvPr/>
        </p:nvSpPr>
        <p:spPr>
          <a:xfrm>
            <a:off x="75601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497" name="Google Shape;497;p66"/>
          <p:cNvSpPr txBox="1"/>
          <p:nvPr/>
        </p:nvSpPr>
        <p:spPr>
          <a:xfrm>
            <a:off x="744399" y="1914400"/>
            <a:ext cx="7311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2016</a:t>
            </a:r>
            <a:endParaRPr sz="1800">
              <a:solidFill>
                <a:srgbClr val="F3F3F3"/>
              </a:solidFill>
              <a:latin typeface="Lato Black"/>
              <a:ea typeface="Lato Black"/>
              <a:cs typeface="Lato Black"/>
              <a:sym typeface="Lato Black"/>
            </a:endParaRPr>
          </a:p>
        </p:txBody>
      </p:sp>
      <p:sp>
        <p:nvSpPr>
          <p:cNvPr id="498" name="Google Shape;498;p66"/>
          <p:cNvSpPr txBox="1"/>
          <p:nvPr/>
        </p:nvSpPr>
        <p:spPr>
          <a:xfrm>
            <a:off x="744401" y="2199975"/>
            <a:ext cx="18561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a:solidFill>
                  <a:srgbClr val="666666"/>
                </a:solidFill>
                <a:latin typeface="Lato Light"/>
                <a:ea typeface="Lato Light"/>
                <a:cs typeface="Lato Light"/>
                <a:sym typeface="Lato Light"/>
              </a:rPr>
              <a:t>THE WAKEUP CALL</a:t>
            </a:r>
            <a:endParaRPr>
              <a:solidFill>
                <a:srgbClr val="FFFFFF"/>
              </a:solidFill>
              <a:latin typeface="Lato Light"/>
              <a:ea typeface="Lato Light"/>
              <a:cs typeface="Lato Light"/>
              <a:sym typeface="Lato Light"/>
            </a:endParaRPr>
          </a:p>
        </p:txBody>
      </p:sp>
      <p:sp>
        <p:nvSpPr>
          <p:cNvPr id="499" name="Google Shape;499;p66"/>
          <p:cNvSpPr/>
          <p:nvPr/>
        </p:nvSpPr>
        <p:spPr>
          <a:xfrm>
            <a:off x="3288584"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grpSp>
        <p:nvGrpSpPr>
          <p:cNvPr id="500" name="Google Shape;500;p66"/>
          <p:cNvGrpSpPr/>
          <p:nvPr/>
        </p:nvGrpSpPr>
        <p:grpSpPr>
          <a:xfrm>
            <a:off x="4035244" y="2351021"/>
            <a:ext cx="390360" cy="390360"/>
            <a:chOff x="1190625" y="238125"/>
            <a:chExt cx="5225700" cy="5225700"/>
          </a:xfrm>
        </p:grpSpPr>
        <p:sp>
          <p:nvSpPr>
            <p:cNvPr id="501" name="Google Shape;501;p66"/>
            <p:cNvSpPr/>
            <p:nvPr/>
          </p:nvSpPr>
          <p:spPr>
            <a:xfrm>
              <a:off x="1190625" y="238125"/>
              <a:ext cx="5225700" cy="5225700"/>
            </a:xfrm>
            <a:custGeom>
              <a:rect b="b" l="l" r="r" t="t"/>
              <a:pathLst>
                <a:path extrusionOk="0" h="209028" w="209028">
                  <a:moveTo>
                    <a:pt x="104514" y="0"/>
                  </a:moveTo>
                  <a:cubicBezTo>
                    <a:pt x="46770" y="0"/>
                    <a:pt x="0" y="46770"/>
                    <a:pt x="0" y="104514"/>
                  </a:cubicBezTo>
                  <a:cubicBezTo>
                    <a:pt x="0" y="162258"/>
                    <a:pt x="46770" y="209027"/>
                    <a:pt x="104514" y="209027"/>
                  </a:cubicBezTo>
                  <a:cubicBezTo>
                    <a:pt x="162258" y="209027"/>
                    <a:pt x="209027" y="162258"/>
                    <a:pt x="209027" y="104514"/>
                  </a:cubicBezTo>
                  <a:cubicBezTo>
                    <a:pt x="209027" y="46770"/>
                    <a:pt x="162258" y="0"/>
                    <a:pt x="104514"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6"/>
            <p:cNvSpPr/>
            <p:nvPr/>
          </p:nvSpPr>
          <p:spPr>
            <a:xfrm>
              <a:off x="2007125" y="1054625"/>
              <a:ext cx="3592675" cy="3592675"/>
            </a:xfrm>
            <a:custGeom>
              <a:rect b="b" l="l" r="r" t="t"/>
              <a:pathLst>
                <a:path extrusionOk="0" h="143707" w="143707">
                  <a:moveTo>
                    <a:pt x="71854" y="1"/>
                  </a:moveTo>
                  <a:cubicBezTo>
                    <a:pt x="32139" y="1"/>
                    <a:pt x="1" y="32139"/>
                    <a:pt x="1" y="71854"/>
                  </a:cubicBezTo>
                  <a:cubicBezTo>
                    <a:pt x="1" y="111569"/>
                    <a:pt x="32139" y="143707"/>
                    <a:pt x="71854" y="143707"/>
                  </a:cubicBezTo>
                  <a:cubicBezTo>
                    <a:pt x="111569" y="143707"/>
                    <a:pt x="143707" y="111569"/>
                    <a:pt x="143707" y="71854"/>
                  </a:cubicBezTo>
                  <a:cubicBezTo>
                    <a:pt x="143707" y="32139"/>
                    <a:pt x="111569" y="1"/>
                    <a:pt x="71854" y="1"/>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6"/>
            <p:cNvSpPr/>
            <p:nvPr/>
          </p:nvSpPr>
          <p:spPr>
            <a:xfrm>
              <a:off x="2823650" y="1871150"/>
              <a:ext cx="1959650" cy="1959650"/>
            </a:xfrm>
            <a:custGeom>
              <a:rect b="b" l="l" r="r" t="t"/>
              <a:pathLst>
                <a:path extrusionOk="0" h="78386" w="78386">
                  <a:moveTo>
                    <a:pt x="39193" y="0"/>
                  </a:moveTo>
                  <a:cubicBezTo>
                    <a:pt x="17506" y="0"/>
                    <a:pt x="0" y="17506"/>
                    <a:pt x="0" y="39193"/>
                  </a:cubicBezTo>
                  <a:cubicBezTo>
                    <a:pt x="0" y="60879"/>
                    <a:pt x="17506" y="78385"/>
                    <a:pt x="39193" y="78385"/>
                  </a:cubicBezTo>
                  <a:cubicBezTo>
                    <a:pt x="60879" y="78385"/>
                    <a:pt x="78385" y="60879"/>
                    <a:pt x="78385" y="39193"/>
                  </a:cubicBezTo>
                  <a:cubicBezTo>
                    <a:pt x="78385" y="17506"/>
                    <a:pt x="60879" y="0"/>
                    <a:pt x="39193" y="0"/>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6"/>
            <p:cNvSpPr/>
            <p:nvPr/>
          </p:nvSpPr>
          <p:spPr>
            <a:xfrm>
              <a:off x="3313550" y="2361050"/>
              <a:ext cx="979850" cy="979850"/>
            </a:xfrm>
            <a:custGeom>
              <a:rect b="b" l="l" r="r" t="t"/>
              <a:pathLst>
                <a:path extrusionOk="0" h="39194" w="39194">
                  <a:moveTo>
                    <a:pt x="19597" y="0"/>
                  </a:moveTo>
                  <a:lnTo>
                    <a:pt x="15155" y="15155"/>
                  </a:lnTo>
                  <a:lnTo>
                    <a:pt x="0" y="19597"/>
                  </a:lnTo>
                  <a:lnTo>
                    <a:pt x="15155" y="24300"/>
                  </a:lnTo>
                  <a:lnTo>
                    <a:pt x="19597" y="39193"/>
                  </a:lnTo>
                  <a:lnTo>
                    <a:pt x="24300" y="24300"/>
                  </a:lnTo>
                  <a:lnTo>
                    <a:pt x="39193" y="19597"/>
                  </a:lnTo>
                  <a:lnTo>
                    <a:pt x="24300" y="15155"/>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p66"/>
          <p:cNvSpPr txBox="1"/>
          <p:nvPr/>
        </p:nvSpPr>
        <p:spPr>
          <a:xfrm>
            <a:off x="5157046" y="2722925"/>
            <a:ext cx="1275000" cy="1617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sz="1800">
                <a:solidFill>
                  <a:srgbClr val="B7B7B7"/>
                </a:solidFill>
                <a:latin typeface="Lato Light"/>
                <a:ea typeface="Lato Light"/>
                <a:cs typeface="Lato Light"/>
                <a:sym typeface="Lato Light"/>
              </a:rPr>
              <a:t>2018</a:t>
            </a:r>
            <a:endParaRPr sz="1800">
              <a:solidFill>
                <a:srgbClr val="B7B7B7"/>
              </a:solidFill>
              <a:latin typeface="Lato Light"/>
              <a:ea typeface="Lato Light"/>
              <a:cs typeface="Lato Light"/>
              <a:sym typeface="Lato Light"/>
            </a:endParaRPr>
          </a:p>
        </p:txBody>
      </p:sp>
      <p:sp>
        <p:nvSpPr>
          <p:cNvPr id="506" name="Google Shape;506;p66"/>
          <p:cNvSpPr txBox="1"/>
          <p:nvPr/>
        </p:nvSpPr>
        <p:spPr>
          <a:xfrm>
            <a:off x="4385827" y="3002700"/>
            <a:ext cx="2046300" cy="173100"/>
          </a:xfrm>
          <a:prstGeom prst="rect">
            <a:avLst/>
          </a:prstGeom>
          <a:noFill/>
          <a:ln>
            <a:noFill/>
          </a:ln>
        </p:spPr>
        <p:txBody>
          <a:bodyPr anchorCtr="0" anchor="ctr" bIns="17150" lIns="34300" spcFirstLastPara="1" rIns="34300" wrap="square" tIns="17150">
            <a:noAutofit/>
          </a:bodyPr>
          <a:lstStyle/>
          <a:p>
            <a:pPr indent="0" lvl="0" marL="0" marR="0" rtl="0" algn="r">
              <a:spcBef>
                <a:spcPts val="0"/>
              </a:spcBef>
              <a:spcAft>
                <a:spcPts val="0"/>
              </a:spcAft>
              <a:buNone/>
            </a:pPr>
            <a:r>
              <a:rPr lang="en">
                <a:solidFill>
                  <a:srgbClr val="666666"/>
                </a:solidFill>
                <a:latin typeface="Lato Light"/>
                <a:ea typeface="Lato Light"/>
                <a:cs typeface="Lato Light"/>
                <a:sym typeface="Lato Light"/>
              </a:rPr>
              <a:t>LOAD TESTING REDUX</a:t>
            </a:r>
            <a:endParaRPr>
              <a:solidFill>
                <a:srgbClr val="666666"/>
              </a:solidFill>
              <a:latin typeface="Lato Light"/>
              <a:ea typeface="Lato Light"/>
              <a:cs typeface="Lato Light"/>
              <a:sym typeface="Lato Light"/>
            </a:endParaRPr>
          </a:p>
        </p:txBody>
      </p:sp>
      <p:sp>
        <p:nvSpPr>
          <p:cNvPr id="507" name="Google Shape;507;p66"/>
          <p:cNvSpPr/>
          <p:nvPr/>
        </p:nvSpPr>
        <p:spPr>
          <a:xfrm>
            <a:off x="634298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508" name="Google Shape;508;p66"/>
          <p:cNvSpPr txBox="1"/>
          <p:nvPr/>
        </p:nvSpPr>
        <p:spPr>
          <a:xfrm>
            <a:off x="708355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FUTURE</a:t>
            </a:r>
            <a:endParaRPr>
              <a:solidFill>
                <a:srgbClr val="666666"/>
              </a:solidFill>
              <a:latin typeface="Lato Light"/>
              <a:ea typeface="Lato Light"/>
              <a:cs typeface="Lato Light"/>
              <a:sym typeface="Lato Light"/>
            </a:endParaRPr>
          </a:p>
        </p:txBody>
      </p:sp>
      <p:sp>
        <p:nvSpPr>
          <p:cNvPr id="490" name="Google Shape;490;p66"/>
          <p:cNvSpPr/>
          <p:nvPr/>
        </p:nvSpPr>
        <p:spPr>
          <a:xfrm>
            <a:off x="709516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148" name="Shape 148"/>
        <p:cNvGrpSpPr/>
        <p:nvPr/>
      </p:nvGrpSpPr>
      <p:grpSpPr>
        <a:xfrm>
          <a:off x="0" y="0"/>
          <a:ext cx="0" cy="0"/>
          <a:chOff x="0" y="0"/>
          <a:chExt cx="0" cy="0"/>
        </a:xfrm>
      </p:grpSpPr>
      <p:sp>
        <p:nvSpPr>
          <p:cNvPr id="149" name="Google Shape;149;p31"/>
          <p:cNvSpPr txBox="1"/>
          <p:nvPr/>
        </p:nvSpPr>
        <p:spPr>
          <a:xfrm>
            <a:off x="6461375" y="4328125"/>
            <a:ext cx="2327700" cy="497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sz="2400">
              <a:solidFill>
                <a:srgbClr val="F3F3F3"/>
              </a:solidFill>
              <a:latin typeface="Lato"/>
              <a:ea typeface="Lato"/>
              <a:cs typeface="Lato"/>
              <a:sym typeface="Lato"/>
            </a:endParaRPr>
          </a:p>
        </p:txBody>
      </p:sp>
      <p:pic>
        <p:nvPicPr>
          <p:cNvPr id="150" name="Google Shape;150;p31"/>
          <p:cNvPicPr preferRelativeResize="0"/>
          <p:nvPr/>
        </p:nvPicPr>
        <p:blipFill rotWithShape="1">
          <a:blip r:embed="rId3">
            <a:alphaModFix/>
          </a:blip>
          <a:srcRect b="11941" l="0" r="0" t="13051"/>
          <a:stretch/>
        </p:blipFill>
        <p:spPr>
          <a:xfrm>
            <a:off x="0" y="0"/>
            <a:ext cx="9143998" cy="514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pic>
        <p:nvPicPr>
          <p:cNvPr id="513" name="Google Shape;513;p6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14" name="Google Shape;514;p67"/>
          <p:cNvPicPr preferRelativeResize="0"/>
          <p:nvPr/>
        </p:nvPicPr>
        <p:blipFill>
          <a:blip r:embed="rId4">
            <a:alphaModFix/>
          </a:blip>
          <a:stretch>
            <a:fillRect/>
          </a:stretch>
        </p:blipFill>
        <p:spPr>
          <a:xfrm>
            <a:off x="1199700" y="0"/>
            <a:ext cx="6858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pic>
        <p:nvPicPr>
          <p:cNvPr id="519" name="Google Shape;519;p6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0" name="Google Shape;520;p68"/>
          <p:cNvPicPr preferRelativeResize="0"/>
          <p:nvPr/>
        </p:nvPicPr>
        <p:blipFill>
          <a:blip r:embed="rId4">
            <a:alphaModFix/>
          </a:blip>
          <a:stretch>
            <a:fillRect/>
          </a:stretch>
        </p:blipFill>
        <p:spPr>
          <a:xfrm>
            <a:off x="0" y="197320"/>
            <a:ext cx="9143999" cy="474885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24" name="Shape 524"/>
        <p:cNvGrpSpPr/>
        <p:nvPr/>
      </p:nvGrpSpPr>
      <p:grpSpPr>
        <a:xfrm>
          <a:off x="0" y="0"/>
          <a:ext cx="0" cy="0"/>
          <a:chOff x="0" y="0"/>
          <a:chExt cx="0" cy="0"/>
        </a:xfrm>
      </p:grpSpPr>
      <p:pic>
        <p:nvPicPr>
          <p:cNvPr id="525" name="Google Shape;525;p69"/>
          <p:cNvPicPr preferRelativeResize="0"/>
          <p:nvPr/>
        </p:nvPicPr>
        <p:blipFill>
          <a:blip r:embed="rId3">
            <a:alphaModFix/>
          </a:blip>
          <a:stretch>
            <a:fillRect/>
          </a:stretch>
        </p:blipFill>
        <p:spPr>
          <a:xfrm>
            <a:off x="374326" y="190512"/>
            <a:ext cx="8395349" cy="4762488"/>
          </a:xfrm>
          <a:prstGeom prst="rect">
            <a:avLst/>
          </a:prstGeom>
          <a:noFill/>
          <a:ln>
            <a:noFill/>
          </a:ln>
        </p:spPr>
      </p:pic>
      <p:sp>
        <p:nvSpPr>
          <p:cNvPr id="526" name="Google Shape;526;p69"/>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7" name="Google Shape;527;p69"/>
          <p:cNvCxnSpPr/>
          <p:nvPr/>
        </p:nvCxnSpPr>
        <p:spPr>
          <a:xfrm flipH="1" rot="10800000">
            <a:off x="1455163" y="3551750"/>
            <a:ext cx="7104000" cy="17700"/>
          </a:xfrm>
          <a:prstGeom prst="straightConnector1">
            <a:avLst/>
          </a:prstGeom>
          <a:noFill/>
          <a:ln cap="flat" cmpd="sng" w="76200">
            <a:solidFill>
              <a:srgbClr val="FF0000"/>
            </a:solidFill>
            <a:prstDash val="solid"/>
            <a:round/>
            <a:headEnd len="med" w="med" type="none"/>
            <a:tailEnd len="med" w="med" type="none"/>
          </a:ln>
        </p:spPr>
      </p:cxnSp>
      <p:sp>
        <p:nvSpPr>
          <p:cNvPr id="528" name="Google Shape;528;p69"/>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529" name="Google Shape;529;p69"/>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33" name="Shape 533"/>
        <p:cNvGrpSpPr/>
        <p:nvPr/>
      </p:nvGrpSpPr>
      <p:grpSpPr>
        <a:xfrm>
          <a:off x="0" y="0"/>
          <a:ext cx="0" cy="0"/>
          <a:chOff x="0" y="0"/>
          <a:chExt cx="0" cy="0"/>
        </a:xfrm>
      </p:grpSpPr>
      <p:pic>
        <p:nvPicPr>
          <p:cNvPr id="534" name="Google Shape;534;p70"/>
          <p:cNvPicPr preferRelativeResize="0"/>
          <p:nvPr/>
        </p:nvPicPr>
        <p:blipFill>
          <a:blip r:embed="rId3">
            <a:alphaModFix/>
          </a:blip>
          <a:stretch>
            <a:fillRect/>
          </a:stretch>
        </p:blipFill>
        <p:spPr>
          <a:xfrm>
            <a:off x="374326" y="190512"/>
            <a:ext cx="8395349" cy="4762488"/>
          </a:xfrm>
          <a:prstGeom prst="rect">
            <a:avLst/>
          </a:prstGeom>
          <a:noFill/>
          <a:ln>
            <a:noFill/>
          </a:ln>
        </p:spPr>
      </p:pic>
      <p:sp>
        <p:nvSpPr>
          <p:cNvPr id="535" name="Google Shape;535;p70"/>
          <p:cNvSpPr/>
          <p:nvPr/>
        </p:nvSpPr>
        <p:spPr>
          <a:xfrm>
            <a:off x="6359975" y="3278450"/>
            <a:ext cx="389400" cy="564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0"/>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7" name="Google Shape;537;p70"/>
          <p:cNvCxnSpPr/>
          <p:nvPr/>
        </p:nvCxnSpPr>
        <p:spPr>
          <a:xfrm flipH="1" rot="10800000">
            <a:off x="1455163" y="3551750"/>
            <a:ext cx="7104000" cy="17700"/>
          </a:xfrm>
          <a:prstGeom prst="straightConnector1">
            <a:avLst/>
          </a:prstGeom>
          <a:noFill/>
          <a:ln cap="flat" cmpd="sng" w="76200">
            <a:solidFill>
              <a:srgbClr val="FF0000"/>
            </a:solidFill>
            <a:prstDash val="solid"/>
            <a:round/>
            <a:headEnd len="med" w="med" type="none"/>
            <a:tailEnd len="med" w="med" type="none"/>
          </a:ln>
        </p:spPr>
      </p:cxnSp>
      <p:sp>
        <p:nvSpPr>
          <p:cNvPr id="538" name="Google Shape;538;p70"/>
          <p:cNvSpPr txBox="1"/>
          <p:nvPr/>
        </p:nvSpPr>
        <p:spPr>
          <a:xfrm>
            <a:off x="819150" y="34290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Backend RPM</a:t>
            </a:r>
            <a:endParaRPr sz="2400">
              <a:solidFill>
                <a:srgbClr val="FFFFFF"/>
              </a:solidFill>
              <a:latin typeface="Lato Light"/>
              <a:ea typeface="Lato Light"/>
              <a:cs typeface="Lato Light"/>
              <a:sym typeface="Lato Light"/>
            </a:endParaRPr>
          </a:p>
        </p:txBody>
      </p:sp>
      <p:sp>
        <p:nvSpPr>
          <p:cNvPr id="539" name="Google Shape;539;p70"/>
          <p:cNvSpPr/>
          <p:nvPr/>
        </p:nvSpPr>
        <p:spPr>
          <a:xfrm>
            <a:off x="3381375" y="514350"/>
            <a:ext cx="209400" cy="2094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43" name="Shape 543"/>
        <p:cNvGrpSpPr/>
        <p:nvPr/>
      </p:nvGrpSpPr>
      <p:grpSpPr>
        <a:xfrm>
          <a:off x="0" y="0"/>
          <a:ext cx="0" cy="0"/>
          <a:chOff x="0" y="0"/>
          <a:chExt cx="0" cy="0"/>
        </a:xfrm>
      </p:grpSpPr>
      <p:sp>
        <p:nvSpPr>
          <p:cNvPr id="544" name="Google Shape;544;p71"/>
          <p:cNvSpPr txBox="1"/>
          <p:nvPr>
            <p:ph type="title"/>
          </p:nvPr>
        </p:nvSpPr>
        <p:spPr>
          <a:xfrm>
            <a:off x="5719425" y="1691550"/>
            <a:ext cx="2103600" cy="67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rgbClr val="EFEFEF"/>
                </a:solidFill>
                <a:latin typeface="Lato Light"/>
                <a:ea typeface="Lato Light"/>
                <a:cs typeface="Lato Light"/>
                <a:sym typeface="Lato Light"/>
              </a:rPr>
              <a:t>Load Test</a:t>
            </a:r>
            <a:endParaRPr b="0" sz="2400">
              <a:solidFill>
                <a:srgbClr val="EFEFEF"/>
              </a:solidFill>
              <a:latin typeface="Lato Light"/>
              <a:ea typeface="Lato Light"/>
              <a:cs typeface="Lato Light"/>
              <a:sym typeface="Lato Light"/>
            </a:endParaRPr>
          </a:p>
        </p:txBody>
      </p:sp>
      <p:sp>
        <p:nvSpPr>
          <p:cNvPr id="545" name="Google Shape;545;p71"/>
          <p:cNvSpPr txBox="1"/>
          <p:nvPr>
            <p:ph type="title"/>
          </p:nvPr>
        </p:nvSpPr>
        <p:spPr>
          <a:xfrm>
            <a:off x="1373925" y="1270350"/>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546" name="Google Shape;546;p71"/>
          <p:cNvSpPr txBox="1"/>
          <p:nvPr>
            <p:ph type="title"/>
          </p:nvPr>
        </p:nvSpPr>
        <p:spPr>
          <a:xfrm>
            <a:off x="2365025" y="3424000"/>
            <a:ext cx="3942300" cy="67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400">
                <a:solidFill>
                  <a:srgbClr val="EFEFEF"/>
                </a:solidFill>
                <a:latin typeface="Lato Light"/>
                <a:ea typeface="Lato Light"/>
                <a:cs typeface="Lato Light"/>
                <a:sym typeface="Lato Light"/>
              </a:rPr>
              <a:t>Instrument &amp;</a:t>
            </a:r>
            <a:r>
              <a:rPr b="0" lang="en">
                <a:solidFill>
                  <a:srgbClr val="EFEFEF"/>
                </a:solidFill>
                <a:latin typeface="Lato Light"/>
                <a:ea typeface="Lato Light"/>
                <a:cs typeface="Lato Light"/>
                <a:sym typeface="Lato Light"/>
              </a:rPr>
              <a:t> </a:t>
            </a: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pic>
        <p:nvPicPr>
          <p:cNvPr id="547" name="Google Shape;547;p71"/>
          <p:cNvPicPr preferRelativeResize="0"/>
          <p:nvPr/>
        </p:nvPicPr>
        <p:blipFill>
          <a:blip r:embed="rId3">
            <a:alphaModFix/>
          </a:blip>
          <a:stretch>
            <a:fillRect/>
          </a:stretch>
        </p:blipFill>
        <p:spPr>
          <a:xfrm>
            <a:off x="3348375" y="1194158"/>
            <a:ext cx="2447250" cy="2297963"/>
          </a:xfrm>
          <a:prstGeom prst="rect">
            <a:avLst/>
          </a:prstGeom>
          <a:noFill/>
          <a:ln>
            <a:noFill/>
          </a:ln>
        </p:spPr>
      </p:pic>
      <p:pic>
        <p:nvPicPr>
          <p:cNvPr id="548" name="Google Shape;548;p71"/>
          <p:cNvPicPr preferRelativeResize="0"/>
          <p:nvPr/>
        </p:nvPicPr>
        <p:blipFill>
          <a:blip r:embed="rId4">
            <a:alphaModFix/>
          </a:blip>
          <a:stretch>
            <a:fillRect/>
          </a:stretch>
        </p:blipFill>
        <p:spPr>
          <a:xfrm>
            <a:off x="7244903" y="1691538"/>
            <a:ext cx="654673" cy="540200"/>
          </a:xfrm>
          <a:prstGeom prst="rect">
            <a:avLst/>
          </a:prstGeom>
          <a:noFill/>
          <a:ln>
            <a:noFill/>
          </a:ln>
        </p:spPr>
      </p:pic>
      <p:pic>
        <p:nvPicPr>
          <p:cNvPr id="549" name="Google Shape;549;p71"/>
          <p:cNvPicPr preferRelativeResize="0"/>
          <p:nvPr/>
        </p:nvPicPr>
        <p:blipFill>
          <a:blip r:embed="rId5">
            <a:alphaModFix/>
          </a:blip>
          <a:stretch>
            <a:fillRect/>
          </a:stretch>
        </p:blipFill>
        <p:spPr>
          <a:xfrm>
            <a:off x="1566302" y="1336251"/>
            <a:ext cx="640700" cy="540200"/>
          </a:xfrm>
          <a:prstGeom prst="rect">
            <a:avLst/>
          </a:prstGeom>
          <a:noFill/>
          <a:ln>
            <a:noFill/>
          </a:ln>
        </p:spPr>
      </p:pic>
      <p:sp>
        <p:nvSpPr>
          <p:cNvPr id="550" name="Google Shape;550;p71"/>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Lato Light"/>
                <a:ea typeface="Lato Light"/>
                <a:cs typeface="Lato Light"/>
                <a:sym typeface="Lato Light"/>
              </a:rPr>
              <a:t>The Holy Grail</a:t>
            </a:r>
            <a:endParaRPr sz="2400">
              <a:solidFill>
                <a:srgbClr val="FFFFFF"/>
              </a:solidFill>
              <a:latin typeface="Lato Light"/>
              <a:ea typeface="Lato Light"/>
              <a:cs typeface="Lato Light"/>
              <a:sym typeface="Lato Light"/>
            </a:endParaRPr>
          </a:p>
        </p:txBody>
      </p:sp>
      <p:pic>
        <p:nvPicPr>
          <p:cNvPr id="551" name="Google Shape;551;p71"/>
          <p:cNvPicPr preferRelativeResize="0"/>
          <p:nvPr/>
        </p:nvPicPr>
        <p:blipFill>
          <a:blip r:embed="rId6">
            <a:alphaModFix/>
          </a:blip>
          <a:stretch>
            <a:fillRect/>
          </a:stretch>
        </p:blipFill>
        <p:spPr>
          <a:xfrm>
            <a:off x="4054000" y="4037700"/>
            <a:ext cx="744475" cy="579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55" name="Shape 555"/>
        <p:cNvGrpSpPr/>
        <p:nvPr/>
      </p:nvGrpSpPr>
      <p:grpSpPr>
        <a:xfrm>
          <a:off x="0" y="0"/>
          <a:ext cx="0" cy="0"/>
          <a:chOff x="0" y="0"/>
          <a:chExt cx="0" cy="0"/>
        </a:xfrm>
      </p:grpSpPr>
      <p:sp>
        <p:nvSpPr>
          <p:cNvPr id="556" name="Google Shape;556;p72"/>
          <p:cNvSpPr txBox="1"/>
          <p:nvPr/>
        </p:nvSpPr>
        <p:spPr>
          <a:xfrm>
            <a:off x="1857175" y="1285075"/>
            <a:ext cx="54294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b="1" lang="en" sz="3000">
                <a:solidFill>
                  <a:srgbClr val="FFFFFF"/>
                </a:solidFill>
                <a:latin typeface="Lato"/>
                <a:ea typeface="Lato"/>
                <a:cs typeface="Lato"/>
                <a:sym typeface="Lato"/>
              </a:rPr>
              <a:t>Lesson</a:t>
            </a:r>
            <a:r>
              <a:rPr lang="en" sz="3000">
                <a:solidFill>
                  <a:srgbClr val="FFFFFF"/>
                </a:solidFill>
                <a:latin typeface="Lato Light"/>
                <a:ea typeface="Lato Light"/>
                <a:cs typeface="Lato Light"/>
                <a:sym typeface="Lato Light"/>
              </a:rPr>
              <a:t>: Faster feedback means faster progress.</a:t>
            </a:r>
            <a:endParaRPr sz="3000">
              <a:solidFill>
                <a:srgbClr val="FFFFFF"/>
              </a:solidFill>
              <a:latin typeface="Lato Light"/>
              <a:ea typeface="Lato Light"/>
              <a:cs typeface="Lato Light"/>
              <a:sym typeface="Lato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560" name="Shape 560"/>
        <p:cNvGrpSpPr/>
        <p:nvPr/>
      </p:nvGrpSpPr>
      <p:grpSpPr>
        <a:xfrm>
          <a:off x="0" y="0"/>
          <a:ext cx="0" cy="0"/>
          <a:chOff x="0" y="0"/>
          <a:chExt cx="0" cy="0"/>
        </a:xfrm>
      </p:grpSpPr>
      <p:pic>
        <p:nvPicPr>
          <p:cNvPr id="561" name="Google Shape;561;p73"/>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cxnSp>
        <p:nvCxnSpPr>
          <p:cNvPr id="562" name="Google Shape;562;p73"/>
          <p:cNvCxnSpPr>
            <a:endCxn id="563" idx="2"/>
          </p:cNvCxnSpPr>
          <p:nvPr/>
        </p:nvCxnSpPr>
        <p:spPr>
          <a:xfrm>
            <a:off x="-133" y="2546201"/>
            <a:ext cx="7095300" cy="0"/>
          </a:xfrm>
          <a:prstGeom prst="straightConnector1">
            <a:avLst/>
          </a:prstGeom>
          <a:noFill/>
          <a:ln cap="flat" cmpd="sng" w="38100">
            <a:solidFill>
              <a:srgbClr val="1652F0"/>
            </a:solidFill>
            <a:prstDash val="solid"/>
            <a:miter lim="800000"/>
            <a:headEnd len="sm" w="sm" type="none"/>
            <a:tailEnd len="sm" w="sm" type="none"/>
          </a:ln>
        </p:spPr>
      </p:cxnSp>
      <p:sp>
        <p:nvSpPr>
          <p:cNvPr id="564" name="Google Shape;564;p73"/>
          <p:cNvSpPr txBox="1"/>
          <p:nvPr/>
        </p:nvSpPr>
        <p:spPr>
          <a:xfrm>
            <a:off x="2102647" y="2722925"/>
            <a:ext cx="1275000" cy="1617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FFFFFF"/>
              </a:solidFill>
              <a:latin typeface="Lato Black"/>
              <a:ea typeface="Lato Black"/>
              <a:cs typeface="Lato Black"/>
              <a:sym typeface="Lato Black"/>
            </a:endParaRPr>
          </a:p>
        </p:txBody>
      </p:sp>
      <p:sp>
        <p:nvSpPr>
          <p:cNvPr id="565" name="Google Shape;565;p73"/>
          <p:cNvSpPr txBox="1"/>
          <p:nvPr/>
        </p:nvSpPr>
        <p:spPr>
          <a:xfrm>
            <a:off x="1331428" y="3002700"/>
            <a:ext cx="2046300" cy="1731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a:solidFill>
                  <a:srgbClr val="666666"/>
                </a:solidFill>
                <a:latin typeface="Lato Light"/>
                <a:ea typeface="Lato Light"/>
                <a:cs typeface="Lato Light"/>
                <a:sym typeface="Lato Light"/>
              </a:rPr>
              <a:t>YOLOAD TESTING</a:t>
            </a:r>
            <a:endParaRPr>
              <a:solidFill>
                <a:srgbClr val="FFFFFF"/>
              </a:solidFill>
              <a:latin typeface="Lato Light"/>
              <a:ea typeface="Lato Light"/>
              <a:cs typeface="Lato Light"/>
              <a:sym typeface="Lato Light"/>
            </a:endParaRPr>
          </a:p>
        </p:txBody>
      </p:sp>
      <p:sp>
        <p:nvSpPr>
          <p:cNvPr id="566" name="Google Shape;566;p73"/>
          <p:cNvSpPr txBox="1"/>
          <p:nvPr/>
        </p:nvSpPr>
        <p:spPr>
          <a:xfrm>
            <a:off x="4174700" y="1914400"/>
            <a:ext cx="9153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B7B7B7"/>
              </a:solidFill>
              <a:latin typeface="Lato Light"/>
              <a:ea typeface="Lato Light"/>
              <a:cs typeface="Lato Light"/>
              <a:sym typeface="Lato Light"/>
            </a:endParaRPr>
          </a:p>
        </p:txBody>
      </p:sp>
      <p:sp>
        <p:nvSpPr>
          <p:cNvPr id="567" name="Google Shape;567;p73"/>
          <p:cNvSpPr txBox="1"/>
          <p:nvPr/>
        </p:nvSpPr>
        <p:spPr>
          <a:xfrm>
            <a:off x="4174701" y="2199975"/>
            <a:ext cx="22779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Clr>
                <a:schemeClr val="dk1"/>
              </a:buClr>
              <a:buFont typeface="Arial"/>
              <a:buNone/>
            </a:pPr>
            <a:r>
              <a:rPr lang="en">
                <a:solidFill>
                  <a:srgbClr val="666666"/>
                </a:solidFill>
                <a:latin typeface="Lato Light"/>
                <a:ea typeface="Lato Light"/>
                <a:cs typeface="Lato Light"/>
                <a:sym typeface="Lato Light"/>
              </a:rPr>
              <a:t>THE HOLY GRAIL</a:t>
            </a:r>
            <a:endParaRPr>
              <a:solidFill>
                <a:srgbClr val="FFFFFF"/>
              </a:solidFill>
              <a:latin typeface="Lato Light"/>
              <a:ea typeface="Lato Light"/>
              <a:cs typeface="Lato Light"/>
              <a:sym typeface="Lato Light"/>
            </a:endParaRPr>
          </a:p>
        </p:txBody>
      </p:sp>
      <p:sp>
        <p:nvSpPr>
          <p:cNvPr id="568" name="Google Shape;568;p73"/>
          <p:cNvSpPr/>
          <p:nvPr/>
        </p:nvSpPr>
        <p:spPr>
          <a:xfrm>
            <a:off x="418631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569" name="Google Shape;569;p73"/>
          <p:cNvSpPr/>
          <p:nvPr/>
        </p:nvSpPr>
        <p:spPr>
          <a:xfrm>
            <a:off x="75601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570" name="Google Shape;570;p73"/>
          <p:cNvSpPr txBox="1"/>
          <p:nvPr/>
        </p:nvSpPr>
        <p:spPr>
          <a:xfrm>
            <a:off x="744399" y="1914400"/>
            <a:ext cx="7311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2016</a:t>
            </a:r>
            <a:endParaRPr sz="1800">
              <a:solidFill>
                <a:srgbClr val="F3F3F3"/>
              </a:solidFill>
              <a:latin typeface="Lato Black"/>
              <a:ea typeface="Lato Black"/>
              <a:cs typeface="Lato Black"/>
              <a:sym typeface="Lato Black"/>
            </a:endParaRPr>
          </a:p>
        </p:txBody>
      </p:sp>
      <p:sp>
        <p:nvSpPr>
          <p:cNvPr id="571" name="Google Shape;571;p73"/>
          <p:cNvSpPr txBox="1"/>
          <p:nvPr/>
        </p:nvSpPr>
        <p:spPr>
          <a:xfrm>
            <a:off x="744401" y="2199975"/>
            <a:ext cx="18561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a:solidFill>
                  <a:srgbClr val="666666"/>
                </a:solidFill>
                <a:latin typeface="Lato Light"/>
                <a:ea typeface="Lato Light"/>
                <a:cs typeface="Lato Light"/>
                <a:sym typeface="Lato Light"/>
              </a:rPr>
              <a:t>THE WAKEUP CALL</a:t>
            </a:r>
            <a:endParaRPr>
              <a:solidFill>
                <a:srgbClr val="FFFFFF"/>
              </a:solidFill>
              <a:latin typeface="Lato Light"/>
              <a:ea typeface="Lato Light"/>
              <a:cs typeface="Lato Light"/>
              <a:sym typeface="Lato Light"/>
            </a:endParaRPr>
          </a:p>
        </p:txBody>
      </p:sp>
      <p:sp>
        <p:nvSpPr>
          <p:cNvPr id="572" name="Google Shape;572;p73"/>
          <p:cNvSpPr/>
          <p:nvPr/>
        </p:nvSpPr>
        <p:spPr>
          <a:xfrm>
            <a:off x="3288584"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573" name="Google Shape;573;p73"/>
          <p:cNvSpPr txBox="1"/>
          <p:nvPr/>
        </p:nvSpPr>
        <p:spPr>
          <a:xfrm>
            <a:off x="4928446" y="2722925"/>
            <a:ext cx="1275000" cy="1617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Clr>
                <a:schemeClr val="dk1"/>
              </a:buClr>
              <a:buFont typeface="Arial"/>
              <a:buNone/>
            </a:pPr>
            <a:r>
              <a:rPr lang="en" sz="1800">
                <a:solidFill>
                  <a:srgbClr val="FFFFFF"/>
                </a:solidFill>
                <a:latin typeface="Lato Black"/>
                <a:ea typeface="Lato Black"/>
                <a:cs typeface="Lato Black"/>
                <a:sym typeface="Lato Black"/>
              </a:rPr>
              <a:t>2018</a:t>
            </a:r>
            <a:endParaRPr sz="1800">
              <a:solidFill>
                <a:srgbClr val="B7B7B7"/>
              </a:solidFill>
              <a:latin typeface="Lato Light"/>
              <a:ea typeface="Lato Light"/>
              <a:cs typeface="Lato Light"/>
              <a:sym typeface="Lato Light"/>
            </a:endParaRPr>
          </a:p>
        </p:txBody>
      </p:sp>
      <p:sp>
        <p:nvSpPr>
          <p:cNvPr id="574" name="Google Shape;574;p73"/>
          <p:cNvSpPr txBox="1"/>
          <p:nvPr/>
        </p:nvSpPr>
        <p:spPr>
          <a:xfrm>
            <a:off x="4157227" y="3002700"/>
            <a:ext cx="2046300" cy="1731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Clr>
                <a:schemeClr val="dk1"/>
              </a:buClr>
              <a:buFont typeface="Arial"/>
              <a:buNone/>
            </a:pPr>
            <a:r>
              <a:rPr lang="en">
                <a:solidFill>
                  <a:srgbClr val="FFFFFF"/>
                </a:solidFill>
                <a:latin typeface="Lato Light"/>
                <a:ea typeface="Lato Light"/>
                <a:cs typeface="Lato Light"/>
                <a:sym typeface="Lato Light"/>
              </a:rPr>
              <a:t>LOAD TESTING REDUX</a:t>
            </a:r>
            <a:endParaRPr>
              <a:solidFill>
                <a:srgbClr val="666666"/>
              </a:solidFill>
              <a:latin typeface="Lato Light"/>
              <a:ea typeface="Lato Light"/>
              <a:cs typeface="Lato Light"/>
              <a:sym typeface="Lato Light"/>
            </a:endParaRPr>
          </a:p>
        </p:txBody>
      </p:sp>
      <p:sp>
        <p:nvSpPr>
          <p:cNvPr id="575" name="Google Shape;575;p73"/>
          <p:cNvSpPr/>
          <p:nvPr/>
        </p:nvSpPr>
        <p:spPr>
          <a:xfrm>
            <a:off x="634298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576" name="Google Shape;576;p73"/>
          <p:cNvSpPr txBox="1"/>
          <p:nvPr/>
        </p:nvSpPr>
        <p:spPr>
          <a:xfrm>
            <a:off x="708355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666666"/>
                </a:solidFill>
                <a:latin typeface="Lato Light"/>
                <a:ea typeface="Lato Light"/>
                <a:cs typeface="Lato Light"/>
                <a:sym typeface="Lato Light"/>
              </a:rPr>
              <a:t>THE FUTURE</a:t>
            </a:r>
            <a:endParaRPr>
              <a:solidFill>
                <a:srgbClr val="666666"/>
              </a:solidFill>
              <a:latin typeface="Lato Light"/>
              <a:ea typeface="Lato Light"/>
              <a:cs typeface="Lato Light"/>
              <a:sym typeface="Lato Light"/>
            </a:endParaRPr>
          </a:p>
        </p:txBody>
      </p:sp>
      <p:sp>
        <p:nvSpPr>
          <p:cNvPr id="563" name="Google Shape;563;p73"/>
          <p:cNvSpPr/>
          <p:nvPr/>
        </p:nvSpPr>
        <p:spPr>
          <a:xfrm>
            <a:off x="709516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grpSp>
        <p:nvGrpSpPr>
          <p:cNvPr id="577" name="Google Shape;577;p73"/>
          <p:cNvGrpSpPr/>
          <p:nvPr/>
        </p:nvGrpSpPr>
        <p:grpSpPr>
          <a:xfrm>
            <a:off x="6191894" y="2351021"/>
            <a:ext cx="390360" cy="390360"/>
            <a:chOff x="1190625" y="238125"/>
            <a:chExt cx="5225700" cy="5225700"/>
          </a:xfrm>
        </p:grpSpPr>
        <p:sp>
          <p:nvSpPr>
            <p:cNvPr id="578" name="Google Shape;578;p73"/>
            <p:cNvSpPr/>
            <p:nvPr/>
          </p:nvSpPr>
          <p:spPr>
            <a:xfrm>
              <a:off x="1190625" y="238125"/>
              <a:ext cx="5225700" cy="5225700"/>
            </a:xfrm>
            <a:custGeom>
              <a:rect b="b" l="l" r="r" t="t"/>
              <a:pathLst>
                <a:path extrusionOk="0" h="209028" w="209028">
                  <a:moveTo>
                    <a:pt x="104514" y="0"/>
                  </a:moveTo>
                  <a:cubicBezTo>
                    <a:pt x="46770" y="0"/>
                    <a:pt x="0" y="46770"/>
                    <a:pt x="0" y="104514"/>
                  </a:cubicBezTo>
                  <a:cubicBezTo>
                    <a:pt x="0" y="162258"/>
                    <a:pt x="46770" y="209027"/>
                    <a:pt x="104514" y="209027"/>
                  </a:cubicBezTo>
                  <a:cubicBezTo>
                    <a:pt x="162258" y="209027"/>
                    <a:pt x="209027" y="162258"/>
                    <a:pt x="209027" y="104514"/>
                  </a:cubicBezTo>
                  <a:cubicBezTo>
                    <a:pt x="209027" y="46770"/>
                    <a:pt x="162258" y="0"/>
                    <a:pt x="104514"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3"/>
            <p:cNvSpPr/>
            <p:nvPr/>
          </p:nvSpPr>
          <p:spPr>
            <a:xfrm>
              <a:off x="2007125" y="1054625"/>
              <a:ext cx="3592675" cy="3592675"/>
            </a:xfrm>
            <a:custGeom>
              <a:rect b="b" l="l" r="r" t="t"/>
              <a:pathLst>
                <a:path extrusionOk="0" h="143707" w="143707">
                  <a:moveTo>
                    <a:pt x="71854" y="1"/>
                  </a:moveTo>
                  <a:cubicBezTo>
                    <a:pt x="32139" y="1"/>
                    <a:pt x="1" y="32139"/>
                    <a:pt x="1" y="71854"/>
                  </a:cubicBezTo>
                  <a:cubicBezTo>
                    <a:pt x="1" y="111569"/>
                    <a:pt x="32139" y="143707"/>
                    <a:pt x="71854" y="143707"/>
                  </a:cubicBezTo>
                  <a:cubicBezTo>
                    <a:pt x="111569" y="143707"/>
                    <a:pt x="143707" y="111569"/>
                    <a:pt x="143707" y="71854"/>
                  </a:cubicBezTo>
                  <a:cubicBezTo>
                    <a:pt x="143707" y="32139"/>
                    <a:pt x="111569" y="1"/>
                    <a:pt x="71854" y="1"/>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3"/>
            <p:cNvSpPr/>
            <p:nvPr/>
          </p:nvSpPr>
          <p:spPr>
            <a:xfrm>
              <a:off x="2823650" y="1871150"/>
              <a:ext cx="1959650" cy="1959650"/>
            </a:xfrm>
            <a:custGeom>
              <a:rect b="b" l="l" r="r" t="t"/>
              <a:pathLst>
                <a:path extrusionOk="0" h="78386" w="78386">
                  <a:moveTo>
                    <a:pt x="39193" y="0"/>
                  </a:moveTo>
                  <a:cubicBezTo>
                    <a:pt x="17506" y="0"/>
                    <a:pt x="0" y="17506"/>
                    <a:pt x="0" y="39193"/>
                  </a:cubicBezTo>
                  <a:cubicBezTo>
                    <a:pt x="0" y="60879"/>
                    <a:pt x="17506" y="78385"/>
                    <a:pt x="39193" y="78385"/>
                  </a:cubicBezTo>
                  <a:cubicBezTo>
                    <a:pt x="60879" y="78385"/>
                    <a:pt x="78385" y="60879"/>
                    <a:pt x="78385" y="39193"/>
                  </a:cubicBezTo>
                  <a:cubicBezTo>
                    <a:pt x="78385" y="17506"/>
                    <a:pt x="60879" y="0"/>
                    <a:pt x="39193" y="0"/>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73"/>
            <p:cNvSpPr/>
            <p:nvPr/>
          </p:nvSpPr>
          <p:spPr>
            <a:xfrm>
              <a:off x="3313550" y="2361050"/>
              <a:ext cx="979850" cy="979850"/>
            </a:xfrm>
            <a:custGeom>
              <a:rect b="b" l="l" r="r" t="t"/>
              <a:pathLst>
                <a:path extrusionOk="0" h="39194" w="39194">
                  <a:moveTo>
                    <a:pt x="19597" y="0"/>
                  </a:moveTo>
                  <a:lnTo>
                    <a:pt x="15155" y="15155"/>
                  </a:lnTo>
                  <a:lnTo>
                    <a:pt x="0" y="19597"/>
                  </a:lnTo>
                  <a:lnTo>
                    <a:pt x="15155" y="24300"/>
                  </a:lnTo>
                  <a:lnTo>
                    <a:pt x="19597" y="39193"/>
                  </a:lnTo>
                  <a:lnTo>
                    <a:pt x="24300" y="24300"/>
                  </a:lnTo>
                  <a:lnTo>
                    <a:pt x="39193" y="19597"/>
                  </a:lnTo>
                  <a:lnTo>
                    <a:pt x="24300" y="15155"/>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85" name="Shape 585"/>
        <p:cNvGrpSpPr/>
        <p:nvPr/>
      </p:nvGrpSpPr>
      <p:grpSpPr>
        <a:xfrm>
          <a:off x="0" y="0"/>
          <a:ext cx="0" cy="0"/>
          <a:chOff x="0" y="0"/>
          <a:chExt cx="0" cy="0"/>
        </a:xfrm>
      </p:grpSpPr>
      <p:sp>
        <p:nvSpPr>
          <p:cNvPr id="586" name="Google Shape;586;p74"/>
          <p:cNvSpPr txBox="1"/>
          <p:nvPr>
            <p:ph type="title"/>
          </p:nvPr>
        </p:nvSpPr>
        <p:spPr>
          <a:xfrm>
            <a:off x="5719425" y="1310550"/>
            <a:ext cx="2103600" cy="67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rgbClr val="EFEFEF"/>
                </a:solidFill>
                <a:latin typeface="Lato Light"/>
                <a:ea typeface="Lato Light"/>
                <a:cs typeface="Lato Light"/>
                <a:sym typeface="Lato Light"/>
              </a:rPr>
              <a:t>Load Test</a:t>
            </a:r>
            <a:endParaRPr b="0" sz="2400">
              <a:solidFill>
                <a:srgbClr val="EFEFEF"/>
              </a:solidFill>
              <a:latin typeface="Lato Light"/>
              <a:ea typeface="Lato Light"/>
              <a:cs typeface="Lato Light"/>
              <a:sym typeface="Lato Light"/>
            </a:endParaRPr>
          </a:p>
        </p:txBody>
      </p:sp>
      <p:sp>
        <p:nvSpPr>
          <p:cNvPr id="587" name="Google Shape;587;p74"/>
          <p:cNvSpPr txBox="1"/>
          <p:nvPr>
            <p:ph type="title"/>
          </p:nvPr>
        </p:nvSpPr>
        <p:spPr>
          <a:xfrm>
            <a:off x="1373925" y="889350"/>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588" name="Google Shape;588;p74"/>
          <p:cNvSpPr txBox="1"/>
          <p:nvPr>
            <p:ph type="title"/>
          </p:nvPr>
        </p:nvSpPr>
        <p:spPr>
          <a:xfrm>
            <a:off x="2365025" y="3119200"/>
            <a:ext cx="3942300" cy="67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400">
                <a:solidFill>
                  <a:srgbClr val="EFEFEF"/>
                </a:solidFill>
                <a:latin typeface="Lato Light"/>
                <a:ea typeface="Lato Light"/>
                <a:cs typeface="Lato Light"/>
                <a:sym typeface="Lato Light"/>
              </a:rPr>
              <a:t>Instrument &amp;</a:t>
            </a:r>
            <a:r>
              <a:rPr b="0" lang="en">
                <a:solidFill>
                  <a:srgbClr val="EFEFEF"/>
                </a:solidFill>
                <a:latin typeface="Lato Light"/>
                <a:ea typeface="Lato Light"/>
                <a:cs typeface="Lato Light"/>
                <a:sym typeface="Lato Light"/>
              </a:rPr>
              <a:t> </a:t>
            </a: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pic>
        <p:nvPicPr>
          <p:cNvPr id="589" name="Google Shape;589;p74"/>
          <p:cNvPicPr preferRelativeResize="0"/>
          <p:nvPr/>
        </p:nvPicPr>
        <p:blipFill>
          <a:blip r:embed="rId3">
            <a:alphaModFix/>
          </a:blip>
          <a:stretch>
            <a:fillRect/>
          </a:stretch>
        </p:blipFill>
        <p:spPr>
          <a:xfrm>
            <a:off x="3348375" y="813158"/>
            <a:ext cx="2447250" cy="22979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593" name="Shape 593"/>
        <p:cNvGrpSpPr/>
        <p:nvPr/>
      </p:nvGrpSpPr>
      <p:grpSpPr>
        <a:xfrm>
          <a:off x="0" y="0"/>
          <a:ext cx="0" cy="0"/>
          <a:chOff x="0" y="0"/>
          <a:chExt cx="0" cy="0"/>
        </a:xfrm>
      </p:grpSpPr>
      <p:sp>
        <p:nvSpPr>
          <p:cNvPr id="594" name="Google Shape;594;p75"/>
          <p:cNvSpPr txBox="1"/>
          <p:nvPr>
            <p:ph type="title"/>
          </p:nvPr>
        </p:nvSpPr>
        <p:spPr>
          <a:xfrm>
            <a:off x="1373925" y="889350"/>
            <a:ext cx="2103600" cy="672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b="0" lang="en" sz="2400">
                <a:solidFill>
                  <a:srgbClr val="EFEFEF"/>
                </a:solidFill>
                <a:latin typeface="Lato Light"/>
                <a:ea typeface="Lato Light"/>
                <a:cs typeface="Lato Light"/>
                <a:sym typeface="Lato Light"/>
              </a:rPr>
              <a:t>Analyze</a:t>
            </a:r>
            <a:endParaRPr b="0" sz="2400">
              <a:solidFill>
                <a:srgbClr val="EFEFEF"/>
              </a:solidFill>
              <a:latin typeface="Lato Light"/>
              <a:ea typeface="Lato Light"/>
              <a:cs typeface="Lato Light"/>
              <a:sym typeface="Lato Light"/>
            </a:endParaRPr>
          </a:p>
        </p:txBody>
      </p:sp>
      <p:sp>
        <p:nvSpPr>
          <p:cNvPr id="595" name="Google Shape;595;p75"/>
          <p:cNvSpPr txBox="1"/>
          <p:nvPr>
            <p:ph type="title"/>
          </p:nvPr>
        </p:nvSpPr>
        <p:spPr>
          <a:xfrm>
            <a:off x="2365025" y="3119200"/>
            <a:ext cx="3942300" cy="67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2400">
                <a:solidFill>
                  <a:srgbClr val="EFEFEF"/>
                </a:solidFill>
                <a:latin typeface="Lato Light"/>
                <a:ea typeface="Lato Light"/>
                <a:cs typeface="Lato Light"/>
                <a:sym typeface="Lato Light"/>
              </a:rPr>
              <a:t>Instrument &amp;</a:t>
            </a:r>
            <a:r>
              <a:rPr b="0" lang="en">
                <a:solidFill>
                  <a:srgbClr val="EFEFEF"/>
                </a:solidFill>
                <a:latin typeface="Lato Light"/>
                <a:ea typeface="Lato Light"/>
                <a:cs typeface="Lato Light"/>
                <a:sym typeface="Lato Light"/>
              </a:rPr>
              <a:t> </a:t>
            </a:r>
            <a:r>
              <a:rPr b="0" lang="en" sz="2400">
                <a:solidFill>
                  <a:srgbClr val="EFEFEF"/>
                </a:solidFill>
                <a:latin typeface="Lato Light"/>
                <a:ea typeface="Lato Light"/>
                <a:cs typeface="Lato Light"/>
                <a:sym typeface="Lato Light"/>
              </a:rPr>
              <a:t>Improve</a:t>
            </a:r>
            <a:endParaRPr b="0" sz="2400">
              <a:solidFill>
                <a:srgbClr val="EFEFEF"/>
              </a:solidFill>
              <a:latin typeface="Lato Light"/>
              <a:ea typeface="Lato Light"/>
              <a:cs typeface="Lato Light"/>
              <a:sym typeface="Lato Light"/>
            </a:endParaRPr>
          </a:p>
        </p:txBody>
      </p:sp>
      <p:pic>
        <p:nvPicPr>
          <p:cNvPr id="596" name="Google Shape;596;p75"/>
          <p:cNvPicPr preferRelativeResize="0"/>
          <p:nvPr/>
        </p:nvPicPr>
        <p:blipFill rotWithShape="1">
          <a:blip r:embed="rId3">
            <a:alphaModFix/>
          </a:blip>
          <a:srcRect b="0" l="0" r="0" t="0"/>
          <a:stretch/>
        </p:blipFill>
        <p:spPr>
          <a:xfrm>
            <a:off x="3348375" y="813158"/>
            <a:ext cx="2447250" cy="2297963"/>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00" name="Shape 600"/>
        <p:cNvGrpSpPr/>
        <p:nvPr/>
      </p:nvGrpSpPr>
      <p:grpSpPr>
        <a:xfrm>
          <a:off x="0" y="0"/>
          <a:ext cx="0" cy="0"/>
          <a:chOff x="0" y="0"/>
          <a:chExt cx="0" cy="0"/>
        </a:xfrm>
      </p:grpSpPr>
      <p:sp>
        <p:nvSpPr>
          <p:cNvPr id="601" name="Google Shape;601;p76"/>
          <p:cNvSpPr txBox="1"/>
          <p:nvPr/>
        </p:nvSpPr>
        <p:spPr>
          <a:xfrm>
            <a:off x="803500" y="1285075"/>
            <a:ext cx="75369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Capture &amp; playback of production traffic</a:t>
            </a:r>
            <a:endParaRPr sz="30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652F0"/>
        </a:solidFill>
      </p:bgPr>
    </p:bg>
    <p:spTree>
      <p:nvGrpSpPr>
        <p:cNvPr id="154" name="Shape 154"/>
        <p:cNvGrpSpPr/>
        <p:nvPr/>
      </p:nvGrpSpPr>
      <p:grpSpPr>
        <a:xfrm>
          <a:off x="0" y="0"/>
          <a:ext cx="0" cy="0"/>
          <a:chOff x="0" y="0"/>
          <a:chExt cx="0" cy="0"/>
        </a:xfrm>
      </p:grpSpPr>
      <p:pic>
        <p:nvPicPr>
          <p:cNvPr id="155" name="Google Shape;155;p3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6" name="Google Shape;156;p32"/>
          <p:cNvPicPr preferRelativeResize="0"/>
          <p:nvPr/>
        </p:nvPicPr>
        <p:blipFill rotWithShape="1">
          <a:blip r:embed="rId4">
            <a:alphaModFix/>
          </a:blip>
          <a:srcRect b="0" l="7" r="27127" t="0"/>
          <a:stretch/>
        </p:blipFill>
        <p:spPr>
          <a:xfrm>
            <a:off x="706475" y="1062900"/>
            <a:ext cx="717825" cy="195550"/>
          </a:xfrm>
          <a:prstGeom prst="rect">
            <a:avLst/>
          </a:prstGeom>
          <a:noFill/>
          <a:ln>
            <a:noFill/>
          </a:ln>
        </p:spPr>
      </p:pic>
      <p:pic>
        <p:nvPicPr>
          <p:cNvPr id="157" name="Google Shape;157;p32"/>
          <p:cNvPicPr preferRelativeResize="0"/>
          <p:nvPr/>
        </p:nvPicPr>
        <p:blipFill>
          <a:blip r:embed="rId5">
            <a:alphaModFix/>
          </a:blip>
          <a:stretch>
            <a:fillRect/>
          </a:stretch>
        </p:blipFill>
        <p:spPr>
          <a:xfrm>
            <a:off x="4899753" y="0"/>
            <a:ext cx="4244245" cy="5143500"/>
          </a:xfrm>
          <a:prstGeom prst="rect">
            <a:avLst/>
          </a:prstGeom>
          <a:noFill/>
          <a:ln>
            <a:noFill/>
          </a:ln>
        </p:spPr>
      </p:pic>
      <p:sp>
        <p:nvSpPr>
          <p:cNvPr id="158" name="Google Shape;158;p32"/>
          <p:cNvSpPr txBox="1"/>
          <p:nvPr>
            <p:ph type="title"/>
          </p:nvPr>
        </p:nvSpPr>
        <p:spPr>
          <a:xfrm>
            <a:off x="601450" y="1771625"/>
            <a:ext cx="4937700" cy="19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Lato Light"/>
                <a:ea typeface="Lato Light"/>
                <a:cs typeface="Lato Light"/>
                <a:sym typeface="Lato Light"/>
              </a:rPr>
              <a:t>Capacity Planning for</a:t>
            </a:r>
            <a:endParaRPr sz="36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600">
                <a:solidFill>
                  <a:srgbClr val="FFFFFF"/>
                </a:solidFill>
                <a:latin typeface="Lato Light"/>
                <a:ea typeface="Lato Light"/>
                <a:cs typeface="Lato Light"/>
                <a:sym typeface="Lato Light"/>
              </a:rPr>
              <a:t>Crypto Mania</a:t>
            </a:r>
            <a:endParaRPr sz="3600">
              <a:solidFill>
                <a:srgbClr val="FFFFFF"/>
              </a:solidFill>
              <a:latin typeface="Lato Light"/>
              <a:ea typeface="Lato Light"/>
              <a:cs typeface="Lato Light"/>
              <a:sym typeface="Lato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05" name="Shape 605"/>
        <p:cNvGrpSpPr/>
        <p:nvPr/>
      </p:nvGrpSpPr>
      <p:grpSpPr>
        <a:xfrm>
          <a:off x="0" y="0"/>
          <a:ext cx="0" cy="0"/>
          <a:chOff x="0" y="0"/>
          <a:chExt cx="0" cy="0"/>
        </a:xfrm>
      </p:grpSpPr>
      <p:sp>
        <p:nvSpPr>
          <p:cNvPr id="606" name="Google Shape;606;p77"/>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Neil Gunther’s Universal Scalability Law</a:t>
            </a:r>
            <a:endParaRPr sz="2400">
              <a:solidFill>
                <a:srgbClr val="FFFFFF"/>
              </a:solidFill>
              <a:latin typeface="Lato Light"/>
              <a:ea typeface="Lato Light"/>
              <a:cs typeface="Lato Light"/>
              <a:sym typeface="Lato Light"/>
            </a:endParaRPr>
          </a:p>
        </p:txBody>
      </p:sp>
      <p:pic>
        <p:nvPicPr>
          <p:cNvPr id="607" name="Google Shape;607;p77"/>
          <p:cNvPicPr preferRelativeResize="0"/>
          <p:nvPr/>
        </p:nvPicPr>
        <p:blipFill>
          <a:blip r:embed="rId3">
            <a:alphaModFix/>
          </a:blip>
          <a:stretch>
            <a:fillRect/>
          </a:stretch>
        </p:blipFill>
        <p:spPr>
          <a:xfrm>
            <a:off x="2117025" y="1272798"/>
            <a:ext cx="4909949" cy="2860725"/>
          </a:xfrm>
          <a:prstGeom prst="rect">
            <a:avLst/>
          </a:prstGeom>
          <a:noFill/>
          <a:ln>
            <a:noFill/>
          </a:ln>
        </p:spPr>
      </p:pic>
      <p:sp>
        <p:nvSpPr>
          <p:cNvPr id="608" name="Google Shape;608;p77"/>
          <p:cNvSpPr txBox="1"/>
          <p:nvPr/>
        </p:nvSpPr>
        <p:spPr>
          <a:xfrm>
            <a:off x="2117025" y="4124750"/>
            <a:ext cx="4910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Load</a:t>
            </a:r>
            <a:endParaRPr sz="2400">
              <a:solidFill>
                <a:srgbClr val="FFFFFF"/>
              </a:solidFill>
              <a:latin typeface="Lato Light"/>
              <a:ea typeface="Lato Light"/>
              <a:cs typeface="Lato Light"/>
              <a:sym typeface="Lato Light"/>
            </a:endParaRPr>
          </a:p>
        </p:txBody>
      </p:sp>
      <p:sp>
        <p:nvSpPr>
          <p:cNvPr id="609" name="Google Shape;609;p77"/>
          <p:cNvSpPr txBox="1"/>
          <p:nvPr/>
        </p:nvSpPr>
        <p:spPr>
          <a:xfrm rot="-5400000">
            <a:off x="298150" y="2496175"/>
            <a:ext cx="28029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Throughput</a:t>
            </a:r>
            <a:endParaRPr sz="2400">
              <a:solidFill>
                <a:srgbClr val="FFFFFF"/>
              </a:solidFill>
              <a:latin typeface="Lato Light"/>
              <a:ea typeface="Lato Light"/>
              <a:cs typeface="Lato Light"/>
              <a:sym typeface="Lato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pic>
        <p:nvPicPr>
          <p:cNvPr id="614" name="Google Shape;614;p78"/>
          <p:cNvPicPr preferRelativeResize="0"/>
          <p:nvPr/>
        </p:nvPicPr>
        <p:blipFill rotWithShape="1">
          <a:blip r:embed="rId3">
            <a:alphaModFix/>
          </a:blip>
          <a:srcRect b="32298" l="16660" r="19774" t="25630"/>
          <a:stretch/>
        </p:blipFill>
        <p:spPr>
          <a:xfrm rot="129103">
            <a:off x="44550" y="1265425"/>
            <a:ext cx="9099453" cy="3281725"/>
          </a:xfrm>
          <a:prstGeom prst="rect">
            <a:avLst/>
          </a:prstGeom>
          <a:noFill/>
          <a:ln>
            <a:noFill/>
          </a:ln>
        </p:spPr>
      </p:pic>
      <p:sp>
        <p:nvSpPr>
          <p:cNvPr id="615" name="Google Shape;615;p78"/>
          <p:cNvSpPr txBox="1"/>
          <p:nvPr/>
        </p:nvSpPr>
        <p:spPr>
          <a:xfrm>
            <a:off x="1749750" y="604310"/>
            <a:ext cx="5492100" cy="420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2400">
                <a:latin typeface="Lato Light"/>
                <a:ea typeface="Lato Light"/>
                <a:cs typeface="Lato Light"/>
                <a:sym typeface="Lato Light"/>
              </a:rPr>
              <a:t>Mongoreplay Cannon</a:t>
            </a:r>
            <a:endParaRPr sz="2400">
              <a:latin typeface="Lato Light"/>
              <a:ea typeface="Lato Light"/>
              <a:cs typeface="Lato Light"/>
              <a:sym typeface="Lato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19" name="Shape 619"/>
        <p:cNvGrpSpPr/>
        <p:nvPr/>
      </p:nvGrpSpPr>
      <p:grpSpPr>
        <a:xfrm>
          <a:off x="0" y="0"/>
          <a:ext cx="0" cy="0"/>
          <a:chOff x="0" y="0"/>
          <a:chExt cx="0" cy="0"/>
        </a:xfrm>
      </p:grpSpPr>
      <p:pic>
        <p:nvPicPr>
          <p:cNvPr id="620" name="Google Shape;620;p79"/>
          <p:cNvPicPr preferRelativeResize="0"/>
          <p:nvPr/>
        </p:nvPicPr>
        <p:blipFill>
          <a:blip r:embed="rId3">
            <a:alphaModFix/>
          </a:blip>
          <a:stretch>
            <a:fillRect/>
          </a:stretch>
        </p:blipFill>
        <p:spPr>
          <a:xfrm>
            <a:off x="3665050" y="1664800"/>
            <a:ext cx="1813900" cy="1813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24" name="Shape 624"/>
        <p:cNvGrpSpPr/>
        <p:nvPr/>
      </p:nvGrpSpPr>
      <p:grpSpPr>
        <a:xfrm>
          <a:off x="0" y="0"/>
          <a:ext cx="0" cy="0"/>
          <a:chOff x="0" y="0"/>
          <a:chExt cx="0" cy="0"/>
        </a:xfrm>
      </p:grpSpPr>
      <p:pic>
        <p:nvPicPr>
          <p:cNvPr id="625" name="Google Shape;625;p80"/>
          <p:cNvPicPr preferRelativeResize="0"/>
          <p:nvPr/>
        </p:nvPicPr>
        <p:blipFill rotWithShape="1">
          <a:blip r:embed="rId3">
            <a:alphaModFix/>
          </a:blip>
          <a:srcRect b="27739" l="2355" r="12006" t="9923"/>
          <a:stretch/>
        </p:blipFill>
        <p:spPr>
          <a:xfrm>
            <a:off x="0" y="0"/>
            <a:ext cx="9143999" cy="5143501"/>
          </a:xfrm>
          <a:prstGeom prst="rect">
            <a:avLst/>
          </a:prstGeom>
          <a:noFill/>
          <a:ln>
            <a:noFill/>
          </a:ln>
        </p:spPr>
      </p:pic>
      <p:pic>
        <p:nvPicPr>
          <p:cNvPr id="626" name="Google Shape;626;p80"/>
          <p:cNvPicPr preferRelativeResize="0"/>
          <p:nvPr/>
        </p:nvPicPr>
        <p:blipFill>
          <a:blip r:embed="rId4">
            <a:alphaModFix/>
          </a:blip>
          <a:stretch>
            <a:fillRect/>
          </a:stretch>
        </p:blipFill>
        <p:spPr>
          <a:xfrm>
            <a:off x="3475426" y="1880879"/>
            <a:ext cx="334575" cy="334575"/>
          </a:xfrm>
          <a:prstGeom prst="rect">
            <a:avLst/>
          </a:prstGeom>
          <a:noFill/>
          <a:ln>
            <a:noFill/>
          </a:ln>
        </p:spPr>
      </p:pic>
      <p:sp>
        <p:nvSpPr>
          <p:cNvPr id="627" name="Google Shape;627;p80"/>
          <p:cNvSpPr txBox="1"/>
          <p:nvPr/>
        </p:nvSpPr>
        <p:spPr>
          <a:xfrm>
            <a:off x="1600200" y="1057275"/>
            <a:ext cx="809700" cy="3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ato"/>
                <a:ea typeface="Lato"/>
                <a:cs typeface="Lato"/>
                <a:sym typeface="Lato"/>
              </a:rPr>
              <a:t>RAILS</a:t>
            </a:r>
            <a:endParaRPr>
              <a:solidFill>
                <a:srgbClr val="FFFFFF"/>
              </a:solidFill>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31" name="Shape 631"/>
        <p:cNvGrpSpPr/>
        <p:nvPr/>
      </p:nvGrpSpPr>
      <p:grpSpPr>
        <a:xfrm>
          <a:off x="0" y="0"/>
          <a:ext cx="0" cy="0"/>
          <a:chOff x="0" y="0"/>
          <a:chExt cx="0" cy="0"/>
        </a:xfrm>
      </p:grpSpPr>
      <p:pic>
        <p:nvPicPr>
          <p:cNvPr id="632" name="Google Shape;632;p81"/>
          <p:cNvPicPr preferRelativeResize="0"/>
          <p:nvPr/>
        </p:nvPicPr>
        <p:blipFill rotWithShape="1">
          <a:blip r:embed="rId3">
            <a:alphaModFix/>
          </a:blip>
          <a:srcRect b="27730" l="2355" r="12006" t="9925"/>
          <a:stretch/>
        </p:blipFill>
        <p:spPr>
          <a:xfrm>
            <a:off x="0" y="0"/>
            <a:ext cx="9143999" cy="5143501"/>
          </a:xfrm>
          <a:prstGeom prst="rect">
            <a:avLst/>
          </a:prstGeom>
          <a:noFill/>
          <a:ln>
            <a:noFill/>
          </a:ln>
        </p:spPr>
      </p:pic>
      <p:pic>
        <p:nvPicPr>
          <p:cNvPr id="633" name="Google Shape;633;p81"/>
          <p:cNvPicPr preferRelativeResize="0"/>
          <p:nvPr/>
        </p:nvPicPr>
        <p:blipFill>
          <a:blip r:embed="rId4">
            <a:alphaModFix/>
          </a:blip>
          <a:stretch>
            <a:fillRect/>
          </a:stretch>
        </p:blipFill>
        <p:spPr>
          <a:xfrm>
            <a:off x="3475426" y="1880879"/>
            <a:ext cx="334575" cy="334575"/>
          </a:xfrm>
          <a:prstGeom prst="rect">
            <a:avLst/>
          </a:prstGeom>
          <a:noFill/>
          <a:ln>
            <a:noFill/>
          </a:ln>
        </p:spPr>
      </p:pic>
      <p:sp>
        <p:nvSpPr>
          <p:cNvPr id="634" name="Google Shape;634;p81"/>
          <p:cNvSpPr txBox="1"/>
          <p:nvPr/>
        </p:nvSpPr>
        <p:spPr>
          <a:xfrm>
            <a:off x="1600200" y="1057275"/>
            <a:ext cx="809700" cy="35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ato"/>
                <a:ea typeface="Lato"/>
                <a:cs typeface="Lato"/>
                <a:sym typeface="Lato"/>
              </a:rPr>
              <a:t>RAILS</a:t>
            </a:r>
            <a:endParaRPr>
              <a:solidFill>
                <a:srgbClr val="FFFFFF"/>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38" name="Shape 638"/>
        <p:cNvGrpSpPr/>
        <p:nvPr/>
      </p:nvGrpSpPr>
      <p:grpSpPr>
        <a:xfrm>
          <a:off x="0" y="0"/>
          <a:ext cx="0" cy="0"/>
          <a:chOff x="0" y="0"/>
          <a:chExt cx="0" cy="0"/>
        </a:xfrm>
      </p:grpSpPr>
      <p:grpSp>
        <p:nvGrpSpPr>
          <p:cNvPr id="639" name="Google Shape;639;p82"/>
          <p:cNvGrpSpPr/>
          <p:nvPr/>
        </p:nvGrpSpPr>
        <p:grpSpPr>
          <a:xfrm>
            <a:off x="744238" y="1796550"/>
            <a:ext cx="1550400" cy="1550400"/>
            <a:chOff x="1430038" y="1796550"/>
            <a:chExt cx="1550400" cy="1550400"/>
          </a:xfrm>
        </p:grpSpPr>
        <p:sp>
          <p:nvSpPr>
            <p:cNvPr id="640" name="Google Shape;640;p82"/>
            <p:cNvSpPr/>
            <p:nvPr/>
          </p:nvSpPr>
          <p:spPr>
            <a:xfrm>
              <a:off x="1430038" y="1796550"/>
              <a:ext cx="1550400" cy="155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82"/>
            <p:cNvSpPr txBox="1"/>
            <p:nvPr/>
          </p:nvSpPr>
          <p:spPr>
            <a:xfrm>
              <a:off x="1579588" y="2702250"/>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latin typeface="Lato Light"/>
                  <a:ea typeface="Lato Light"/>
                  <a:cs typeface="Lato Light"/>
                  <a:sym typeface="Lato Light"/>
                </a:rPr>
                <a:t>TRAFFIC</a:t>
              </a:r>
              <a:endParaRPr sz="1100">
                <a:latin typeface="Roboto"/>
                <a:ea typeface="Roboto"/>
                <a:cs typeface="Roboto"/>
                <a:sym typeface="Roboto"/>
              </a:endParaRPr>
            </a:p>
          </p:txBody>
        </p:sp>
        <p:grpSp>
          <p:nvGrpSpPr>
            <p:cNvPr id="642" name="Google Shape;642;p82"/>
            <p:cNvGrpSpPr/>
            <p:nvPr/>
          </p:nvGrpSpPr>
          <p:grpSpPr>
            <a:xfrm>
              <a:off x="2005358" y="2151913"/>
              <a:ext cx="399767" cy="373116"/>
              <a:chOff x="1353925" y="564725"/>
              <a:chExt cx="4899100" cy="4572500"/>
            </a:xfrm>
          </p:grpSpPr>
          <p:sp>
            <p:nvSpPr>
              <p:cNvPr id="643" name="Google Shape;643;p82"/>
              <p:cNvSpPr/>
              <p:nvPr/>
            </p:nvSpPr>
            <p:spPr>
              <a:xfrm>
                <a:off x="2660325" y="564725"/>
                <a:ext cx="3592700" cy="4572500"/>
              </a:xfrm>
              <a:custGeom>
                <a:rect b="b" l="l" r="r" t="t"/>
                <a:pathLst>
                  <a:path extrusionOk="0" h="182900" w="143708">
                    <a:moveTo>
                      <a:pt x="1" y="0"/>
                    </a:moveTo>
                    <a:lnTo>
                      <a:pt x="1" y="182899"/>
                    </a:lnTo>
                    <a:lnTo>
                      <a:pt x="143707" y="91450"/>
                    </a:lnTo>
                    <a:lnTo>
                      <a:pt x="1" y="0"/>
                    </a:ln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2"/>
              <p:cNvSpPr/>
              <p:nvPr/>
            </p:nvSpPr>
            <p:spPr>
              <a:xfrm>
                <a:off x="1353925" y="564725"/>
                <a:ext cx="3592675" cy="4572500"/>
              </a:xfrm>
              <a:custGeom>
                <a:rect b="b" l="l" r="r" t="t"/>
                <a:pathLst>
                  <a:path extrusionOk="0" h="182900" w="143707">
                    <a:moveTo>
                      <a:pt x="0" y="0"/>
                    </a:moveTo>
                    <a:lnTo>
                      <a:pt x="0" y="182899"/>
                    </a:lnTo>
                    <a:lnTo>
                      <a:pt x="143706" y="91450"/>
                    </a:lnTo>
                    <a:lnTo>
                      <a:pt x="0" y="0"/>
                    </a:ln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2"/>
              <p:cNvSpPr/>
              <p:nvPr/>
            </p:nvSpPr>
            <p:spPr>
              <a:xfrm>
                <a:off x="2660325" y="1394300"/>
                <a:ext cx="2286275" cy="2913350"/>
              </a:xfrm>
              <a:custGeom>
                <a:rect b="b" l="l" r="r" t="t"/>
                <a:pathLst>
                  <a:path extrusionOk="0" h="116534" w="91451">
                    <a:moveTo>
                      <a:pt x="1" y="0"/>
                    </a:moveTo>
                    <a:lnTo>
                      <a:pt x="1" y="116533"/>
                    </a:lnTo>
                    <a:lnTo>
                      <a:pt x="91450" y="58267"/>
                    </a:lnTo>
                    <a:lnTo>
                      <a:pt x="1" y="0"/>
                    </a:ln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2"/>
              <p:cNvSpPr/>
              <p:nvPr/>
            </p:nvSpPr>
            <p:spPr>
              <a:xfrm>
                <a:off x="2986950" y="2361050"/>
                <a:ext cx="979825" cy="979850"/>
              </a:xfrm>
              <a:custGeom>
                <a:rect b="b" l="l" r="r" t="t"/>
                <a:pathLst>
                  <a:path extrusionOk="0" h="39194" w="39193">
                    <a:moveTo>
                      <a:pt x="19597" y="0"/>
                    </a:moveTo>
                    <a:lnTo>
                      <a:pt x="14893" y="14894"/>
                    </a:lnTo>
                    <a:lnTo>
                      <a:pt x="0" y="19597"/>
                    </a:lnTo>
                    <a:lnTo>
                      <a:pt x="14893" y="24300"/>
                    </a:lnTo>
                    <a:lnTo>
                      <a:pt x="19597" y="39193"/>
                    </a:lnTo>
                    <a:lnTo>
                      <a:pt x="24300" y="24300"/>
                    </a:lnTo>
                    <a:lnTo>
                      <a:pt x="39193" y="19597"/>
                    </a:lnTo>
                    <a:lnTo>
                      <a:pt x="24300" y="14894"/>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47" name="Google Shape;647;p82"/>
          <p:cNvSpPr txBox="1"/>
          <p:nvPr/>
        </p:nvSpPr>
        <p:spPr>
          <a:xfrm>
            <a:off x="2809875" y="1497600"/>
            <a:ext cx="5324700" cy="3367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Capture / playback</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Synthetic requests generated with real request data</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100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Naive simple user flows</a:t>
            </a:r>
            <a:endParaRPr sz="2400">
              <a:solidFill>
                <a:schemeClr val="lt1"/>
              </a:solidFill>
              <a:latin typeface="Lato Light"/>
              <a:ea typeface="Lato Light"/>
              <a:cs typeface="Lato Light"/>
              <a:sym typeface="Lato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51" name="Shape 651"/>
        <p:cNvGrpSpPr/>
        <p:nvPr/>
      </p:nvGrpSpPr>
      <p:grpSpPr>
        <a:xfrm>
          <a:off x="0" y="0"/>
          <a:ext cx="0" cy="0"/>
          <a:chOff x="0" y="0"/>
          <a:chExt cx="0" cy="0"/>
        </a:xfrm>
      </p:grpSpPr>
      <p:sp>
        <p:nvSpPr>
          <p:cNvPr id="652" name="Google Shape;652;p83"/>
          <p:cNvSpPr/>
          <p:nvPr/>
        </p:nvSpPr>
        <p:spPr>
          <a:xfrm>
            <a:off x="744238" y="1796550"/>
            <a:ext cx="1550400" cy="155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3"/>
          <p:cNvSpPr txBox="1"/>
          <p:nvPr/>
        </p:nvSpPr>
        <p:spPr>
          <a:xfrm>
            <a:off x="893788" y="2702250"/>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latin typeface="Lato Light"/>
                <a:ea typeface="Lato Light"/>
                <a:cs typeface="Lato Light"/>
                <a:sym typeface="Lato Light"/>
              </a:rPr>
              <a:t>DATA</a:t>
            </a:r>
            <a:endParaRPr sz="1100">
              <a:latin typeface="Roboto"/>
              <a:ea typeface="Roboto"/>
              <a:cs typeface="Roboto"/>
              <a:sym typeface="Roboto"/>
            </a:endParaRPr>
          </a:p>
        </p:txBody>
      </p:sp>
      <p:grpSp>
        <p:nvGrpSpPr>
          <p:cNvPr id="654" name="Google Shape;654;p83"/>
          <p:cNvGrpSpPr/>
          <p:nvPr/>
        </p:nvGrpSpPr>
        <p:grpSpPr>
          <a:xfrm>
            <a:off x="1297443" y="2089442"/>
            <a:ext cx="443990" cy="507415"/>
            <a:chOff x="1517225" y="238125"/>
            <a:chExt cx="4572500" cy="5225700"/>
          </a:xfrm>
        </p:grpSpPr>
        <p:sp>
          <p:nvSpPr>
            <p:cNvPr id="655" name="Google Shape;655;p83"/>
            <p:cNvSpPr/>
            <p:nvPr/>
          </p:nvSpPr>
          <p:spPr>
            <a:xfrm>
              <a:off x="2823650" y="238125"/>
              <a:ext cx="3266075" cy="3266075"/>
            </a:xfrm>
            <a:custGeom>
              <a:rect b="b" l="l" r="r" t="t"/>
              <a:pathLst>
                <a:path extrusionOk="0" h="130643" w="130643">
                  <a:moveTo>
                    <a:pt x="65321" y="0"/>
                  </a:moveTo>
                  <a:cubicBezTo>
                    <a:pt x="29264" y="0"/>
                    <a:pt x="0" y="29264"/>
                    <a:pt x="0" y="65321"/>
                  </a:cubicBezTo>
                  <a:cubicBezTo>
                    <a:pt x="0" y="101378"/>
                    <a:pt x="29264" y="130642"/>
                    <a:pt x="65321" y="130642"/>
                  </a:cubicBezTo>
                  <a:cubicBezTo>
                    <a:pt x="101378" y="130642"/>
                    <a:pt x="130642" y="101378"/>
                    <a:pt x="130642" y="65321"/>
                  </a:cubicBezTo>
                  <a:cubicBezTo>
                    <a:pt x="130642" y="29264"/>
                    <a:pt x="101378" y="0"/>
                    <a:pt x="65321"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3"/>
            <p:cNvSpPr/>
            <p:nvPr/>
          </p:nvSpPr>
          <p:spPr>
            <a:xfrm>
              <a:off x="1517225" y="1216900"/>
              <a:ext cx="3266075" cy="4246925"/>
            </a:xfrm>
            <a:custGeom>
              <a:rect b="b" l="l" r="r" t="t"/>
              <a:pathLst>
                <a:path extrusionOk="0" h="169877" w="130643">
                  <a:moveTo>
                    <a:pt x="65340" y="0"/>
                  </a:moveTo>
                  <a:cubicBezTo>
                    <a:pt x="29539" y="0"/>
                    <a:pt x="0" y="29302"/>
                    <a:pt x="0" y="65363"/>
                  </a:cubicBezTo>
                  <a:lnTo>
                    <a:pt x="0" y="91491"/>
                  </a:lnTo>
                  <a:lnTo>
                    <a:pt x="19597" y="91491"/>
                  </a:lnTo>
                  <a:lnTo>
                    <a:pt x="19597" y="117620"/>
                  </a:lnTo>
                  <a:cubicBezTo>
                    <a:pt x="19597" y="124936"/>
                    <a:pt x="25606" y="130684"/>
                    <a:pt x="32661" y="130684"/>
                  </a:cubicBezTo>
                  <a:lnTo>
                    <a:pt x="52257" y="130684"/>
                  </a:lnTo>
                  <a:lnTo>
                    <a:pt x="52257" y="169876"/>
                  </a:lnTo>
                  <a:lnTo>
                    <a:pt x="130642" y="169876"/>
                  </a:lnTo>
                  <a:lnTo>
                    <a:pt x="130642" y="66930"/>
                  </a:lnTo>
                  <a:cubicBezTo>
                    <a:pt x="130642" y="31396"/>
                    <a:pt x="103208" y="1348"/>
                    <a:pt x="67673" y="42"/>
                  </a:cubicBezTo>
                  <a:cubicBezTo>
                    <a:pt x="66892" y="14"/>
                    <a:pt x="66115" y="0"/>
                    <a:pt x="65340"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3"/>
            <p:cNvSpPr/>
            <p:nvPr/>
          </p:nvSpPr>
          <p:spPr>
            <a:xfrm>
              <a:off x="2823650" y="1217925"/>
              <a:ext cx="1959650" cy="2286275"/>
            </a:xfrm>
            <a:custGeom>
              <a:rect b="b" l="l" r="r" t="t"/>
              <a:pathLst>
                <a:path extrusionOk="0" h="91451" w="78386">
                  <a:moveTo>
                    <a:pt x="15416" y="1"/>
                  </a:moveTo>
                  <a:cubicBezTo>
                    <a:pt x="11758" y="1"/>
                    <a:pt x="8622" y="1"/>
                    <a:pt x="5226" y="784"/>
                  </a:cubicBezTo>
                  <a:cubicBezTo>
                    <a:pt x="2090" y="8623"/>
                    <a:pt x="0" y="17245"/>
                    <a:pt x="0" y="26129"/>
                  </a:cubicBezTo>
                  <a:cubicBezTo>
                    <a:pt x="0" y="62186"/>
                    <a:pt x="29525" y="91450"/>
                    <a:pt x="65321" y="91450"/>
                  </a:cubicBezTo>
                  <a:cubicBezTo>
                    <a:pt x="70024" y="91450"/>
                    <a:pt x="74205" y="91189"/>
                    <a:pt x="78385" y="90144"/>
                  </a:cubicBezTo>
                  <a:lnTo>
                    <a:pt x="78385" y="66889"/>
                  </a:lnTo>
                  <a:cubicBezTo>
                    <a:pt x="78385" y="31355"/>
                    <a:pt x="50951" y="1307"/>
                    <a:pt x="15416" y="1"/>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3"/>
            <p:cNvSpPr/>
            <p:nvPr/>
          </p:nvSpPr>
          <p:spPr>
            <a:xfrm>
              <a:off x="3313550" y="1707825"/>
              <a:ext cx="979850" cy="979850"/>
            </a:xfrm>
            <a:custGeom>
              <a:rect b="b" l="l" r="r" t="t"/>
              <a:pathLst>
                <a:path extrusionOk="0" h="39194" w="39194">
                  <a:moveTo>
                    <a:pt x="19597" y="1"/>
                  </a:moveTo>
                  <a:lnTo>
                    <a:pt x="15155" y="15155"/>
                  </a:lnTo>
                  <a:lnTo>
                    <a:pt x="0" y="19597"/>
                  </a:lnTo>
                  <a:lnTo>
                    <a:pt x="15155" y="24300"/>
                  </a:lnTo>
                  <a:lnTo>
                    <a:pt x="19597" y="39194"/>
                  </a:lnTo>
                  <a:lnTo>
                    <a:pt x="24300" y="24300"/>
                  </a:lnTo>
                  <a:lnTo>
                    <a:pt x="39193" y="19597"/>
                  </a:lnTo>
                  <a:lnTo>
                    <a:pt x="24300" y="15155"/>
                  </a:lnTo>
                  <a:lnTo>
                    <a:pt x="1959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83"/>
          <p:cNvSpPr txBox="1"/>
          <p:nvPr/>
        </p:nvSpPr>
        <p:spPr>
          <a:xfrm>
            <a:off x="2828925" y="1269000"/>
            <a:ext cx="5886600" cy="33675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Test in</a:t>
            </a:r>
            <a:r>
              <a:rPr lang="en" sz="2400">
                <a:solidFill>
                  <a:schemeClr val="lt1"/>
                </a:solidFill>
                <a:latin typeface="Lato Light"/>
                <a:ea typeface="Lato Light"/>
                <a:cs typeface="Lato Light"/>
                <a:sym typeface="Lato Light"/>
              </a:rPr>
              <a:t> production</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“Scrubbed” production data</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Synthetically generated data based on real production patterns</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100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Development environment seed scripts</a:t>
            </a:r>
            <a:endParaRPr sz="2400">
              <a:solidFill>
                <a:schemeClr val="lt1"/>
              </a:solidFill>
              <a:latin typeface="Lato Light"/>
              <a:ea typeface="Lato Light"/>
              <a:cs typeface="Lato Light"/>
              <a:sym typeface="Lato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63" name="Shape 663"/>
        <p:cNvGrpSpPr/>
        <p:nvPr/>
      </p:nvGrpSpPr>
      <p:grpSpPr>
        <a:xfrm>
          <a:off x="0" y="0"/>
          <a:ext cx="0" cy="0"/>
          <a:chOff x="0" y="0"/>
          <a:chExt cx="0" cy="0"/>
        </a:xfrm>
      </p:grpSpPr>
      <p:sp>
        <p:nvSpPr>
          <p:cNvPr id="664" name="Google Shape;664;p84"/>
          <p:cNvSpPr/>
          <p:nvPr/>
        </p:nvSpPr>
        <p:spPr>
          <a:xfrm>
            <a:off x="744238" y="1796550"/>
            <a:ext cx="1550400" cy="155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4"/>
          <p:cNvSpPr txBox="1"/>
          <p:nvPr/>
        </p:nvSpPr>
        <p:spPr>
          <a:xfrm>
            <a:off x="893788" y="2702250"/>
            <a:ext cx="1251300" cy="1962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1800">
                <a:latin typeface="Lato Light"/>
                <a:ea typeface="Lato Light"/>
                <a:cs typeface="Lato Light"/>
                <a:sym typeface="Lato Light"/>
              </a:rPr>
              <a:t>SYSTEMS</a:t>
            </a:r>
            <a:endParaRPr sz="1100">
              <a:latin typeface="Roboto"/>
              <a:ea typeface="Roboto"/>
              <a:cs typeface="Roboto"/>
              <a:sym typeface="Roboto"/>
            </a:endParaRPr>
          </a:p>
        </p:txBody>
      </p:sp>
      <p:grpSp>
        <p:nvGrpSpPr>
          <p:cNvPr id="666" name="Google Shape;666;p84"/>
          <p:cNvGrpSpPr/>
          <p:nvPr/>
        </p:nvGrpSpPr>
        <p:grpSpPr>
          <a:xfrm>
            <a:off x="1245098" y="2103982"/>
            <a:ext cx="548699" cy="487657"/>
            <a:chOff x="1190625" y="564725"/>
            <a:chExt cx="5225700" cy="4644350"/>
          </a:xfrm>
        </p:grpSpPr>
        <p:sp>
          <p:nvSpPr>
            <p:cNvPr id="667" name="Google Shape;667;p84"/>
            <p:cNvSpPr/>
            <p:nvPr/>
          </p:nvSpPr>
          <p:spPr>
            <a:xfrm>
              <a:off x="4097400" y="2883625"/>
              <a:ext cx="2318925" cy="2318925"/>
            </a:xfrm>
            <a:custGeom>
              <a:rect b="b" l="l" r="r" t="t"/>
              <a:pathLst>
                <a:path extrusionOk="0" h="92757" w="92757">
                  <a:moveTo>
                    <a:pt x="1" y="0"/>
                  </a:moveTo>
                  <a:lnTo>
                    <a:pt x="1" y="92756"/>
                  </a:lnTo>
                  <a:lnTo>
                    <a:pt x="92756" y="92756"/>
                  </a:lnTo>
                  <a:lnTo>
                    <a:pt x="92756" y="0"/>
                  </a:ln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1484550" y="564725"/>
              <a:ext cx="2318925" cy="2318925"/>
            </a:xfrm>
            <a:custGeom>
              <a:rect b="b" l="l" r="r" t="t"/>
              <a:pathLst>
                <a:path extrusionOk="0" h="92757" w="92757">
                  <a:moveTo>
                    <a:pt x="46509" y="0"/>
                  </a:moveTo>
                  <a:cubicBezTo>
                    <a:pt x="20642" y="0"/>
                    <a:pt x="1" y="20903"/>
                    <a:pt x="1" y="46509"/>
                  </a:cubicBezTo>
                  <a:cubicBezTo>
                    <a:pt x="1" y="72115"/>
                    <a:pt x="20642" y="92756"/>
                    <a:pt x="46509" y="92756"/>
                  </a:cubicBezTo>
                  <a:cubicBezTo>
                    <a:pt x="72115" y="92756"/>
                    <a:pt x="92757" y="71853"/>
                    <a:pt x="92757" y="46509"/>
                  </a:cubicBezTo>
                  <a:cubicBezTo>
                    <a:pt x="92757" y="20903"/>
                    <a:pt x="71854" y="0"/>
                    <a:pt x="46509" y="0"/>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84"/>
            <p:cNvSpPr/>
            <p:nvPr/>
          </p:nvSpPr>
          <p:spPr>
            <a:xfrm>
              <a:off x="1190625" y="2883625"/>
              <a:ext cx="2906800" cy="2325450"/>
            </a:xfrm>
            <a:custGeom>
              <a:rect b="b" l="l" r="r" t="t"/>
              <a:pathLst>
                <a:path extrusionOk="0" h="93018" w="116272">
                  <a:moveTo>
                    <a:pt x="58266" y="0"/>
                  </a:moveTo>
                  <a:lnTo>
                    <a:pt x="0" y="93017"/>
                  </a:lnTo>
                  <a:lnTo>
                    <a:pt x="116272" y="93017"/>
                  </a:lnTo>
                  <a:lnTo>
                    <a:pt x="58266" y="0"/>
                  </a:ln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84"/>
            <p:cNvSpPr/>
            <p:nvPr/>
          </p:nvSpPr>
          <p:spPr>
            <a:xfrm>
              <a:off x="4822475" y="3615200"/>
              <a:ext cx="868775" cy="868800"/>
            </a:xfrm>
            <a:custGeom>
              <a:rect b="b" l="l" r="r" t="t"/>
              <a:pathLst>
                <a:path extrusionOk="0" h="34752" w="34751">
                  <a:moveTo>
                    <a:pt x="17506" y="1"/>
                  </a:moveTo>
                  <a:cubicBezTo>
                    <a:pt x="7839" y="1"/>
                    <a:pt x="0" y="7840"/>
                    <a:pt x="0" y="17507"/>
                  </a:cubicBezTo>
                  <a:cubicBezTo>
                    <a:pt x="0" y="26913"/>
                    <a:pt x="7839" y="34752"/>
                    <a:pt x="17506" y="34752"/>
                  </a:cubicBezTo>
                  <a:cubicBezTo>
                    <a:pt x="26912" y="34752"/>
                    <a:pt x="34751" y="26913"/>
                    <a:pt x="34751" y="17507"/>
                  </a:cubicBezTo>
                  <a:cubicBezTo>
                    <a:pt x="34751" y="7840"/>
                    <a:pt x="26912" y="1"/>
                    <a:pt x="1750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1" name="Google Shape;671;p84"/>
          <p:cNvSpPr txBox="1"/>
          <p:nvPr/>
        </p:nvSpPr>
        <p:spPr>
          <a:xfrm>
            <a:off x="2790825" y="1685575"/>
            <a:ext cx="5667900" cy="22407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Test in production</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Production parity testing environment</a:t>
            </a:r>
            <a:endParaRPr sz="2400">
              <a:solidFill>
                <a:schemeClr val="lt1"/>
              </a:solidFill>
              <a:latin typeface="Lato Light"/>
              <a:ea typeface="Lato Light"/>
              <a:cs typeface="Lato Light"/>
              <a:sym typeface="Lato Light"/>
            </a:endParaRPr>
          </a:p>
          <a:p>
            <a:pPr indent="-381000" lvl="0" marL="457200" rtl="0" algn="l">
              <a:lnSpc>
                <a:spcPct val="115000"/>
              </a:lnSpc>
              <a:spcBef>
                <a:spcPts val="1000"/>
              </a:spcBef>
              <a:spcAft>
                <a:spcPts val="1000"/>
              </a:spcAft>
              <a:buClr>
                <a:schemeClr val="lt1"/>
              </a:buClr>
              <a:buSzPts val="2400"/>
              <a:buFont typeface="Lato Light"/>
              <a:buAutoNum type="arabicPeriod"/>
            </a:pPr>
            <a:r>
              <a:rPr lang="en" sz="2400">
                <a:solidFill>
                  <a:schemeClr val="lt1"/>
                </a:solidFill>
                <a:latin typeface="Lato Light"/>
                <a:ea typeface="Lato Light"/>
                <a:cs typeface="Lato Light"/>
                <a:sym typeface="Lato Light"/>
              </a:rPr>
              <a:t>Simplified development environment</a:t>
            </a:r>
            <a:endParaRPr sz="2400">
              <a:solidFill>
                <a:schemeClr val="lt1"/>
              </a:solidFill>
              <a:latin typeface="Lato Light"/>
              <a:ea typeface="Lato Light"/>
              <a:cs typeface="Lato Light"/>
              <a:sym typeface="Lato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75" name="Shape 675"/>
        <p:cNvGrpSpPr/>
        <p:nvPr/>
      </p:nvGrpSpPr>
      <p:grpSpPr>
        <a:xfrm>
          <a:off x="0" y="0"/>
          <a:ext cx="0" cy="0"/>
          <a:chOff x="0" y="0"/>
          <a:chExt cx="0" cy="0"/>
        </a:xfrm>
      </p:grpSpPr>
      <p:sp>
        <p:nvSpPr>
          <p:cNvPr id="676" name="Google Shape;676;p85"/>
          <p:cNvSpPr txBox="1"/>
          <p:nvPr/>
        </p:nvSpPr>
        <p:spPr>
          <a:xfrm>
            <a:off x="803500" y="1285075"/>
            <a:ext cx="75369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A bold new approach</a:t>
            </a:r>
            <a:endParaRPr sz="3000">
              <a:solidFill>
                <a:srgbClr val="FFFFFF"/>
              </a:solidFill>
              <a:latin typeface="Lato Light"/>
              <a:ea typeface="Lato Light"/>
              <a:cs typeface="Lato Light"/>
              <a:sym typeface="Lato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80" name="Shape 680"/>
        <p:cNvGrpSpPr/>
        <p:nvPr/>
      </p:nvGrpSpPr>
      <p:grpSpPr>
        <a:xfrm>
          <a:off x="0" y="0"/>
          <a:ext cx="0" cy="0"/>
          <a:chOff x="0" y="0"/>
          <a:chExt cx="0" cy="0"/>
        </a:xfrm>
      </p:grpSpPr>
      <p:pic>
        <p:nvPicPr>
          <p:cNvPr id="681" name="Google Shape;681;p86"/>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2" name="Google Shape;682;p86"/>
          <p:cNvSpPr txBox="1"/>
          <p:nvPr/>
        </p:nvSpPr>
        <p:spPr>
          <a:xfrm>
            <a:off x="4485967" y="1824275"/>
            <a:ext cx="3374100" cy="12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Lato Black"/>
                <a:ea typeface="Lato Black"/>
                <a:cs typeface="Lato Black"/>
                <a:sym typeface="Lato Black"/>
              </a:rPr>
              <a:t>L</a:t>
            </a:r>
            <a:r>
              <a:rPr lang="en" sz="3000">
                <a:solidFill>
                  <a:srgbClr val="FFFFFF"/>
                </a:solidFill>
                <a:latin typeface="Lato Light"/>
                <a:ea typeface="Lato Light"/>
                <a:cs typeface="Lato Light"/>
                <a:sym typeface="Lato Light"/>
              </a:rPr>
              <a:t>OAD</a:t>
            </a:r>
            <a:endParaRPr sz="30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000">
                <a:solidFill>
                  <a:srgbClr val="FFFFFF"/>
                </a:solidFill>
                <a:latin typeface="Lato Black"/>
                <a:ea typeface="Lato Black"/>
                <a:cs typeface="Lato Black"/>
                <a:sym typeface="Lato Black"/>
              </a:rPr>
              <a:t>T</a:t>
            </a:r>
            <a:r>
              <a:rPr lang="en" sz="3000">
                <a:solidFill>
                  <a:srgbClr val="FFFFFF"/>
                </a:solidFill>
                <a:latin typeface="Lato Light"/>
                <a:ea typeface="Lato Light"/>
                <a:cs typeface="Lato Light"/>
                <a:sym typeface="Lato Light"/>
              </a:rPr>
              <a:t>ESTING</a:t>
            </a:r>
            <a:endParaRPr sz="30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000">
                <a:solidFill>
                  <a:srgbClr val="FFFFFF"/>
                </a:solidFill>
                <a:latin typeface="Lato Black"/>
                <a:ea typeface="Lato Black"/>
                <a:cs typeface="Lato Black"/>
                <a:sym typeface="Lato Black"/>
              </a:rPr>
              <a:t>C</a:t>
            </a:r>
            <a:r>
              <a:rPr lang="en" sz="3000">
                <a:solidFill>
                  <a:srgbClr val="FFFFFF"/>
                </a:solidFill>
                <a:latin typeface="Lato Light"/>
                <a:ea typeface="Lato Light"/>
                <a:cs typeface="Lato Light"/>
                <a:sym typeface="Lato Light"/>
              </a:rPr>
              <a:t>OIN</a:t>
            </a:r>
            <a:endParaRPr sz="3000">
              <a:solidFill>
                <a:srgbClr val="FFFFFF"/>
              </a:solidFill>
              <a:latin typeface="Lato Light"/>
              <a:ea typeface="Lato Light"/>
              <a:cs typeface="Lato Light"/>
              <a:sym typeface="Lato Light"/>
            </a:endParaRPr>
          </a:p>
        </p:txBody>
      </p:sp>
      <p:pic>
        <p:nvPicPr>
          <p:cNvPr id="683" name="Google Shape;683;p86"/>
          <p:cNvPicPr preferRelativeResize="0"/>
          <p:nvPr/>
        </p:nvPicPr>
        <p:blipFill>
          <a:blip r:embed="rId4">
            <a:alphaModFix/>
          </a:blip>
          <a:stretch>
            <a:fillRect/>
          </a:stretch>
        </p:blipFill>
        <p:spPr>
          <a:xfrm>
            <a:off x="2599250" y="1680000"/>
            <a:ext cx="1783502" cy="1783502"/>
          </a:xfrm>
          <a:prstGeom prst="rect">
            <a:avLst/>
          </a:prstGeom>
          <a:noFill/>
          <a:ln>
            <a:noFill/>
          </a:ln>
          <a:effectLst>
            <a:outerShdw blurRad="800100" rotWithShape="0" algn="bl" dir="5400000" dist="19050">
              <a:srgbClr val="000000">
                <a:alpha val="42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3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4" name="Google Shape;164;p33"/>
          <p:cNvPicPr preferRelativeResize="0"/>
          <p:nvPr/>
        </p:nvPicPr>
        <p:blipFill rotWithShape="1">
          <a:blip r:embed="rId4">
            <a:alphaModFix/>
          </a:blip>
          <a:srcRect b="34759" l="24169" r="18866" t="8276"/>
          <a:stretch/>
        </p:blipFill>
        <p:spPr>
          <a:xfrm>
            <a:off x="2142147" y="1295375"/>
            <a:ext cx="1639800" cy="1638300"/>
          </a:xfrm>
          <a:prstGeom prst="ellipse">
            <a:avLst/>
          </a:prstGeom>
          <a:noFill/>
          <a:ln>
            <a:noFill/>
          </a:ln>
          <a:effectLst>
            <a:outerShdw blurRad="371475" rotWithShape="0" algn="bl" dir="5400000" dist="19050">
              <a:srgbClr val="000000">
                <a:alpha val="50000"/>
              </a:srgbClr>
            </a:outerShdw>
          </a:effectLst>
        </p:spPr>
      </p:pic>
      <p:pic>
        <p:nvPicPr>
          <p:cNvPr id="165" name="Google Shape;165;p33"/>
          <p:cNvPicPr preferRelativeResize="0"/>
          <p:nvPr/>
        </p:nvPicPr>
        <p:blipFill rotWithShape="1">
          <a:blip r:embed="rId5">
            <a:alphaModFix/>
          </a:blip>
          <a:srcRect b="39" l="0" r="0" t="49"/>
          <a:stretch/>
        </p:blipFill>
        <p:spPr>
          <a:xfrm>
            <a:off x="5362047" y="1295375"/>
            <a:ext cx="1639800" cy="1638300"/>
          </a:xfrm>
          <a:prstGeom prst="ellipse">
            <a:avLst/>
          </a:prstGeom>
          <a:noFill/>
          <a:ln>
            <a:noFill/>
          </a:ln>
          <a:effectLst>
            <a:outerShdw blurRad="371475" rotWithShape="0" algn="bl" dir="5400000" dist="19050">
              <a:srgbClr val="000000">
                <a:alpha val="50000"/>
              </a:srgbClr>
            </a:outerShdw>
          </a:effectLst>
        </p:spPr>
      </p:pic>
      <p:sp>
        <p:nvSpPr>
          <p:cNvPr id="166" name="Google Shape;166;p33"/>
          <p:cNvSpPr txBox="1"/>
          <p:nvPr/>
        </p:nvSpPr>
        <p:spPr>
          <a:xfrm>
            <a:off x="2052750" y="2994950"/>
            <a:ext cx="1836300" cy="90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Lato"/>
                <a:ea typeface="Lato"/>
                <a:cs typeface="Lato"/>
                <a:sym typeface="Lato"/>
              </a:rPr>
              <a:t>Luke Demi</a:t>
            </a:r>
            <a:endParaRPr b="1" sz="1800">
              <a:solidFill>
                <a:schemeClr val="lt1"/>
              </a:solidFill>
              <a:latin typeface="Lato"/>
              <a:ea typeface="Lato"/>
              <a:cs typeface="Lato"/>
              <a:sym typeface="Lato"/>
            </a:endParaRPr>
          </a:p>
          <a:p>
            <a:pPr indent="0" lvl="0" marL="0" rtl="0" algn="ctr">
              <a:spcBef>
                <a:spcPts val="0"/>
              </a:spcBef>
              <a:spcAft>
                <a:spcPts val="0"/>
              </a:spcAft>
              <a:buNone/>
            </a:pPr>
            <a:r>
              <a:rPr lang="en" sz="1800">
                <a:solidFill>
                  <a:schemeClr val="lt1"/>
                </a:solidFill>
                <a:latin typeface="Lato Light"/>
                <a:ea typeface="Lato Light"/>
                <a:cs typeface="Lato Light"/>
                <a:sym typeface="Lato Light"/>
              </a:rPr>
              <a:t>Reliability Team</a:t>
            </a:r>
            <a:endParaRPr sz="1800">
              <a:solidFill>
                <a:schemeClr val="lt1"/>
              </a:solidFill>
              <a:latin typeface="Lato Light"/>
              <a:ea typeface="Lato Light"/>
              <a:cs typeface="Lato Light"/>
              <a:sym typeface="Lato Light"/>
            </a:endParaRPr>
          </a:p>
        </p:txBody>
      </p:sp>
      <p:sp>
        <p:nvSpPr>
          <p:cNvPr id="167" name="Google Shape;167;p33"/>
          <p:cNvSpPr txBox="1"/>
          <p:nvPr/>
        </p:nvSpPr>
        <p:spPr>
          <a:xfrm>
            <a:off x="5014500" y="2994950"/>
            <a:ext cx="2334900" cy="90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Lato"/>
                <a:ea typeface="Lato"/>
                <a:cs typeface="Lato"/>
                <a:sym typeface="Lato"/>
              </a:rPr>
              <a:t>Jordan Sitkin</a:t>
            </a:r>
            <a:endParaRPr b="1" sz="1800">
              <a:solidFill>
                <a:schemeClr val="lt1"/>
              </a:solidFill>
              <a:latin typeface="Lato"/>
              <a:ea typeface="Lato"/>
              <a:cs typeface="Lato"/>
              <a:sym typeface="Lato"/>
            </a:endParaRPr>
          </a:p>
          <a:p>
            <a:pPr indent="0" lvl="0" marL="0" rtl="0" algn="ctr">
              <a:spcBef>
                <a:spcPts val="0"/>
              </a:spcBef>
              <a:spcAft>
                <a:spcPts val="0"/>
              </a:spcAft>
              <a:buNone/>
            </a:pPr>
            <a:r>
              <a:rPr lang="en" sz="1800">
                <a:solidFill>
                  <a:schemeClr val="lt1"/>
                </a:solidFill>
                <a:latin typeface="Lato Light"/>
                <a:ea typeface="Lato Light"/>
                <a:cs typeface="Lato Light"/>
                <a:sym typeface="Lato Light"/>
              </a:rPr>
              <a:t>Reliability Team</a:t>
            </a:r>
            <a:endParaRPr sz="1800">
              <a:solidFill>
                <a:schemeClr val="lt1"/>
              </a:solidFill>
              <a:latin typeface="Lato Light"/>
              <a:ea typeface="Lato Light"/>
              <a:cs typeface="Lato Light"/>
              <a:sym typeface="Lato 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87" name="Shape 687"/>
        <p:cNvGrpSpPr/>
        <p:nvPr/>
      </p:nvGrpSpPr>
      <p:grpSpPr>
        <a:xfrm>
          <a:off x="0" y="0"/>
          <a:ext cx="0" cy="0"/>
          <a:chOff x="0" y="0"/>
          <a:chExt cx="0" cy="0"/>
        </a:xfrm>
      </p:grpSpPr>
      <p:pic>
        <p:nvPicPr>
          <p:cNvPr id="688" name="Google Shape;688;p87"/>
          <p:cNvPicPr preferRelativeResize="0"/>
          <p:nvPr/>
        </p:nvPicPr>
        <p:blipFill>
          <a:blip r:embed="rId3">
            <a:alphaModFix/>
          </a:blip>
          <a:stretch>
            <a:fillRect/>
          </a:stretch>
        </p:blipFill>
        <p:spPr>
          <a:xfrm>
            <a:off x="0" y="0"/>
            <a:ext cx="9144000" cy="5143500"/>
          </a:xfrm>
          <a:prstGeom prst="rect">
            <a:avLst/>
          </a:prstGeom>
          <a:noFill/>
          <a:ln>
            <a:noFill/>
          </a:ln>
        </p:spPr>
      </p:pic>
      <p:sp>
        <p:nvSpPr>
          <p:cNvPr id="689" name="Google Shape;689;p87"/>
          <p:cNvSpPr txBox="1"/>
          <p:nvPr/>
        </p:nvSpPr>
        <p:spPr>
          <a:xfrm>
            <a:off x="4485967" y="1824275"/>
            <a:ext cx="3374100" cy="12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Lato Black"/>
                <a:ea typeface="Lato Black"/>
                <a:cs typeface="Lato Black"/>
                <a:sym typeface="Lato Black"/>
              </a:rPr>
              <a:t>L</a:t>
            </a:r>
            <a:r>
              <a:rPr lang="en" sz="3000">
                <a:solidFill>
                  <a:srgbClr val="FFFFFF"/>
                </a:solidFill>
                <a:latin typeface="Lato Light"/>
                <a:ea typeface="Lato Light"/>
                <a:cs typeface="Lato Light"/>
                <a:sym typeface="Lato Light"/>
              </a:rPr>
              <a:t>OAD</a:t>
            </a:r>
            <a:endParaRPr sz="30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000">
                <a:solidFill>
                  <a:srgbClr val="FFFFFF"/>
                </a:solidFill>
                <a:latin typeface="Lato Black"/>
                <a:ea typeface="Lato Black"/>
                <a:cs typeface="Lato Black"/>
                <a:sym typeface="Lato Black"/>
              </a:rPr>
              <a:t>T</a:t>
            </a:r>
            <a:r>
              <a:rPr lang="en" sz="3000">
                <a:solidFill>
                  <a:srgbClr val="FFFFFF"/>
                </a:solidFill>
                <a:latin typeface="Lato Light"/>
                <a:ea typeface="Lato Light"/>
                <a:cs typeface="Lato Light"/>
                <a:sym typeface="Lato Light"/>
              </a:rPr>
              <a:t>ESTING</a:t>
            </a:r>
            <a:endParaRPr sz="30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3000">
                <a:solidFill>
                  <a:srgbClr val="FFFFFF"/>
                </a:solidFill>
                <a:latin typeface="Lato Black"/>
                <a:ea typeface="Lato Black"/>
                <a:cs typeface="Lato Black"/>
                <a:sym typeface="Lato Black"/>
              </a:rPr>
              <a:t>C</a:t>
            </a:r>
            <a:r>
              <a:rPr lang="en" sz="3000">
                <a:solidFill>
                  <a:srgbClr val="FFFFFF"/>
                </a:solidFill>
                <a:latin typeface="Lato Light"/>
                <a:ea typeface="Lato Light"/>
                <a:cs typeface="Lato Light"/>
                <a:sym typeface="Lato Light"/>
              </a:rPr>
              <a:t>OIN</a:t>
            </a:r>
            <a:endParaRPr sz="3000">
              <a:solidFill>
                <a:srgbClr val="FFFFFF"/>
              </a:solidFill>
              <a:latin typeface="Lato Light"/>
              <a:ea typeface="Lato Light"/>
              <a:cs typeface="Lato Light"/>
              <a:sym typeface="Lato Light"/>
            </a:endParaRPr>
          </a:p>
        </p:txBody>
      </p:sp>
      <p:pic>
        <p:nvPicPr>
          <p:cNvPr id="690" name="Google Shape;690;p87"/>
          <p:cNvPicPr preferRelativeResize="0"/>
          <p:nvPr/>
        </p:nvPicPr>
        <p:blipFill>
          <a:blip r:embed="rId4">
            <a:alphaModFix/>
          </a:blip>
          <a:stretch>
            <a:fillRect/>
          </a:stretch>
        </p:blipFill>
        <p:spPr>
          <a:xfrm>
            <a:off x="2599250" y="1680000"/>
            <a:ext cx="1783502" cy="1783502"/>
          </a:xfrm>
          <a:prstGeom prst="rect">
            <a:avLst/>
          </a:prstGeom>
          <a:noFill/>
          <a:ln>
            <a:noFill/>
          </a:ln>
          <a:effectLst>
            <a:outerShdw blurRad="800100" rotWithShape="0" algn="bl" dir="5400000" dist="19050">
              <a:srgbClr val="000000">
                <a:alpha val="42000"/>
              </a:srgbClr>
            </a:outerShdw>
          </a:effectLst>
        </p:spPr>
      </p:pic>
      <p:sp>
        <p:nvSpPr>
          <p:cNvPr id="691" name="Google Shape;691;p87"/>
          <p:cNvSpPr txBox="1"/>
          <p:nvPr/>
        </p:nvSpPr>
        <p:spPr>
          <a:xfrm>
            <a:off x="1850050" y="466550"/>
            <a:ext cx="55419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E69138"/>
                </a:solidFill>
                <a:latin typeface="Lato"/>
                <a:ea typeface="Lato"/>
                <a:cs typeface="Lato"/>
                <a:sym typeface="Lato"/>
              </a:rPr>
              <a:t>JUST KIDDING</a:t>
            </a:r>
            <a:endParaRPr sz="6000">
              <a:solidFill>
                <a:srgbClr val="E69138"/>
              </a:solidFill>
              <a:latin typeface="Lato"/>
              <a:ea typeface="Lato"/>
              <a:cs typeface="Lato"/>
              <a:sym typeface="Lato"/>
            </a:endParaRPr>
          </a:p>
        </p:txBody>
      </p:sp>
      <p:sp>
        <p:nvSpPr>
          <p:cNvPr id="692" name="Google Shape;692;p87"/>
          <p:cNvSpPr txBox="1"/>
          <p:nvPr/>
        </p:nvSpPr>
        <p:spPr>
          <a:xfrm>
            <a:off x="1329125" y="3723250"/>
            <a:ext cx="6791100" cy="107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E69138"/>
                </a:solidFill>
                <a:latin typeface="Lato"/>
                <a:ea typeface="Lato"/>
                <a:cs typeface="Lato"/>
                <a:sym typeface="Lato"/>
              </a:rPr>
              <a:t>DO NOT BUY THIS</a:t>
            </a:r>
            <a:endParaRPr sz="6000">
              <a:solidFill>
                <a:srgbClr val="E69138"/>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696" name="Shape 696"/>
        <p:cNvGrpSpPr/>
        <p:nvPr/>
      </p:nvGrpSpPr>
      <p:grpSpPr>
        <a:xfrm>
          <a:off x="0" y="0"/>
          <a:ext cx="0" cy="0"/>
          <a:chOff x="0" y="0"/>
          <a:chExt cx="0" cy="0"/>
        </a:xfrm>
      </p:grpSpPr>
      <p:sp>
        <p:nvSpPr>
          <p:cNvPr id="697" name="Google Shape;697;p88"/>
          <p:cNvSpPr txBox="1"/>
          <p:nvPr/>
        </p:nvSpPr>
        <p:spPr>
          <a:xfrm>
            <a:off x="803500" y="1285075"/>
            <a:ext cx="75369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We revisited synthetic traffic generation.</a:t>
            </a:r>
            <a:endParaRPr sz="3000">
              <a:solidFill>
                <a:srgbClr val="FFFFFF"/>
              </a:solidFill>
              <a:latin typeface="Lato Light"/>
              <a:ea typeface="Lato Light"/>
              <a:cs typeface="Lato Light"/>
              <a:sym typeface="Lato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01" name="Shape 701"/>
        <p:cNvGrpSpPr/>
        <p:nvPr/>
      </p:nvGrpSpPr>
      <p:grpSpPr>
        <a:xfrm>
          <a:off x="0" y="0"/>
          <a:ext cx="0" cy="0"/>
          <a:chOff x="0" y="0"/>
          <a:chExt cx="0" cy="0"/>
        </a:xfrm>
      </p:grpSpPr>
      <p:pic>
        <p:nvPicPr>
          <p:cNvPr id="702" name="Google Shape;702;p89"/>
          <p:cNvPicPr preferRelativeResize="0"/>
          <p:nvPr/>
        </p:nvPicPr>
        <p:blipFill rotWithShape="1">
          <a:blip r:embed="rId3">
            <a:alphaModFix/>
          </a:blip>
          <a:srcRect b="13386" l="0" r="0" t="16046"/>
          <a:stretch/>
        </p:blipFill>
        <p:spPr>
          <a:xfrm>
            <a:off x="919125" y="0"/>
            <a:ext cx="7762952" cy="5143498"/>
          </a:xfrm>
          <a:prstGeom prst="rect">
            <a:avLst/>
          </a:prstGeom>
          <a:noFill/>
          <a:ln>
            <a:noFill/>
          </a:ln>
        </p:spPr>
      </p:pic>
      <p:sp>
        <p:nvSpPr>
          <p:cNvPr id="703" name="Google Shape;703;p89"/>
          <p:cNvSpPr txBox="1"/>
          <p:nvPr/>
        </p:nvSpPr>
        <p:spPr>
          <a:xfrm>
            <a:off x="771450" y="2077275"/>
            <a:ext cx="7601100" cy="109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Lato Light"/>
                <a:ea typeface="Lato Light"/>
                <a:cs typeface="Lato Light"/>
                <a:sym typeface="Lato Light"/>
              </a:rPr>
              <a:t>The Capacity Cycle</a:t>
            </a:r>
            <a:endParaRPr sz="3000">
              <a:solidFill>
                <a:schemeClr val="lt1"/>
              </a:solidFill>
              <a:latin typeface="Lato Light"/>
              <a:ea typeface="Lato Light"/>
              <a:cs typeface="Lato Light"/>
              <a:sym typeface="Lato Light"/>
            </a:endParaRPr>
          </a:p>
          <a:p>
            <a:pPr indent="0" lvl="0" marL="0" rtl="0" algn="ctr">
              <a:spcBef>
                <a:spcPts val="0"/>
              </a:spcBef>
              <a:spcAft>
                <a:spcPts val="0"/>
              </a:spcAft>
              <a:buNone/>
            </a:pPr>
            <a:r>
              <a:rPr lang="en" sz="3000">
                <a:solidFill>
                  <a:schemeClr val="lt1"/>
                </a:solidFill>
                <a:latin typeface="Lato Light"/>
                <a:ea typeface="Lato Light"/>
                <a:cs typeface="Lato Light"/>
                <a:sym typeface="Lato Light"/>
              </a:rPr>
              <a:t>in Practice</a:t>
            </a:r>
            <a:endParaRPr sz="3000">
              <a:solidFill>
                <a:srgbClr val="FFFFFF"/>
              </a:solidFill>
              <a:latin typeface="Lato Light"/>
              <a:ea typeface="Lato Light"/>
              <a:cs typeface="Lato Light"/>
              <a:sym typeface="Lato 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07" name="Shape 707"/>
        <p:cNvGrpSpPr/>
        <p:nvPr/>
      </p:nvGrpSpPr>
      <p:grpSpPr>
        <a:xfrm>
          <a:off x="0" y="0"/>
          <a:ext cx="0" cy="0"/>
          <a:chOff x="0" y="0"/>
          <a:chExt cx="0" cy="0"/>
        </a:xfrm>
      </p:grpSpPr>
      <p:sp>
        <p:nvSpPr>
          <p:cNvPr id="708" name="Google Shape;708;p90"/>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0"/>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10" name="Google Shape;710;p90"/>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The Setup</a:t>
            </a:r>
            <a:endParaRPr sz="2400">
              <a:solidFill>
                <a:srgbClr val="FFFFFF"/>
              </a:solidFill>
              <a:latin typeface="Lato Light"/>
              <a:ea typeface="Lato Light"/>
              <a:cs typeface="Lato Light"/>
              <a:sym typeface="Lato Light"/>
            </a:endParaRPr>
          </a:p>
        </p:txBody>
      </p:sp>
      <p:sp>
        <p:nvSpPr>
          <p:cNvPr id="711" name="Google Shape;711;p90"/>
          <p:cNvSpPr txBox="1"/>
          <p:nvPr/>
        </p:nvSpPr>
        <p:spPr>
          <a:xfrm>
            <a:off x="676275" y="1219650"/>
            <a:ext cx="7782000" cy="33756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chemeClr val="lt1"/>
              </a:buClr>
              <a:buSzPts val="2400"/>
              <a:buFont typeface="Lato Light"/>
              <a:buChar char="●"/>
            </a:pPr>
            <a:r>
              <a:rPr b="1" lang="en" sz="2400">
                <a:solidFill>
                  <a:schemeClr val="lt1"/>
                </a:solidFill>
                <a:latin typeface="Lato"/>
                <a:ea typeface="Lato"/>
                <a:cs typeface="Lato"/>
                <a:sym typeface="Lato"/>
              </a:rPr>
              <a:t>Data</a:t>
            </a:r>
            <a:r>
              <a:rPr lang="en" sz="2400">
                <a:solidFill>
                  <a:schemeClr val="lt1"/>
                </a:solidFill>
                <a:latin typeface="Lato Light"/>
                <a:ea typeface="Lato Light"/>
                <a:cs typeface="Lato Light"/>
                <a:sym typeface="Lato Light"/>
              </a:rPr>
              <a:t>: Create seed data using spec factories</a:t>
            </a:r>
            <a:endParaRPr b="1" sz="2400">
              <a:solidFill>
                <a:schemeClr val="lt1"/>
              </a:solidFill>
              <a:latin typeface="Lato"/>
              <a:ea typeface="Lato"/>
              <a:cs typeface="Lato"/>
              <a:sym typeface="Lato"/>
            </a:endParaRPr>
          </a:p>
          <a:p>
            <a:pPr indent="-381000" lvl="0" marL="457200" rtl="0" algn="l">
              <a:lnSpc>
                <a:spcPct val="150000"/>
              </a:lnSpc>
              <a:spcBef>
                <a:spcPts val="0"/>
              </a:spcBef>
              <a:spcAft>
                <a:spcPts val="0"/>
              </a:spcAft>
              <a:buClr>
                <a:schemeClr val="lt1"/>
              </a:buClr>
              <a:buSzPts val="2400"/>
              <a:buFont typeface="Lato Light"/>
              <a:buChar char="●"/>
            </a:pPr>
            <a:r>
              <a:rPr b="1" lang="en" sz="2400">
                <a:solidFill>
                  <a:schemeClr val="lt1"/>
                </a:solidFill>
                <a:latin typeface="Lato"/>
                <a:ea typeface="Lato"/>
                <a:cs typeface="Lato"/>
                <a:sym typeface="Lato"/>
              </a:rPr>
              <a:t>Traffic</a:t>
            </a:r>
            <a:r>
              <a:rPr lang="en" sz="2400">
                <a:solidFill>
                  <a:schemeClr val="lt1"/>
                </a:solidFill>
                <a:latin typeface="Lato Light"/>
                <a:ea typeface="Lato Light"/>
                <a:cs typeface="Lato Light"/>
                <a:sym typeface="Lato Light"/>
              </a:rPr>
              <a:t>: Test a single, simplified </a:t>
            </a:r>
            <a:r>
              <a:rPr lang="en" sz="2400">
                <a:solidFill>
                  <a:schemeClr val="lt1"/>
                </a:solidFill>
                <a:latin typeface="Lato Light"/>
                <a:ea typeface="Lato Light"/>
                <a:cs typeface="Lato Light"/>
                <a:sym typeface="Lato Light"/>
              </a:rPr>
              <a:t>user flow</a:t>
            </a:r>
            <a:endParaRPr sz="2400">
              <a:solidFill>
                <a:schemeClr val="lt1"/>
              </a:solidFill>
              <a:latin typeface="Lato Light"/>
              <a:ea typeface="Lato Light"/>
              <a:cs typeface="Lato Light"/>
              <a:sym typeface="Lato Light"/>
            </a:endParaRPr>
          </a:p>
          <a:p>
            <a:pPr indent="-381000" lvl="0" marL="457200" rtl="0" algn="l">
              <a:lnSpc>
                <a:spcPct val="150000"/>
              </a:lnSpc>
              <a:spcBef>
                <a:spcPts val="0"/>
              </a:spcBef>
              <a:spcAft>
                <a:spcPts val="0"/>
              </a:spcAft>
              <a:buClr>
                <a:schemeClr val="lt1"/>
              </a:buClr>
              <a:buSzPts val="2400"/>
              <a:buFont typeface="Lato Light"/>
              <a:buChar char="●"/>
            </a:pPr>
            <a:r>
              <a:rPr b="1" lang="en" sz="2400">
                <a:solidFill>
                  <a:schemeClr val="lt1"/>
                </a:solidFill>
                <a:latin typeface="Lato"/>
                <a:ea typeface="Lato"/>
                <a:cs typeface="Lato"/>
                <a:sym typeface="Lato"/>
              </a:rPr>
              <a:t>Systems</a:t>
            </a:r>
            <a:r>
              <a:rPr lang="en" sz="2400">
                <a:solidFill>
                  <a:schemeClr val="lt1"/>
                </a:solidFill>
                <a:latin typeface="Lato Light"/>
                <a:ea typeface="Lato Light"/>
                <a:cs typeface="Lato Light"/>
                <a:sym typeface="Lato Light"/>
              </a:rPr>
              <a:t>: Based on a dev environment</a:t>
            </a:r>
            <a:endParaRPr sz="2400">
              <a:solidFill>
                <a:schemeClr val="lt1"/>
              </a:solidFill>
              <a:latin typeface="Lato Light"/>
              <a:ea typeface="Lato Light"/>
              <a:cs typeface="Lato Light"/>
              <a:sym typeface="Lato Light"/>
            </a:endParaRPr>
          </a:p>
          <a:p>
            <a:pPr indent="-381000" lvl="1" marL="914400" rtl="0" algn="l">
              <a:lnSpc>
                <a:spcPct val="150000"/>
              </a:lnSpc>
              <a:spcBef>
                <a:spcPts val="0"/>
              </a:spcBef>
              <a:spcAft>
                <a:spcPts val="0"/>
              </a:spcAft>
              <a:buClr>
                <a:schemeClr val="lt1"/>
              </a:buClr>
              <a:buSzPts val="2400"/>
              <a:buFont typeface="Lato Light"/>
              <a:buChar char="○"/>
            </a:pPr>
            <a:r>
              <a:rPr lang="en" sz="2400">
                <a:solidFill>
                  <a:schemeClr val="lt1"/>
                </a:solidFill>
                <a:latin typeface="Lato Light"/>
                <a:ea typeface="Lato Light"/>
                <a:cs typeface="Lato Light"/>
                <a:sym typeface="Lato Light"/>
              </a:rPr>
              <a:t>10 app nodes with ELB, no background workers</a:t>
            </a:r>
            <a:endParaRPr sz="2400">
              <a:solidFill>
                <a:schemeClr val="lt1"/>
              </a:solidFill>
              <a:latin typeface="Lato Light"/>
              <a:ea typeface="Lato Light"/>
              <a:cs typeface="Lato Light"/>
              <a:sym typeface="Lato Light"/>
            </a:endParaRPr>
          </a:p>
          <a:p>
            <a:pPr indent="-381000" lvl="1" marL="914400" rtl="0" algn="l">
              <a:lnSpc>
                <a:spcPct val="150000"/>
              </a:lnSpc>
              <a:spcBef>
                <a:spcPts val="0"/>
              </a:spcBef>
              <a:spcAft>
                <a:spcPts val="0"/>
              </a:spcAft>
              <a:buClr>
                <a:schemeClr val="lt1"/>
              </a:buClr>
              <a:buSzPts val="2400"/>
              <a:buFont typeface="Lato Light"/>
              <a:buChar char="○"/>
            </a:pPr>
            <a:r>
              <a:rPr lang="en" sz="2400">
                <a:solidFill>
                  <a:schemeClr val="lt1"/>
                </a:solidFill>
                <a:latin typeface="Lato Light"/>
                <a:ea typeface="Lato Light"/>
                <a:cs typeface="Lato Light"/>
                <a:sym typeface="Lato Light"/>
              </a:rPr>
              <a:t>Single MongoDB cluster</a:t>
            </a:r>
            <a:endParaRPr sz="2400">
              <a:solidFill>
                <a:schemeClr val="lt1"/>
              </a:solidFill>
              <a:latin typeface="Lato Light"/>
              <a:ea typeface="Lato Light"/>
              <a:cs typeface="Lato Light"/>
              <a:sym typeface="Lato Light"/>
            </a:endParaRPr>
          </a:p>
          <a:p>
            <a:pPr indent="-381000" lvl="1" marL="914400" rtl="0" algn="l">
              <a:lnSpc>
                <a:spcPct val="150000"/>
              </a:lnSpc>
              <a:spcBef>
                <a:spcPts val="0"/>
              </a:spcBef>
              <a:spcAft>
                <a:spcPts val="0"/>
              </a:spcAft>
              <a:buClr>
                <a:schemeClr val="lt1"/>
              </a:buClr>
              <a:buSzPts val="2400"/>
              <a:buFont typeface="Lato Light"/>
              <a:buChar char="○"/>
            </a:pPr>
            <a:r>
              <a:rPr lang="en" sz="2400">
                <a:solidFill>
                  <a:schemeClr val="lt1"/>
                </a:solidFill>
                <a:latin typeface="Lato Light"/>
                <a:ea typeface="Lato Light"/>
                <a:cs typeface="Lato Light"/>
                <a:sym typeface="Lato Light"/>
              </a:rPr>
              <a:t>Single Redis node, single memcached node</a:t>
            </a:r>
            <a:endParaRPr sz="2400">
              <a:solidFill>
                <a:schemeClr val="lt1"/>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0" st="0"/>
                                            </p:txEl>
                                          </p:spTgt>
                                        </p:tgtEl>
                                        <p:attrNameLst>
                                          <p:attrName>style.visibility</p:attrName>
                                        </p:attrNameLst>
                                      </p:cBhvr>
                                      <p:to>
                                        <p:strVal val="visible"/>
                                      </p:to>
                                    </p:set>
                                    <p:animEffect filter="fade" transition="in">
                                      <p:cBhvr>
                                        <p:cTn dur="1000"/>
                                        <p:tgtEl>
                                          <p:spTgt spid="7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1" st="1"/>
                                            </p:txEl>
                                          </p:spTgt>
                                        </p:tgtEl>
                                        <p:attrNameLst>
                                          <p:attrName>style.visibility</p:attrName>
                                        </p:attrNameLst>
                                      </p:cBhvr>
                                      <p:to>
                                        <p:strVal val="visible"/>
                                      </p:to>
                                    </p:set>
                                    <p:animEffect filter="fade" transition="in">
                                      <p:cBhvr>
                                        <p:cTn dur="1000"/>
                                        <p:tgtEl>
                                          <p:spTgt spid="7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2" st="2"/>
                                            </p:txEl>
                                          </p:spTgt>
                                        </p:tgtEl>
                                        <p:attrNameLst>
                                          <p:attrName>style.visibility</p:attrName>
                                        </p:attrNameLst>
                                      </p:cBhvr>
                                      <p:to>
                                        <p:strVal val="visible"/>
                                      </p:to>
                                    </p:set>
                                    <p:animEffect filter="fade" transition="in">
                                      <p:cBhvr>
                                        <p:cTn dur="1000"/>
                                        <p:tgtEl>
                                          <p:spTgt spid="7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3" st="3"/>
                                            </p:txEl>
                                          </p:spTgt>
                                        </p:tgtEl>
                                        <p:attrNameLst>
                                          <p:attrName>style.visibility</p:attrName>
                                        </p:attrNameLst>
                                      </p:cBhvr>
                                      <p:to>
                                        <p:strVal val="visible"/>
                                      </p:to>
                                    </p:set>
                                    <p:animEffect filter="fade" transition="in">
                                      <p:cBhvr>
                                        <p:cTn dur="1000"/>
                                        <p:tgtEl>
                                          <p:spTgt spid="7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4" st="4"/>
                                            </p:txEl>
                                          </p:spTgt>
                                        </p:tgtEl>
                                        <p:attrNameLst>
                                          <p:attrName>style.visibility</p:attrName>
                                        </p:attrNameLst>
                                      </p:cBhvr>
                                      <p:to>
                                        <p:strVal val="visible"/>
                                      </p:to>
                                    </p:set>
                                    <p:animEffect filter="fade" transition="in">
                                      <p:cBhvr>
                                        <p:cTn dur="1000"/>
                                        <p:tgtEl>
                                          <p:spTgt spid="7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xEl>
                                              <p:pRg end="5" st="5"/>
                                            </p:txEl>
                                          </p:spTgt>
                                        </p:tgtEl>
                                        <p:attrNameLst>
                                          <p:attrName>style.visibility</p:attrName>
                                        </p:attrNameLst>
                                      </p:cBhvr>
                                      <p:to>
                                        <p:strVal val="visible"/>
                                      </p:to>
                                    </p:set>
                                    <p:animEffect filter="fade" transition="in">
                                      <p:cBhvr>
                                        <p:cTn dur="1000"/>
                                        <p:tgtEl>
                                          <p:spTgt spid="711">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15" name="Shape 715"/>
        <p:cNvGrpSpPr/>
        <p:nvPr/>
      </p:nvGrpSpPr>
      <p:grpSpPr>
        <a:xfrm>
          <a:off x="0" y="0"/>
          <a:ext cx="0" cy="0"/>
          <a:chOff x="0" y="0"/>
          <a:chExt cx="0" cy="0"/>
        </a:xfrm>
      </p:grpSpPr>
      <p:sp>
        <p:nvSpPr>
          <p:cNvPr id="716" name="Google Shape;716;p91"/>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1"/>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18" name="Google Shape;718;p91"/>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1</a:t>
            </a:r>
            <a:endParaRPr sz="2400">
              <a:solidFill>
                <a:srgbClr val="FFFFFF"/>
              </a:solidFill>
              <a:latin typeface="Lato Light"/>
              <a:ea typeface="Lato Light"/>
              <a:cs typeface="Lato Light"/>
              <a:sym typeface="Lato Light"/>
            </a:endParaRPr>
          </a:p>
        </p:txBody>
      </p:sp>
      <p:sp>
        <p:nvSpPr>
          <p:cNvPr id="719" name="Google Shape;719;p91"/>
          <p:cNvSpPr txBox="1"/>
          <p:nvPr/>
        </p:nvSpPr>
        <p:spPr>
          <a:xfrm>
            <a:off x="676275" y="1295850"/>
            <a:ext cx="38958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Steady 502s at 400 RPS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Redis CPU is fully utilized</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In production we run multiple clusters to isolate workloads, this test environment only had one.</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systems</a:t>
            </a:r>
            <a:r>
              <a:rPr lang="en" sz="1800">
                <a:solidFill>
                  <a:schemeClr val="lt1"/>
                </a:solidFill>
                <a:latin typeface="Lato Light"/>
                <a:ea typeface="Lato Light"/>
                <a:cs typeface="Lato Light"/>
                <a:sym typeface="Lato Light"/>
              </a:rPr>
              <a:t> more realistic by breaking out redis clusters in test env.</a:t>
            </a:r>
            <a:endParaRPr sz="1800">
              <a:solidFill>
                <a:schemeClr val="lt1"/>
              </a:solidFill>
              <a:latin typeface="Lato Light"/>
              <a:ea typeface="Lato Light"/>
              <a:cs typeface="Lato Light"/>
              <a:sym typeface="Lato Light"/>
            </a:endParaRPr>
          </a:p>
        </p:txBody>
      </p:sp>
      <p:pic>
        <p:nvPicPr>
          <p:cNvPr id="720" name="Google Shape;720;p91"/>
          <p:cNvPicPr preferRelativeResize="0"/>
          <p:nvPr/>
        </p:nvPicPr>
        <p:blipFill>
          <a:blip r:embed="rId3">
            <a:alphaModFix/>
          </a:blip>
          <a:stretch>
            <a:fillRect/>
          </a:stretch>
        </p:blipFill>
        <p:spPr>
          <a:xfrm>
            <a:off x="5342451" y="1053550"/>
            <a:ext cx="3801550" cy="3609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xEl>
                                              <p:pRg end="0" st="0"/>
                                            </p:txEl>
                                          </p:spTgt>
                                        </p:tgtEl>
                                        <p:attrNameLst>
                                          <p:attrName>style.visibility</p:attrName>
                                        </p:attrNameLst>
                                      </p:cBhvr>
                                      <p:to>
                                        <p:strVal val="visible"/>
                                      </p:to>
                                    </p:set>
                                    <p:animEffect filter="fade" transition="in">
                                      <p:cBhvr>
                                        <p:cTn dur="1000"/>
                                        <p:tgtEl>
                                          <p:spTgt spid="71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xEl>
                                              <p:pRg end="1" st="1"/>
                                            </p:txEl>
                                          </p:spTgt>
                                        </p:tgtEl>
                                        <p:attrNameLst>
                                          <p:attrName>style.visibility</p:attrName>
                                        </p:attrNameLst>
                                      </p:cBhvr>
                                      <p:to>
                                        <p:strVal val="visible"/>
                                      </p:to>
                                    </p:set>
                                    <p:animEffect filter="fade" transition="in">
                                      <p:cBhvr>
                                        <p:cTn dur="1000"/>
                                        <p:tgtEl>
                                          <p:spTgt spid="71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xEl>
                                              <p:pRg end="2" st="2"/>
                                            </p:txEl>
                                          </p:spTgt>
                                        </p:tgtEl>
                                        <p:attrNameLst>
                                          <p:attrName>style.visibility</p:attrName>
                                        </p:attrNameLst>
                                      </p:cBhvr>
                                      <p:to>
                                        <p:strVal val="visible"/>
                                      </p:to>
                                    </p:set>
                                    <p:animEffect filter="fade" transition="in">
                                      <p:cBhvr>
                                        <p:cTn dur="1000"/>
                                        <p:tgtEl>
                                          <p:spTgt spid="71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xEl>
                                              <p:pRg end="3" st="3"/>
                                            </p:txEl>
                                          </p:spTgt>
                                        </p:tgtEl>
                                        <p:attrNameLst>
                                          <p:attrName>style.visibility</p:attrName>
                                        </p:attrNameLst>
                                      </p:cBhvr>
                                      <p:to>
                                        <p:strVal val="visible"/>
                                      </p:to>
                                    </p:set>
                                    <p:animEffect filter="fade" transition="in">
                                      <p:cBhvr>
                                        <p:cTn dur="1000"/>
                                        <p:tgtEl>
                                          <p:spTgt spid="71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24" name="Shape 724"/>
        <p:cNvGrpSpPr/>
        <p:nvPr/>
      </p:nvGrpSpPr>
      <p:grpSpPr>
        <a:xfrm>
          <a:off x="0" y="0"/>
          <a:ext cx="0" cy="0"/>
          <a:chOff x="0" y="0"/>
          <a:chExt cx="0" cy="0"/>
        </a:xfrm>
      </p:grpSpPr>
      <p:sp>
        <p:nvSpPr>
          <p:cNvPr id="725" name="Google Shape;725;p92"/>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92"/>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27" name="Google Shape;727;p92"/>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2</a:t>
            </a:r>
            <a:endParaRPr sz="2400">
              <a:solidFill>
                <a:srgbClr val="FFFFFF"/>
              </a:solidFill>
              <a:latin typeface="Lato Light"/>
              <a:ea typeface="Lato Light"/>
              <a:cs typeface="Lato Light"/>
              <a:sym typeface="Lato Light"/>
            </a:endParaRPr>
          </a:p>
        </p:txBody>
      </p:sp>
      <p:sp>
        <p:nvSpPr>
          <p:cNvPr id="728" name="Google Shape;728;p92"/>
          <p:cNvSpPr txBox="1"/>
          <p:nvPr/>
        </p:nvSpPr>
        <p:spPr>
          <a:xfrm>
            <a:off x="676275" y="1295850"/>
            <a:ext cx="41559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Steady 502s at 400 RPS again</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One of the redis clusters was still at 100% CPU</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Whoops, we forgot to disable a tracing tool that’s not enabled in production!</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systems</a:t>
            </a:r>
            <a:r>
              <a:rPr lang="en" sz="1800">
                <a:solidFill>
                  <a:schemeClr val="lt1"/>
                </a:solidFill>
                <a:latin typeface="Lato Light"/>
                <a:ea typeface="Lato Light"/>
                <a:cs typeface="Lato Light"/>
                <a:sym typeface="Lato Light"/>
              </a:rPr>
              <a:t> more realistic by disabling the tracing tool.</a:t>
            </a:r>
            <a:endParaRPr sz="1800">
              <a:solidFill>
                <a:schemeClr val="lt1"/>
              </a:solidFill>
              <a:latin typeface="Lato Light"/>
              <a:ea typeface="Lato Light"/>
              <a:cs typeface="Lato Light"/>
              <a:sym typeface="Lato Light"/>
            </a:endParaRPr>
          </a:p>
        </p:txBody>
      </p:sp>
      <p:pic>
        <p:nvPicPr>
          <p:cNvPr id="729" name="Google Shape;729;p92"/>
          <p:cNvPicPr preferRelativeResize="0"/>
          <p:nvPr/>
        </p:nvPicPr>
        <p:blipFill>
          <a:blip r:embed="rId3">
            <a:alphaModFix/>
          </a:blip>
          <a:stretch>
            <a:fillRect/>
          </a:stretch>
        </p:blipFill>
        <p:spPr>
          <a:xfrm>
            <a:off x="4988206" y="1053550"/>
            <a:ext cx="4155782" cy="3609700"/>
          </a:xfrm>
          <a:prstGeom prst="rect">
            <a:avLst/>
          </a:prstGeom>
          <a:noFill/>
          <a:ln>
            <a:noFill/>
          </a:ln>
        </p:spPr>
      </p:pic>
      <p:sp>
        <p:nvSpPr>
          <p:cNvPr id="730" name="Google Shape;730;p92"/>
          <p:cNvSpPr txBox="1"/>
          <p:nvPr/>
        </p:nvSpPr>
        <p:spPr>
          <a:xfrm>
            <a:off x="4988250" y="838350"/>
            <a:ext cx="41559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Light"/>
                <a:ea typeface="Lato Light"/>
                <a:cs typeface="Lato Light"/>
                <a:sym typeface="Lato Light"/>
              </a:rPr>
              <a:t>Redis CPU Utilization</a:t>
            </a:r>
            <a:endParaRPr>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animEffect filter="fade" transition="in">
                                      <p:cBhvr>
                                        <p:cTn dur="1000"/>
                                        <p:tgtEl>
                                          <p:spTgt spid="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animEffect filter="fade" transition="in">
                                      <p:cBhvr>
                                        <p:cTn dur="1000"/>
                                        <p:tgtEl>
                                          <p:spTgt spid="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animEffect filter="fade" transition="in">
                                      <p:cBhvr>
                                        <p:cTn dur="1000"/>
                                        <p:tgtEl>
                                          <p:spTgt spid="7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animEffect filter="fade" transition="in">
                                      <p:cBhvr>
                                        <p:cTn dur="1000"/>
                                        <p:tgtEl>
                                          <p:spTgt spid="72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34" name="Shape 734"/>
        <p:cNvGrpSpPr/>
        <p:nvPr/>
      </p:nvGrpSpPr>
      <p:grpSpPr>
        <a:xfrm>
          <a:off x="0" y="0"/>
          <a:ext cx="0" cy="0"/>
          <a:chOff x="0" y="0"/>
          <a:chExt cx="0" cy="0"/>
        </a:xfrm>
      </p:grpSpPr>
      <p:sp>
        <p:nvSpPr>
          <p:cNvPr id="735" name="Google Shape;735;p93"/>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93"/>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37" name="Google Shape;737;p93"/>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3</a:t>
            </a:r>
            <a:endParaRPr sz="2400">
              <a:solidFill>
                <a:srgbClr val="FFFFFF"/>
              </a:solidFill>
              <a:latin typeface="Lato Light"/>
              <a:ea typeface="Lato Light"/>
              <a:cs typeface="Lato Light"/>
              <a:sym typeface="Lato Light"/>
            </a:endParaRPr>
          </a:p>
        </p:txBody>
      </p:sp>
      <p:sp>
        <p:nvSpPr>
          <p:cNvPr id="738" name="Google Shape;738;p93"/>
          <p:cNvSpPr txBox="1"/>
          <p:nvPr/>
        </p:nvSpPr>
        <p:spPr>
          <a:xfrm>
            <a:off x="676275" y="1295850"/>
            <a:ext cx="38958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502s start around 850 RPS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Comparing traces and stats show evenly distributed response times from all backing services.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High system.load on app nodes.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systems</a:t>
            </a:r>
            <a:r>
              <a:rPr lang="en" sz="1800">
                <a:solidFill>
                  <a:schemeClr val="lt1"/>
                </a:solidFill>
                <a:latin typeface="Lato Light"/>
                <a:ea typeface="Lato Light"/>
                <a:cs typeface="Lato Light"/>
                <a:sym typeface="Lato Light"/>
              </a:rPr>
              <a:t> more realistic by doubling app nodes.</a:t>
            </a:r>
            <a:endParaRPr sz="1800">
              <a:solidFill>
                <a:schemeClr val="lt1"/>
              </a:solidFill>
              <a:latin typeface="Lato Light"/>
              <a:ea typeface="Lato Light"/>
              <a:cs typeface="Lato Light"/>
              <a:sym typeface="Lato Light"/>
            </a:endParaRPr>
          </a:p>
        </p:txBody>
      </p:sp>
      <p:pic>
        <p:nvPicPr>
          <p:cNvPr id="739" name="Google Shape;739;p93"/>
          <p:cNvPicPr preferRelativeResize="0"/>
          <p:nvPr/>
        </p:nvPicPr>
        <p:blipFill rotWithShape="1">
          <a:blip r:embed="rId3">
            <a:alphaModFix/>
          </a:blip>
          <a:srcRect b="0" l="0" r="22952" t="0"/>
          <a:stretch/>
        </p:blipFill>
        <p:spPr>
          <a:xfrm>
            <a:off x="4990576" y="1295850"/>
            <a:ext cx="4153424" cy="3261799"/>
          </a:xfrm>
          <a:prstGeom prst="rect">
            <a:avLst/>
          </a:prstGeom>
          <a:noFill/>
          <a:ln>
            <a:noFill/>
          </a:ln>
        </p:spPr>
      </p:pic>
      <p:sp>
        <p:nvSpPr>
          <p:cNvPr id="740" name="Google Shape;740;p93"/>
          <p:cNvSpPr txBox="1"/>
          <p:nvPr/>
        </p:nvSpPr>
        <p:spPr>
          <a:xfrm>
            <a:off x="4988250" y="838350"/>
            <a:ext cx="41559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Light"/>
                <a:ea typeface="Lato Light"/>
                <a:cs typeface="Lato Light"/>
                <a:sym typeface="Lato Light"/>
              </a:rPr>
              <a:t>App node system.load </a:t>
            </a:r>
            <a:endParaRPr>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0" st="0"/>
                                            </p:txEl>
                                          </p:spTgt>
                                        </p:tgtEl>
                                        <p:attrNameLst>
                                          <p:attrName>style.visibility</p:attrName>
                                        </p:attrNameLst>
                                      </p:cBhvr>
                                      <p:to>
                                        <p:strVal val="visible"/>
                                      </p:to>
                                    </p:set>
                                    <p:animEffect filter="fade" transition="in">
                                      <p:cBhvr>
                                        <p:cTn dur="1000"/>
                                        <p:tgtEl>
                                          <p:spTgt spid="7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1" st="1"/>
                                            </p:txEl>
                                          </p:spTgt>
                                        </p:tgtEl>
                                        <p:attrNameLst>
                                          <p:attrName>style.visibility</p:attrName>
                                        </p:attrNameLst>
                                      </p:cBhvr>
                                      <p:to>
                                        <p:strVal val="visible"/>
                                      </p:to>
                                    </p:set>
                                    <p:animEffect filter="fade" transition="in">
                                      <p:cBhvr>
                                        <p:cTn dur="1000"/>
                                        <p:tgtEl>
                                          <p:spTgt spid="7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2" st="2"/>
                                            </p:txEl>
                                          </p:spTgt>
                                        </p:tgtEl>
                                        <p:attrNameLst>
                                          <p:attrName>style.visibility</p:attrName>
                                        </p:attrNameLst>
                                      </p:cBhvr>
                                      <p:to>
                                        <p:strVal val="visible"/>
                                      </p:to>
                                    </p:set>
                                    <p:animEffect filter="fade" transition="in">
                                      <p:cBhvr>
                                        <p:cTn dur="1000"/>
                                        <p:tgtEl>
                                          <p:spTgt spid="7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xEl>
                                              <p:pRg end="3" st="3"/>
                                            </p:txEl>
                                          </p:spTgt>
                                        </p:tgtEl>
                                        <p:attrNameLst>
                                          <p:attrName>style.visibility</p:attrName>
                                        </p:attrNameLst>
                                      </p:cBhvr>
                                      <p:to>
                                        <p:strVal val="visible"/>
                                      </p:to>
                                    </p:set>
                                    <p:animEffect filter="fade" transition="in">
                                      <p:cBhvr>
                                        <p:cTn dur="1000"/>
                                        <p:tgtEl>
                                          <p:spTgt spid="73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44" name="Shape 744"/>
        <p:cNvGrpSpPr/>
        <p:nvPr/>
      </p:nvGrpSpPr>
      <p:grpSpPr>
        <a:xfrm>
          <a:off x="0" y="0"/>
          <a:ext cx="0" cy="0"/>
          <a:chOff x="0" y="0"/>
          <a:chExt cx="0" cy="0"/>
        </a:xfrm>
      </p:grpSpPr>
      <p:sp>
        <p:nvSpPr>
          <p:cNvPr id="745" name="Google Shape;745;p94"/>
          <p:cNvSpPr/>
          <p:nvPr/>
        </p:nvSpPr>
        <p:spPr>
          <a:xfrm>
            <a:off x="5267325" y="1428750"/>
            <a:ext cx="3876600" cy="3190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94"/>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4"/>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48" name="Google Shape;748;p94"/>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4</a:t>
            </a:r>
            <a:endParaRPr sz="2400">
              <a:solidFill>
                <a:srgbClr val="FFFFFF"/>
              </a:solidFill>
              <a:latin typeface="Lato Light"/>
              <a:ea typeface="Lato Light"/>
              <a:cs typeface="Lato Light"/>
              <a:sym typeface="Lato Light"/>
            </a:endParaRPr>
          </a:p>
        </p:txBody>
      </p:sp>
      <p:sp>
        <p:nvSpPr>
          <p:cNvPr id="749" name="Google Shape;749;p94"/>
          <p:cNvSpPr txBox="1"/>
          <p:nvPr/>
        </p:nvSpPr>
        <p:spPr>
          <a:xfrm>
            <a:off x="676275" y="1295850"/>
            <a:ext cx="40005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502s start around 1500 RPS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CPU on MongoDB high.</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There is a single expensive query that is normally performant in production.</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data</a:t>
            </a:r>
            <a:r>
              <a:rPr lang="en" sz="1800">
                <a:solidFill>
                  <a:schemeClr val="lt1"/>
                </a:solidFill>
                <a:latin typeface="Lato Light"/>
                <a:ea typeface="Lato Light"/>
                <a:cs typeface="Lato Light"/>
                <a:sym typeface="Lato Light"/>
              </a:rPr>
              <a:t> more realistic by resetting db between each test run.</a:t>
            </a:r>
            <a:endParaRPr sz="1800">
              <a:solidFill>
                <a:schemeClr val="lt1"/>
              </a:solidFill>
              <a:latin typeface="Lato Light"/>
              <a:ea typeface="Lato Light"/>
              <a:cs typeface="Lato Light"/>
              <a:sym typeface="Lato Light"/>
            </a:endParaRPr>
          </a:p>
        </p:txBody>
      </p:sp>
      <p:sp>
        <p:nvSpPr>
          <p:cNvPr id="750" name="Google Shape;750;p94"/>
          <p:cNvSpPr txBox="1"/>
          <p:nvPr/>
        </p:nvSpPr>
        <p:spPr>
          <a:xfrm>
            <a:off x="5267475" y="1428750"/>
            <a:ext cx="3876600" cy="3190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Roboto Mono Light"/>
                <a:ea typeface="Roboto Mono Light"/>
                <a:cs typeface="Roboto Mono Light"/>
                <a:sym typeface="Roboto Mono Light"/>
              </a:rPr>
              <a:t>mloginfo --queries</a:t>
            </a:r>
            <a:endParaRPr sz="1800">
              <a:solidFill>
                <a:srgbClr val="FFFFFF"/>
              </a:solidFill>
              <a:latin typeface="Roboto Mono Light"/>
              <a:ea typeface="Roboto Mono Light"/>
              <a:cs typeface="Roboto Mono Light"/>
              <a:sym typeface="Roboto Mon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xEl>
                                              <p:pRg end="0" st="0"/>
                                            </p:txEl>
                                          </p:spTgt>
                                        </p:tgtEl>
                                        <p:attrNameLst>
                                          <p:attrName>style.visibility</p:attrName>
                                        </p:attrNameLst>
                                      </p:cBhvr>
                                      <p:to>
                                        <p:strVal val="visible"/>
                                      </p:to>
                                    </p:set>
                                    <p:animEffect filter="fade" transition="in">
                                      <p:cBhvr>
                                        <p:cTn dur="1000"/>
                                        <p:tgtEl>
                                          <p:spTgt spid="7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xEl>
                                              <p:pRg end="1" st="1"/>
                                            </p:txEl>
                                          </p:spTgt>
                                        </p:tgtEl>
                                        <p:attrNameLst>
                                          <p:attrName>style.visibility</p:attrName>
                                        </p:attrNameLst>
                                      </p:cBhvr>
                                      <p:to>
                                        <p:strVal val="visible"/>
                                      </p:to>
                                    </p:set>
                                    <p:animEffect filter="fade" transition="in">
                                      <p:cBhvr>
                                        <p:cTn dur="1000"/>
                                        <p:tgtEl>
                                          <p:spTgt spid="7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xEl>
                                              <p:pRg end="2" st="2"/>
                                            </p:txEl>
                                          </p:spTgt>
                                        </p:tgtEl>
                                        <p:attrNameLst>
                                          <p:attrName>style.visibility</p:attrName>
                                        </p:attrNameLst>
                                      </p:cBhvr>
                                      <p:to>
                                        <p:strVal val="visible"/>
                                      </p:to>
                                    </p:set>
                                    <p:animEffect filter="fade" transition="in">
                                      <p:cBhvr>
                                        <p:cTn dur="1000"/>
                                        <p:tgtEl>
                                          <p:spTgt spid="7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xEl>
                                              <p:pRg end="3" st="3"/>
                                            </p:txEl>
                                          </p:spTgt>
                                        </p:tgtEl>
                                        <p:attrNameLst>
                                          <p:attrName>style.visibility</p:attrName>
                                        </p:attrNameLst>
                                      </p:cBhvr>
                                      <p:to>
                                        <p:strVal val="visible"/>
                                      </p:to>
                                    </p:set>
                                    <p:animEffect filter="fade" transition="in">
                                      <p:cBhvr>
                                        <p:cTn dur="1000"/>
                                        <p:tgtEl>
                                          <p:spTgt spid="7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54" name="Shape 754"/>
        <p:cNvGrpSpPr/>
        <p:nvPr/>
      </p:nvGrpSpPr>
      <p:grpSpPr>
        <a:xfrm>
          <a:off x="0" y="0"/>
          <a:ext cx="0" cy="0"/>
          <a:chOff x="0" y="0"/>
          <a:chExt cx="0" cy="0"/>
        </a:xfrm>
      </p:grpSpPr>
      <p:sp>
        <p:nvSpPr>
          <p:cNvPr id="755" name="Google Shape;755;p95"/>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5"/>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57" name="Google Shape;757;p95"/>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5</a:t>
            </a:r>
            <a:endParaRPr sz="2400">
              <a:solidFill>
                <a:srgbClr val="FFFFFF"/>
              </a:solidFill>
              <a:latin typeface="Lato Light"/>
              <a:ea typeface="Lato Light"/>
              <a:cs typeface="Lato Light"/>
              <a:sym typeface="Lato Light"/>
            </a:endParaRPr>
          </a:p>
        </p:txBody>
      </p:sp>
      <p:sp>
        <p:nvSpPr>
          <p:cNvPr id="758" name="Google Shape;758;p95"/>
          <p:cNvSpPr txBox="1"/>
          <p:nvPr/>
        </p:nvSpPr>
        <p:spPr>
          <a:xfrm>
            <a:off x="676275" y="1295850"/>
            <a:ext cx="40386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502s start around 1,400 RPS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CPU stats on MongoDB are fine.</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Traces show slowness in memcached responses.</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It’s on a single t2.micro!</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systems</a:t>
            </a:r>
            <a:r>
              <a:rPr lang="en" sz="1800">
                <a:solidFill>
                  <a:schemeClr val="lt1"/>
                </a:solidFill>
                <a:latin typeface="Lato Light"/>
                <a:ea typeface="Lato Light"/>
                <a:cs typeface="Lato Light"/>
                <a:sym typeface="Lato Light"/>
              </a:rPr>
              <a:t> more realistic by increasing instance size for memcached.</a:t>
            </a:r>
            <a:endParaRPr sz="1800">
              <a:solidFill>
                <a:schemeClr val="lt1"/>
              </a:solidFill>
              <a:latin typeface="Lato Light"/>
              <a:ea typeface="Lato Light"/>
              <a:cs typeface="Lato Light"/>
              <a:sym typeface="Lato Light"/>
            </a:endParaRPr>
          </a:p>
        </p:txBody>
      </p:sp>
      <p:pic>
        <p:nvPicPr>
          <p:cNvPr id="759" name="Google Shape;759;p95"/>
          <p:cNvPicPr preferRelativeResize="0"/>
          <p:nvPr/>
        </p:nvPicPr>
        <p:blipFill rotWithShape="1">
          <a:blip r:embed="rId3">
            <a:alphaModFix/>
          </a:blip>
          <a:srcRect b="0" l="0" r="25849" t="0"/>
          <a:stretch/>
        </p:blipFill>
        <p:spPr>
          <a:xfrm>
            <a:off x="4990575" y="1295850"/>
            <a:ext cx="4153425" cy="3261801"/>
          </a:xfrm>
          <a:prstGeom prst="rect">
            <a:avLst/>
          </a:prstGeom>
          <a:noFill/>
          <a:ln>
            <a:noFill/>
          </a:ln>
        </p:spPr>
      </p:pic>
      <p:sp>
        <p:nvSpPr>
          <p:cNvPr id="760" name="Google Shape;760;p95"/>
          <p:cNvSpPr txBox="1"/>
          <p:nvPr/>
        </p:nvSpPr>
        <p:spPr>
          <a:xfrm>
            <a:off x="4988250" y="838350"/>
            <a:ext cx="41559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Light"/>
                <a:ea typeface="Lato Light"/>
                <a:cs typeface="Lato Light"/>
                <a:sym typeface="Lato Light"/>
              </a:rPr>
              <a:t>memcached response time</a:t>
            </a:r>
            <a:endParaRPr>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xEl>
                                              <p:pRg end="0" st="0"/>
                                            </p:txEl>
                                          </p:spTgt>
                                        </p:tgtEl>
                                        <p:attrNameLst>
                                          <p:attrName>style.visibility</p:attrName>
                                        </p:attrNameLst>
                                      </p:cBhvr>
                                      <p:to>
                                        <p:strVal val="visible"/>
                                      </p:to>
                                    </p:set>
                                    <p:animEffect filter="fade" transition="in">
                                      <p:cBhvr>
                                        <p:cTn dur="1000"/>
                                        <p:tgtEl>
                                          <p:spTgt spid="7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xEl>
                                              <p:pRg end="1" st="1"/>
                                            </p:txEl>
                                          </p:spTgt>
                                        </p:tgtEl>
                                        <p:attrNameLst>
                                          <p:attrName>style.visibility</p:attrName>
                                        </p:attrNameLst>
                                      </p:cBhvr>
                                      <p:to>
                                        <p:strVal val="visible"/>
                                      </p:to>
                                    </p:set>
                                    <p:animEffect filter="fade" transition="in">
                                      <p:cBhvr>
                                        <p:cTn dur="1000"/>
                                        <p:tgtEl>
                                          <p:spTgt spid="7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xEl>
                                              <p:pRg end="2" st="2"/>
                                            </p:txEl>
                                          </p:spTgt>
                                        </p:tgtEl>
                                        <p:attrNameLst>
                                          <p:attrName>style.visibility</p:attrName>
                                        </p:attrNameLst>
                                      </p:cBhvr>
                                      <p:to>
                                        <p:strVal val="visible"/>
                                      </p:to>
                                    </p:set>
                                    <p:animEffect filter="fade" transition="in">
                                      <p:cBhvr>
                                        <p:cTn dur="1000"/>
                                        <p:tgtEl>
                                          <p:spTgt spid="75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xEl>
                                              <p:pRg end="3" st="3"/>
                                            </p:txEl>
                                          </p:spTgt>
                                        </p:tgtEl>
                                        <p:attrNameLst>
                                          <p:attrName>style.visibility</p:attrName>
                                        </p:attrNameLst>
                                      </p:cBhvr>
                                      <p:to>
                                        <p:strVal val="visible"/>
                                      </p:to>
                                    </p:set>
                                    <p:animEffect filter="fade" transition="in">
                                      <p:cBhvr>
                                        <p:cTn dur="1000"/>
                                        <p:tgtEl>
                                          <p:spTgt spid="75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8">
                                            <p:txEl>
                                              <p:pRg end="4" st="4"/>
                                            </p:txEl>
                                          </p:spTgt>
                                        </p:tgtEl>
                                        <p:attrNameLst>
                                          <p:attrName>style.visibility</p:attrName>
                                        </p:attrNameLst>
                                      </p:cBhvr>
                                      <p:to>
                                        <p:strVal val="visible"/>
                                      </p:to>
                                    </p:set>
                                    <p:animEffect filter="fade" transition="in">
                                      <p:cBhvr>
                                        <p:cTn dur="1000"/>
                                        <p:tgtEl>
                                          <p:spTgt spid="75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64" name="Shape 764"/>
        <p:cNvGrpSpPr/>
        <p:nvPr/>
      </p:nvGrpSpPr>
      <p:grpSpPr>
        <a:xfrm>
          <a:off x="0" y="0"/>
          <a:ext cx="0" cy="0"/>
          <a:chOff x="0" y="0"/>
          <a:chExt cx="0" cy="0"/>
        </a:xfrm>
      </p:grpSpPr>
      <p:sp>
        <p:nvSpPr>
          <p:cNvPr id="765" name="Google Shape;765;p96"/>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96"/>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67" name="Google Shape;767;p96"/>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6</a:t>
            </a:r>
            <a:endParaRPr sz="2400">
              <a:solidFill>
                <a:srgbClr val="FFFFFF"/>
              </a:solidFill>
              <a:latin typeface="Lato Light"/>
              <a:ea typeface="Lato Light"/>
              <a:cs typeface="Lato Light"/>
              <a:sym typeface="Lato Light"/>
            </a:endParaRPr>
          </a:p>
        </p:txBody>
      </p:sp>
      <p:sp>
        <p:nvSpPr>
          <p:cNvPr id="768" name="Google Shape;768;p96"/>
          <p:cNvSpPr txBox="1"/>
          <p:nvPr/>
        </p:nvSpPr>
        <p:spPr>
          <a:xfrm>
            <a:off x="676275" y="1295850"/>
            <a:ext cx="77820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502s start around 1,750 RPS. </a:t>
            </a:r>
            <a:r>
              <a:rPr b="1" lang="en" sz="1800">
                <a:solidFill>
                  <a:schemeClr val="lt1"/>
                </a:solidFill>
                <a:latin typeface="Lato"/>
                <a:ea typeface="Lato"/>
                <a:cs typeface="Lato"/>
                <a:sym typeface="Lato"/>
              </a:rPr>
              <a:t>Not bad!</a:t>
            </a:r>
            <a:endParaRPr b="1" sz="1800">
              <a:solidFill>
                <a:schemeClr val="lt1"/>
              </a:solidFill>
              <a:latin typeface="Lato"/>
              <a:ea typeface="Lato"/>
              <a:cs typeface="Lato"/>
              <a:sym typeface="Lato"/>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CPU stats on MongoDB are OK.</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Compared logs of an actual user session with load test and noted that we are missing some important API usage.</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Make </a:t>
            </a:r>
            <a:r>
              <a:rPr b="1" lang="en" sz="1800">
                <a:solidFill>
                  <a:schemeClr val="lt1"/>
                </a:solidFill>
                <a:latin typeface="Lato"/>
                <a:ea typeface="Lato"/>
                <a:cs typeface="Lato"/>
                <a:sym typeface="Lato"/>
              </a:rPr>
              <a:t>traffic</a:t>
            </a:r>
            <a:r>
              <a:rPr lang="en" sz="1800">
                <a:solidFill>
                  <a:schemeClr val="lt1"/>
                </a:solidFill>
                <a:latin typeface="Lato Light"/>
                <a:ea typeface="Lato Light"/>
                <a:cs typeface="Lato Light"/>
                <a:sym typeface="Lato Light"/>
              </a:rPr>
              <a:t> more realistic. Use production logs to create a better user script.</a:t>
            </a:r>
            <a:endParaRPr sz="1800">
              <a:solidFill>
                <a:schemeClr val="lt1"/>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0" st="0"/>
                                            </p:txEl>
                                          </p:spTgt>
                                        </p:tgtEl>
                                        <p:attrNameLst>
                                          <p:attrName>style.visibility</p:attrName>
                                        </p:attrNameLst>
                                      </p:cBhvr>
                                      <p:to>
                                        <p:strVal val="visible"/>
                                      </p:to>
                                    </p:set>
                                    <p:animEffect filter="fade" transition="in">
                                      <p:cBhvr>
                                        <p:cTn dur="1000"/>
                                        <p:tgtEl>
                                          <p:spTgt spid="7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1" st="1"/>
                                            </p:txEl>
                                          </p:spTgt>
                                        </p:tgtEl>
                                        <p:attrNameLst>
                                          <p:attrName>style.visibility</p:attrName>
                                        </p:attrNameLst>
                                      </p:cBhvr>
                                      <p:to>
                                        <p:strVal val="visible"/>
                                      </p:to>
                                    </p:set>
                                    <p:animEffect filter="fade" transition="in">
                                      <p:cBhvr>
                                        <p:cTn dur="1000"/>
                                        <p:tgtEl>
                                          <p:spTgt spid="7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2" st="2"/>
                                            </p:txEl>
                                          </p:spTgt>
                                        </p:tgtEl>
                                        <p:attrNameLst>
                                          <p:attrName>style.visibility</p:attrName>
                                        </p:attrNameLst>
                                      </p:cBhvr>
                                      <p:to>
                                        <p:strVal val="visible"/>
                                      </p:to>
                                    </p:set>
                                    <p:animEffect filter="fade" transition="in">
                                      <p:cBhvr>
                                        <p:cTn dur="1000"/>
                                        <p:tgtEl>
                                          <p:spTgt spid="7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3" st="3"/>
                                            </p:txEl>
                                          </p:spTgt>
                                        </p:tgtEl>
                                        <p:attrNameLst>
                                          <p:attrName>style.visibility</p:attrName>
                                        </p:attrNameLst>
                                      </p:cBhvr>
                                      <p:to>
                                        <p:strVal val="visible"/>
                                      </p:to>
                                    </p:set>
                                    <p:animEffect filter="fade" transition="in">
                                      <p:cBhvr>
                                        <p:cTn dur="1000"/>
                                        <p:tgtEl>
                                          <p:spTgt spid="76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3" name="Google Shape;173;p34"/>
          <p:cNvSpPr txBox="1"/>
          <p:nvPr/>
        </p:nvSpPr>
        <p:spPr>
          <a:xfrm>
            <a:off x="1406650" y="1631025"/>
            <a:ext cx="3216600" cy="350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Buy and sell digital currency</a:t>
            </a:r>
            <a:endParaRPr sz="3600">
              <a:solidFill>
                <a:srgbClr val="FFFFFF"/>
              </a:solidFill>
              <a:latin typeface="Lato Light"/>
              <a:ea typeface="Lato Light"/>
              <a:cs typeface="Lato Light"/>
              <a:sym typeface="Lato Light"/>
            </a:endParaRPr>
          </a:p>
          <a:p>
            <a:pPr indent="0" lvl="0" marL="0" rtl="0" algn="l">
              <a:lnSpc>
                <a:spcPct val="120000"/>
              </a:lnSpc>
              <a:spcBef>
                <a:spcPts val="2500"/>
              </a:spcBef>
              <a:spcAft>
                <a:spcPts val="0"/>
              </a:spcAft>
              <a:buNone/>
            </a:pPr>
            <a:r>
              <a:rPr lang="en">
                <a:solidFill>
                  <a:srgbClr val="FFFFFF"/>
                </a:solidFill>
                <a:latin typeface="Lato Light"/>
                <a:ea typeface="Lato Light"/>
                <a:cs typeface="Lato Light"/>
                <a:sym typeface="Lato Light"/>
              </a:rPr>
              <a:t>Coinbase is the easiest and most trusted place to buy, sell, and manage your digital currency.</a:t>
            </a:r>
            <a:endParaRPr>
              <a:solidFill>
                <a:srgbClr val="FFFFFF"/>
              </a:solidFill>
              <a:latin typeface="Lato Light"/>
              <a:ea typeface="Lato Light"/>
              <a:cs typeface="Lato Light"/>
              <a:sym typeface="Lato Light"/>
            </a:endParaRPr>
          </a:p>
          <a:p>
            <a:pPr indent="0" lvl="0" marL="0" rtl="0" algn="l">
              <a:lnSpc>
                <a:spcPct val="100000"/>
              </a:lnSpc>
              <a:spcBef>
                <a:spcPts val="0"/>
              </a:spcBef>
              <a:spcAft>
                <a:spcPts val="0"/>
              </a:spcAft>
              <a:buNone/>
            </a:pPr>
            <a:r>
              <a:t/>
            </a:r>
            <a:endParaRPr>
              <a:latin typeface="Lato"/>
              <a:ea typeface="Lato"/>
              <a:cs typeface="Lato"/>
              <a:sym typeface="Lato"/>
            </a:endParaRPr>
          </a:p>
        </p:txBody>
      </p:sp>
      <p:pic>
        <p:nvPicPr>
          <p:cNvPr id="174" name="Google Shape;174;p34"/>
          <p:cNvPicPr preferRelativeResize="0"/>
          <p:nvPr/>
        </p:nvPicPr>
        <p:blipFill>
          <a:blip r:embed="rId4">
            <a:alphaModFix/>
          </a:blip>
          <a:stretch>
            <a:fillRect/>
          </a:stretch>
        </p:blipFill>
        <p:spPr>
          <a:xfrm>
            <a:off x="1550138" y="690575"/>
            <a:ext cx="819900" cy="178450"/>
          </a:xfrm>
          <a:prstGeom prst="rect">
            <a:avLst/>
          </a:prstGeom>
          <a:noFill/>
          <a:ln>
            <a:noFill/>
          </a:ln>
        </p:spPr>
      </p:pic>
      <p:pic>
        <p:nvPicPr>
          <p:cNvPr id="175" name="Google Shape;175;p34"/>
          <p:cNvPicPr preferRelativeResize="0"/>
          <p:nvPr/>
        </p:nvPicPr>
        <p:blipFill>
          <a:blip r:embed="rId5">
            <a:alphaModFix/>
          </a:blip>
          <a:stretch>
            <a:fillRect/>
          </a:stretch>
        </p:blipFill>
        <p:spPr>
          <a:xfrm>
            <a:off x="5453500" y="298675"/>
            <a:ext cx="2215350" cy="44959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72" name="Shape 772"/>
        <p:cNvGrpSpPr/>
        <p:nvPr/>
      </p:nvGrpSpPr>
      <p:grpSpPr>
        <a:xfrm>
          <a:off x="0" y="0"/>
          <a:ext cx="0" cy="0"/>
          <a:chOff x="0" y="0"/>
          <a:chExt cx="0" cy="0"/>
        </a:xfrm>
      </p:grpSpPr>
      <p:sp>
        <p:nvSpPr>
          <p:cNvPr id="773" name="Google Shape;773;p97"/>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7"/>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75" name="Google Shape;775;p97"/>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Lato Light"/>
                <a:ea typeface="Lato Light"/>
                <a:cs typeface="Lato Light"/>
                <a:sym typeface="Lato Light"/>
              </a:rPr>
              <a:t>Take 7</a:t>
            </a:r>
            <a:endParaRPr sz="2400">
              <a:solidFill>
                <a:srgbClr val="FFFFFF"/>
              </a:solidFill>
              <a:latin typeface="Lato Light"/>
              <a:ea typeface="Lato Light"/>
              <a:cs typeface="Lato Light"/>
              <a:sym typeface="Lato Light"/>
            </a:endParaRPr>
          </a:p>
        </p:txBody>
      </p:sp>
      <p:sp>
        <p:nvSpPr>
          <p:cNvPr id="776" name="Google Shape;776;p97"/>
          <p:cNvSpPr txBox="1"/>
          <p:nvPr/>
        </p:nvSpPr>
        <p:spPr>
          <a:xfrm>
            <a:off x="676275" y="1295850"/>
            <a:ext cx="3895800" cy="3367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lt1"/>
              </a:buClr>
              <a:buSzPts val="1800"/>
              <a:buFont typeface="Lato Light"/>
              <a:buChar char="●"/>
            </a:pPr>
            <a:r>
              <a:rPr b="1" lang="en" sz="1800">
                <a:solidFill>
                  <a:schemeClr val="lt1"/>
                </a:solidFill>
                <a:latin typeface="Lato"/>
                <a:ea typeface="Lato"/>
                <a:cs typeface="Lato"/>
                <a:sym typeface="Lato"/>
              </a:rPr>
              <a:t>Test</a:t>
            </a:r>
            <a:r>
              <a:rPr lang="en" sz="1800">
                <a:solidFill>
                  <a:schemeClr val="lt1"/>
                </a:solidFill>
                <a:latin typeface="Lato Light"/>
                <a:ea typeface="Lato Light"/>
                <a:cs typeface="Lato Light"/>
                <a:sym typeface="Lato Light"/>
              </a:rPr>
              <a:t>: </a:t>
            </a:r>
            <a:r>
              <a:rPr lang="en" sz="1800">
                <a:solidFill>
                  <a:schemeClr val="lt1"/>
                </a:solidFill>
                <a:latin typeface="Lato Light"/>
                <a:ea typeface="Lato Light"/>
                <a:cs typeface="Lato Light"/>
                <a:sym typeface="Lato Light"/>
              </a:rPr>
              <a:t>502s start around 700 RPS.</a:t>
            </a:r>
            <a:endParaRPr b="1" sz="1800">
              <a:solidFill>
                <a:schemeClr val="lt1"/>
              </a:solidFill>
              <a:latin typeface="Lato"/>
              <a:ea typeface="Lato"/>
              <a:cs typeface="Lato"/>
              <a:sym typeface="Lato"/>
            </a:endParaRPr>
          </a:p>
          <a:p>
            <a:pPr indent="-342900" lvl="0" marL="457200" rtl="0" algn="l">
              <a:lnSpc>
                <a:spcPct val="115000"/>
              </a:lnSpc>
              <a:spcBef>
                <a:spcPts val="1000"/>
              </a:spcBef>
              <a:spcAft>
                <a:spcPts val="0"/>
              </a:spcAft>
              <a:buClr>
                <a:schemeClr val="lt1"/>
              </a:buClr>
              <a:buSzPts val="1800"/>
              <a:buFont typeface="Lato Light"/>
              <a:buChar char="●"/>
            </a:pPr>
            <a:r>
              <a:rPr b="1" lang="en" sz="1800">
                <a:solidFill>
                  <a:schemeClr val="lt1"/>
                </a:solidFill>
                <a:latin typeface="Lato"/>
                <a:ea typeface="Lato"/>
                <a:cs typeface="Lato"/>
                <a:sym typeface="Lato"/>
              </a:rPr>
              <a:t>Analysis</a:t>
            </a:r>
            <a:r>
              <a:rPr lang="en" sz="1800">
                <a:solidFill>
                  <a:schemeClr val="lt1"/>
                </a:solidFill>
                <a:latin typeface="Lato Light"/>
                <a:ea typeface="Lato Light"/>
                <a:cs typeface="Lato Light"/>
                <a:sym typeface="Lato Light"/>
              </a:rPr>
              <a:t>: Once again, Mongo CPU is OK</a:t>
            </a:r>
            <a:r>
              <a:rPr lang="en" sz="1800">
                <a:solidFill>
                  <a:schemeClr val="lt1"/>
                </a:solidFill>
                <a:latin typeface="Lato Light"/>
                <a:ea typeface="Lato Light"/>
                <a:cs typeface="Lato Light"/>
                <a:sym typeface="Lato Light"/>
              </a:rPr>
              <a:t>.</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CPU on web nodes is maxed out.</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0"/>
              </a:spcAft>
              <a:buClr>
                <a:schemeClr val="lt1"/>
              </a:buClr>
              <a:buSzPts val="1800"/>
              <a:buFont typeface="Lato Light"/>
              <a:buChar char="●"/>
            </a:pPr>
            <a:r>
              <a:rPr lang="en" sz="1800">
                <a:solidFill>
                  <a:schemeClr val="lt1"/>
                </a:solidFill>
                <a:latin typeface="Lato Light"/>
                <a:ea typeface="Lato Light"/>
                <a:cs typeface="Lato Light"/>
                <a:sym typeface="Lato Light"/>
              </a:rPr>
              <a:t>An event tracking operation is doing inefficient processing.</a:t>
            </a:r>
            <a:endParaRPr sz="1800">
              <a:solidFill>
                <a:schemeClr val="lt1"/>
              </a:solidFill>
              <a:latin typeface="Lato Light"/>
              <a:ea typeface="Lato Light"/>
              <a:cs typeface="Lato Light"/>
              <a:sym typeface="Lato Light"/>
            </a:endParaRPr>
          </a:p>
          <a:p>
            <a:pPr indent="-342900" lvl="0" marL="457200" rtl="0" algn="l">
              <a:lnSpc>
                <a:spcPct val="115000"/>
              </a:lnSpc>
              <a:spcBef>
                <a:spcPts val="1000"/>
              </a:spcBef>
              <a:spcAft>
                <a:spcPts val="1000"/>
              </a:spcAft>
              <a:buClr>
                <a:schemeClr val="lt1"/>
              </a:buClr>
              <a:buSzPts val="1800"/>
              <a:buFont typeface="Lato Light"/>
              <a:buChar char="●"/>
            </a:pPr>
            <a:r>
              <a:rPr b="1" lang="en" sz="1800">
                <a:solidFill>
                  <a:schemeClr val="lt1"/>
                </a:solidFill>
                <a:latin typeface="Lato"/>
                <a:ea typeface="Lato"/>
                <a:cs typeface="Lato"/>
                <a:sym typeface="Lato"/>
              </a:rPr>
              <a:t>Improve</a:t>
            </a:r>
            <a:r>
              <a:rPr lang="en" sz="1800">
                <a:solidFill>
                  <a:schemeClr val="lt1"/>
                </a:solidFill>
                <a:latin typeface="Lato Light"/>
                <a:ea typeface="Lato Light"/>
                <a:cs typeface="Lato Light"/>
                <a:sym typeface="Lato Light"/>
              </a:rPr>
              <a:t>: We uncovered a real production bottleneck! Fix the app code and repeat the test.</a:t>
            </a:r>
            <a:endParaRPr sz="1800">
              <a:solidFill>
                <a:schemeClr val="lt1"/>
              </a:solidFill>
              <a:latin typeface="Lato Light"/>
              <a:ea typeface="Lato Light"/>
              <a:cs typeface="Lato Light"/>
              <a:sym typeface="Lato Light"/>
            </a:endParaRPr>
          </a:p>
        </p:txBody>
      </p:sp>
      <p:pic>
        <p:nvPicPr>
          <p:cNvPr id="777" name="Google Shape;777;p97"/>
          <p:cNvPicPr preferRelativeResize="0"/>
          <p:nvPr/>
        </p:nvPicPr>
        <p:blipFill rotWithShape="1">
          <a:blip r:embed="rId3">
            <a:alphaModFix/>
          </a:blip>
          <a:srcRect b="0" l="0" r="48245" t="0"/>
          <a:stretch/>
        </p:blipFill>
        <p:spPr>
          <a:xfrm>
            <a:off x="4850300" y="1448250"/>
            <a:ext cx="4293700" cy="2884575"/>
          </a:xfrm>
          <a:prstGeom prst="rect">
            <a:avLst/>
          </a:prstGeom>
          <a:noFill/>
          <a:ln>
            <a:noFill/>
          </a:ln>
        </p:spPr>
      </p:pic>
      <p:sp>
        <p:nvSpPr>
          <p:cNvPr id="778" name="Google Shape;778;p97"/>
          <p:cNvSpPr txBox="1"/>
          <p:nvPr/>
        </p:nvSpPr>
        <p:spPr>
          <a:xfrm>
            <a:off x="4988250" y="838350"/>
            <a:ext cx="41559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Light"/>
                <a:ea typeface="Lato Light"/>
                <a:cs typeface="Lato Light"/>
                <a:sym typeface="Lato Light"/>
              </a:rPr>
              <a:t>App node system.load </a:t>
            </a:r>
            <a:endParaRPr>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0" st="0"/>
                                            </p:txEl>
                                          </p:spTgt>
                                        </p:tgtEl>
                                        <p:attrNameLst>
                                          <p:attrName>style.visibility</p:attrName>
                                        </p:attrNameLst>
                                      </p:cBhvr>
                                      <p:to>
                                        <p:strVal val="visible"/>
                                      </p:to>
                                    </p:set>
                                    <p:animEffect filter="fade" transition="in">
                                      <p:cBhvr>
                                        <p:cTn dur="1000"/>
                                        <p:tgtEl>
                                          <p:spTgt spid="7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1" st="1"/>
                                            </p:txEl>
                                          </p:spTgt>
                                        </p:tgtEl>
                                        <p:attrNameLst>
                                          <p:attrName>style.visibility</p:attrName>
                                        </p:attrNameLst>
                                      </p:cBhvr>
                                      <p:to>
                                        <p:strVal val="visible"/>
                                      </p:to>
                                    </p:set>
                                    <p:animEffect filter="fade" transition="in">
                                      <p:cBhvr>
                                        <p:cTn dur="1000"/>
                                        <p:tgtEl>
                                          <p:spTgt spid="7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2" st="2"/>
                                            </p:txEl>
                                          </p:spTgt>
                                        </p:tgtEl>
                                        <p:attrNameLst>
                                          <p:attrName>style.visibility</p:attrName>
                                        </p:attrNameLst>
                                      </p:cBhvr>
                                      <p:to>
                                        <p:strVal val="visible"/>
                                      </p:to>
                                    </p:set>
                                    <p:animEffect filter="fade" transition="in">
                                      <p:cBhvr>
                                        <p:cTn dur="1000"/>
                                        <p:tgtEl>
                                          <p:spTgt spid="7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3" st="3"/>
                                            </p:txEl>
                                          </p:spTgt>
                                        </p:tgtEl>
                                        <p:attrNameLst>
                                          <p:attrName>style.visibility</p:attrName>
                                        </p:attrNameLst>
                                      </p:cBhvr>
                                      <p:to>
                                        <p:strVal val="visible"/>
                                      </p:to>
                                    </p:set>
                                    <p:animEffect filter="fade" transition="in">
                                      <p:cBhvr>
                                        <p:cTn dur="1000"/>
                                        <p:tgtEl>
                                          <p:spTgt spid="7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4" st="4"/>
                                            </p:txEl>
                                          </p:spTgt>
                                        </p:tgtEl>
                                        <p:attrNameLst>
                                          <p:attrName>style.visibility</p:attrName>
                                        </p:attrNameLst>
                                      </p:cBhvr>
                                      <p:to>
                                        <p:strVal val="visible"/>
                                      </p:to>
                                    </p:set>
                                    <p:animEffect filter="fade" transition="in">
                                      <p:cBhvr>
                                        <p:cTn dur="1000"/>
                                        <p:tgtEl>
                                          <p:spTgt spid="77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82" name="Shape 782"/>
        <p:cNvGrpSpPr/>
        <p:nvPr/>
      </p:nvGrpSpPr>
      <p:grpSpPr>
        <a:xfrm>
          <a:off x="0" y="0"/>
          <a:ext cx="0" cy="0"/>
          <a:chOff x="0" y="0"/>
          <a:chExt cx="0" cy="0"/>
        </a:xfrm>
      </p:grpSpPr>
      <p:sp>
        <p:nvSpPr>
          <p:cNvPr id="783" name="Google Shape;783;p98"/>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98"/>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85" name="Google Shape;785;p98"/>
          <p:cNvSpPr txBox="1"/>
          <p:nvPr/>
        </p:nvSpPr>
        <p:spPr>
          <a:xfrm>
            <a:off x="803500" y="1285075"/>
            <a:ext cx="75369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 and so on</a:t>
            </a:r>
            <a:endParaRPr sz="3000">
              <a:solidFill>
                <a:srgbClr val="FFFFFF"/>
              </a:solidFill>
              <a:latin typeface="Lato Light"/>
              <a:ea typeface="Lato Light"/>
              <a:cs typeface="Lato Light"/>
              <a:sym typeface="Lato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789" name="Shape 789"/>
        <p:cNvGrpSpPr/>
        <p:nvPr/>
      </p:nvGrpSpPr>
      <p:grpSpPr>
        <a:xfrm>
          <a:off x="0" y="0"/>
          <a:ext cx="0" cy="0"/>
          <a:chOff x="0" y="0"/>
          <a:chExt cx="0" cy="0"/>
        </a:xfrm>
      </p:grpSpPr>
      <p:sp>
        <p:nvSpPr>
          <p:cNvPr id="790" name="Google Shape;790;p99"/>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99"/>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792" name="Google Shape;792;p99"/>
          <p:cNvSpPr txBox="1"/>
          <p:nvPr/>
        </p:nvSpPr>
        <p:spPr>
          <a:xfrm>
            <a:off x="1074825" y="1285075"/>
            <a:ext cx="6994200" cy="26361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r>
              <a:rPr b="1" lang="en" sz="3000">
                <a:solidFill>
                  <a:srgbClr val="FFFFFF"/>
                </a:solidFill>
                <a:latin typeface="Lato"/>
                <a:ea typeface="Lato"/>
                <a:cs typeface="Lato"/>
                <a:sym typeface="Lato"/>
              </a:rPr>
              <a:t>Lesson</a:t>
            </a:r>
            <a:r>
              <a:rPr lang="en" sz="3000">
                <a:solidFill>
                  <a:srgbClr val="FFFFFF"/>
                </a:solidFill>
                <a:latin typeface="Lato Light"/>
                <a:ea typeface="Lato Light"/>
                <a:cs typeface="Lato Light"/>
                <a:sym typeface="Lato Light"/>
              </a:rPr>
              <a:t>: </a:t>
            </a:r>
            <a:r>
              <a:rPr lang="en" sz="3000">
                <a:solidFill>
                  <a:schemeClr val="lt1"/>
                </a:solidFill>
                <a:latin typeface="Lato Light"/>
                <a:ea typeface="Lato Light"/>
                <a:cs typeface="Lato Light"/>
                <a:sym typeface="Lato Light"/>
              </a:rPr>
              <a:t>When pursuing a realistic load testing environment, the journey can be as valuable as the destination</a:t>
            </a:r>
            <a:r>
              <a:rPr lang="en" sz="3000">
                <a:solidFill>
                  <a:srgbClr val="FFFFFF"/>
                </a:solidFill>
                <a:latin typeface="Lato Light"/>
                <a:ea typeface="Lato Light"/>
                <a:cs typeface="Lato Light"/>
                <a:sym typeface="Lato Light"/>
              </a:rPr>
              <a:t>.</a:t>
            </a:r>
            <a:endParaRPr sz="3000">
              <a:solidFill>
                <a:srgbClr val="FFFFFF"/>
              </a:solidFill>
              <a:latin typeface="Lato Light"/>
              <a:ea typeface="Lato Light"/>
              <a:cs typeface="Lato Light"/>
              <a:sym typeface="Lato Light"/>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D2D2E"/>
        </a:solidFill>
      </p:bgPr>
    </p:bg>
    <p:spTree>
      <p:nvGrpSpPr>
        <p:cNvPr id="796" name="Shape 796"/>
        <p:cNvGrpSpPr/>
        <p:nvPr/>
      </p:nvGrpSpPr>
      <p:grpSpPr>
        <a:xfrm>
          <a:off x="0" y="0"/>
          <a:ext cx="0" cy="0"/>
          <a:chOff x="0" y="0"/>
          <a:chExt cx="0" cy="0"/>
        </a:xfrm>
      </p:grpSpPr>
      <p:pic>
        <p:nvPicPr>
          <p:cNvPr id="797" name="Google Shape;797;p100"/>
          <p:cNvPicPr preferRelativeResize="0"/>
          <p:nvPr/>
        </p:nvPicPr>
        <p:blipFill rotWithShape="1">
          <a:blip r:embed="rId3">
            <a:alphaModFix/>
          </a:blip>
          <a:srcRect b="3007" l="0" r="0" t="13450"/>
          <a:stretch/>
        </p:blipFill>
        <p:spPr>
          <a:xfrm>
            <a:off x="0" y="0"/>
            <a:ext cx="9144000" cy="5143501"/>
          </a:xfrm>
          <a:prstGeom prst="rect">
            <a:avLst/>
          </a:prstGeom>
          <a:noFill/>
          <a:ln>
            <a:noFill/>
          </a:ln>
        </p:spPr>
      </p:pic>
      <p:cxnSp>
        <p:nvCxnSpPr>
          <p:cNvPr id="798" name="Google Shape;798;p100"/>
          <p:cNvCxnSpPr>
            <a:endCxn id="799" idx="2"/>
          </p:cNvCxnSpPr>
          <p:nvPr/>
        </p:nvCxnSpPr>
        <p:spPr>
          <a:xfrm>
            <a:off x="-133" y="2546201"/>
            <a:ext cx="7095300" cy="0"/>
          </a:xfrm>
          <a:prstGeom prst="straightConnector1">
            <a:avLst/>
          </a:prstGeom>
          <a:noFill/>
          <a:ln cap="flat" cmpd="sng" w="38100">
            <a:solidFill>
              <a:srgbClr val="1652F0"/>
            </a:solidFill>
            <a:prstDash val="solid"/>
            <a:miter lim="800000"/>
            <a:headEnd len="sm" w="sm" type="none"/>
            <a:tailEnd len="sm" w="sm" type="none"/>
          </a:ln>
        </p:spPr>
      </p:cxnSp>
      <p:sp>
        <p:nvSpPr>
          <p:cNvPr id="800" name="Google Shape;800;p100"/>
          <p:cNvSpPr txBox="1"/>
          <p:nvPr/>
        </p:nvSpPr>
        <p:spPr>
          <a:xfrm>
            <a:off x="2102647" y="2722925"/>
            <a:ext cx="1275000" cy="1617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FFFFFF"/>
              </a:solidFill>
              <a:latin typeface="Lato Black"/>
              <a:ea typeface="Lato Black"/>
              <a:cs typeface="Lato Black"/>
              <a:sym typeface="Lato Black"/>
            </a:endParaRPr>
          </a:p>
        </p:txBody>
      </p:sp>
      <p:sp>
        <p:nvSpPr>
          <p:cNvPr id="801" name="Google Shape;801;p100"/>
          <p:cNvSpPr txBox="1"/>
          <p:nvPr/>
        </p:nvSpPr>
        <p:spPr>
          <a:xfrm>
            <a:off x="1331428" y="3002700"/>
            <a:ext cx="2046300" cy="1731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a:solidFill>
                  <a:srgbClr val="666666"/>
                </a:solidFill>
                <a:latin typeface="Lato Light"/>
                <a:ea typeface="Lato Light"/>
                <a:cs typeface="Lato Light"/>
                <a:sym typeface="Lato Light"/>
              </a:rPr>
              <a:t>YOLO LOAD TESTING</a:t>
            </a:r>
            <a:endParaRPr>
              <a:solidFill>
                <a:srgbClr val="FFFFFF"/>
              </a:solidFill>
              <a:latin typeface="Lato Light"/>
              <a:ea typeface="Lato Light"/>
              <a:cs typeface="Lato Light"/>
              <a:sym typeface="Lato Light"/>
            </a:endParaRPr>
          </a:p>
        </p:txBody>
      </p:sp>
      <p:sp>
        <p:nvSpPr>
          <p:cNvPr id="802" name="Google Shape;802;p100"/>
          <p:cNvSpPr txBox="1"/>
          <p:nvPr/>
        </p:nvSpPr>
        <p:spPr>
          <a:xfrm>
            <a:off x="4174700" y="1914400"/>
            <a:ext cx="9153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2017</a:t>
            </a:r>
            <a:endParaRPr sz="1800">
              <a:solidFill>
                <a:srgbClr val="B7B7B7"/>
              </a:solidFill>
              <a:latin typeface="Lato Light"/>
              <a:ea typeface="Lato Light"/>
              <a:cs typeface="Lato Light"/>
              <a:sym typeface="Lato Light"/>
            </a:endParaRPr>
          </a:p>
        </p:txBody>
      </p:sp>
      <p:sp>
        <p:nvSpPr>
          <p:cNvPr id="803" name="Google Shape;803;p100"/>
          <p:cNvSpPr txBox="1"/>
          <p:nvPr/>
        </p:nvSpPr>
        <p:spPr>
          <a:xfrm>
            <a:off x="4174701" y="2199975"/>
            <a:ext cx="22779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a:solidFill>
                  <a:srgbClr val="666666"/>
                </a:solidFill>
                <a:latin typeface="Lato Light"/>
                <a:ea typeface="Lato Light"/>
                <a:cs typeface="Lato Light"/>
                <a:sym typeface="Lato Light"/>
              </a:rPr>
              <a:t>THE HOLY GRAIL</a:t>
            </a:r>
            <a:endParaRPr>
              <a:solidFill>
                <a:srgbClr val="FFFFFF"/>
              </a:solidFill>
              <a:latin typeface="Lato Light"/>
              <a:ea typeface="Lato Light"/>
              <a:cs typeface="Lato Light"/>
              <a:sym typeface="Lato Light"/>
            </a:endParaRPr>
          </a:p>
        </p:txBody>
      </p:sp>
      <p:sp>
        <p:nvSpPr>
          <p:cNvPr id="804" name="Google Shape;804;p100"/>
          <p:cNvSpPr/>
          <p:nvPr/>
        </p:nvSpPr>
        <p:spPr>
          <a:xfrm>
            <a:off x="418631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805" name="Google Shape;805;p100"/>
          <p:cNvSpPr/>
          <p:nvPr/>
        </p:nvSpPr>
        <p:spPr>
          <a:xfrm>
            <a:off x="75601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806" name="Google Shape;806;p100"/>
          <p:cNvSpPr txBox="1"/>
          <p:nvPr/>
        </p:nvSpPr>
        <p:spPr>
          <a:xfrm>
            <a:off x="744399" y="1914400"/>
            <a:ext cx="731100" cy="1617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sz="1800">
                <a:solidFill>
                  <a:srgbClr val="B7B7B7"/>
                </a:solidFill>
                <a:latin typeface="Lato Light"/>
                <a:ea typeface="Lato Light"/>
                <a:cs typeface="Lato Light"/>
                <a:sym typeface="Lato Light"/>
              </a:rPr>
              <a:t>2016</a:t>
            </a:r>
            <a:endParaRPr sz="1800">
              <a:solidFill>
                <a:srgbClr val="F3F3F3"/>
              </a:solidFill>
              <a:latin typeface="Lato Black"/>
              <a:ea typeface="Lato Black"/>
              <a:cs typeface="Lato Black"/>
              <a:sym typeface="Lato Black"/>
            </a:endParaRPr>
          </a:p>
        </p:txBody>
      </p:sp>
      <p:sp>
        <p:nvSpPr>
          <p:cNvPr id="807" name="Google Shape;807;p100"/>
          <p:cNvSpPr txBox="1"/>
          <p:nvPr/>
        </p:nvSpPr>
        <p:spPr>
          <a:xfrm>
            <a:off x="744401" y="2199975"/>
            <a:ext cx="1856100" cy="173100"/>
          </a:xfrm>
          <a:prstGeom prst="rect">
            <a:avLst/>
          </a:prstGeom>
          <a:noFill/>
          <a:ln>
            <a:noFill/>
          </a:ln>
        </p:spPr>
        <p:txBody>
          <a:bodyPr anchorCtr="0" anchor="ctr" bIns="17150" lIns="34300" spcFirstLastPara="1" rIns="34300" wrap="square" tIns="17150">
            <a:noAutofit/>
          </a:bodyPr>
          <a:lstStyle/>
          <a:p>
            <a:pPr indent="0" lvl="0" marL="0" rtl="0" algn="l">
              <a:spcBef>
                <a:spcPts val="0"/>
              </a:spcBef>
              <a:spcAft>
                <a:spcPts val="0"/>
              </a:spcAft>
              <a:buNone/>
            </a:pPr>
            <a:r>
              <a:rPr lang="en">
                <a:solidFill>
                  <a:srgbClr val="666666"/>
                </a:solidFill>
                <a:latin typeface="Lato Light"/>
                <a:ea typeface="Lato Light"/>
                <a:cs typeface="Lato Light"/>
                <a:sym typeface="Lato Light"/>
              </a:rPr>
              <a:t>THE WAKEUP CALL</a:t>
            </a:r>
            <a:endParaRPr>
              <a:solidFill>
                <a:srgbClr val="FFFFFF"/>
              </a:solidFill>
              <a:latin typeface="Lato Light"/>
              <a:ea typeface="Lato Light"/>
              <a:cs typeface="Lato Light"/>
              <a:sym typeface="Lato Light"/>
            </a:endParaRPr>
          </a:p>
        </p:txBody>
      </p:sp>
      <p:sp>
        <p:nvSpPr>
          <p:cNvPr id="808" name="Google Shape;808;p100"/>
          <p:cNvSpPr/>
          <p:nvPr/>
        </p:nvSpPr>
        <p:spPr>
          <a:xfrm>
            <a:off x="3288584"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809" name="Google Shape;809;p100"/>
          <p:cNvSpPr txBox="1"/>
          <p:nvPr/>
        </p:nvSpPr>
        <p:spPr>
          <a:xfrm>
            <a:off x="5157046" y="2722925"/>
            <a:ext cx="1275000" cy="1617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sz="1800">
                <a:solidFill>
                  <a:srgbClr val="B7B7B7"/>
                </a:solidFill>
                <a:latin typeface="Lato Light"/>
                <a:ea typeface="Lato Light"/>
                <a:cs typeface="Lato Light"/>
                <a:sym typeface="Lato Light"/>
              </a:rPr>
              <a:t>2018</a:t>
            </a:r>
            <a:endParaRPr sz="1800">
              <a:solidFill>
                <a:srgbClr val="B7B7B7"/>
              </a:solidFill>
              <a:latin typeface="Lato Light"/>
              <a:ea typeface="Lato Light"/>
              <a:cs typeface="Lato Light"/>
              <a:sym typeface="Lato Light"/>
            </a:endParaRPr>
          </a:p>
        </p:txBody>
      </p:sp>
      <p:sp>
        <p:nvSpPr>
          <p:cNvPr id="810" name="Google Shape;810;p100"/>
          <p:cNvSpPr txBox="1"/>
          <p:nvPr/>
        </p:nvSpPr>
        <p:spPr>
          <a:xfrm>
            <a:off x="4385827" y="3002700"/>
            <a:ext cx="2046300" cy="173100"/>
          </a:xfrm>
          <a:prstGeom prst="rect">
            <a:avLst/>
          </a:prstGeom>
          <a:noFill/>
          <a:ln>
            <a:noFill/>
          </a:ln>
        </p:spPr>
        <p:txBody>
          <a:bodyPr anchorCtr="0" anchor="ctr" bIns="17150" lIns="34300" spcFirstLastPara="1" rIns="34300" wrap="square" tIns="17150">
            <a:noAutofit/>
          </a:bodyPr>
          <a:lstStyle/>
          <a:p>
            <a:pPr indent="0" lvl="0" marL="0" rtl="0" algn="r">
              <a:spcBef>
                <a:spcPts val="0"/>
              </a:spcBef>
              <a:spcAft>
                <a:spcPts val="0"/>
              </a:spcAft>
              <a:buNone/>
            </a:pPr>
            <a:r>
              <a:rPr lang="en">
                <a:solidFill>
                  <a:srgbClr val="666666"/>
                </a:solidFill>
                <a:latin typeface="Lato Light"/>
                <a:ea typeface="Lato Light"/>
                <a:cs typeface="Lato Light"/>
                <a:sym typeface="Lato Light"/>
              </a:rPr>
              <a:t>LOAD TESTING REDUX</a:t>
            </a:r>
            <a:endParaRPr>
              <a:solidFill>
                <a:srgbClr val="FFFFFF"/>
              </a:solidFill>
              <a:latin typeface="Lato Light"/>
              <a:ea typeface="Lato Light"/>
              <a:cs typeface="Lato Light"/>
              <a:sym typeface="Lato Light"/>
            </a:endParaRPr>
          </a:p>
        </p:txBody>
      </p:sp>
      <p:sp>
        <p:nvSpPr>
          <p:cNvPr id="811" name="Google Shape;811;p100"/>
          <p:cNvSpPr/>
          <p:nvPr/>
        </p:nvSpPr>
        <p:spPr>
          <a:xfrm>
            <a:off x="6342983"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sp>
        <p:nvSpPr>
          <p:cNvPr id="812" name="Google Shape;812;p100"/>
          <p:cNvSpPr txBox="1"/>
          <p:nvPr/>
        </p:nvSpPr>
        <p:spPr>
          <a:xfrm>
            <a:off x="7312151" y="2199975"/>
            <a:ext cx="2277900" cy="173100"/>
          </a:xfrm>
          <a:prstGeom prst="rect">
            <a:avLst/>
          </a:prstGeom>
          <a:noFill/>
          <a:ln>
            <a:noFill/>
          </a:ln>
        </p:spPr>
        <p:txBody>
          <a:bodyPr anchorCtr="0" anchor="ctr" bIns="17150" lIns="34300" spcFirstLastPara="1" rIns="34300" wrap="square" tIns="17150">
            <a:noAutofit/>
          </a:bodyPr>
          <a:lstStyle/>
          <a:p>
            <a:pPr indent="0" lvl="0" marL="0" marR="0" rtl="0" algn="l">
              <a:spcBef>
                <a:spcPts val="0"/>
              </a:spcBef>
              <a:spcAft>
                <a:spcPts val="0"/>
              </a:spcAft>
              <a:buNone/>
            </a:pPr>
            <a:r>
              <a:rPr lang="en">
                <a:solidFill>
                  <a:srgbClr val="FFFFFF"/>
                </a:solidFill>
                <a:latin typeface="Lato Black"/>
                <a:ea typeface="Lato Black"/>
                <a:cs typeface="Lato Black"/>
                <a:sym typeface="Lato Black"/>
              </a:rPr>
              <a:t>THE FUTURE</a:t>
            </a:r>
            <a:endParaRPr>
              <a:solidFill>
                <a:srgbClr val="FFFFFF"/>
              </a:solidFill>
              <a:latin typeface="Lato Black"/>
              <a:ea typeface="Lato Black"/>
              <a:cs typeface="Lato Black"/>
              <a:sym typeface="Lato Black"/>
            </a:endParaRPr>
          </a:p>
        </p:txBody>
      </p:sp>
      <p:sp>
        <p:nvSpPr>
          <p:cNvPr id="799" name="Google Shape;799;p100"/>
          <p:cNvSpPr/>
          <p:nvPr/>
        </p:nvSpPr>
        <p:spPr>
          <a:xfrm>
            <a:off x="7095167" y="2502101"/>
            <a:ext cx="88200" cy="88200"/>
          </a:xfrm>
          <a:prstGeom prst="ellipse">
            <a:avLst/>
          </a:prstGeom>
          <a:solidFill>
            <a:srgbClr val="1652F0"/>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rgbClr val="FFFFFF"/>
              </a:solidFill>
              <a:latin typeface="Poppins Light"/>
              <a:ea typeface="Poppins Light"/>
              <a:cs typeface="Poppins Light"/>
              <a:sym typeface="Poppins Light"/>
            </a:endParaRPr>
          </a:p>
        </p:txBody>
      </p:sp>
      <p:grpSp>
        <p:nvGrpSpPr>
          <p:cNvPr id="813" name="Google Shape;813;p100"/>
          <p:cNvGrpSpPr/>
          <p:nvPr/>
        </p:nvGrpSpPr>
        <p:grpSpPr>
          <a:xfrm>
            <a:off x="6944094" y="2351021"/>
            <a:ext cx="390360" cy="390360"/>
            <a:chOff x="1190625" y="238125"/>
            <a:chExt cx="5225700" cy="5225700"/>
          </a:xfrm>
        </p:grpSpPr>
        <p:sp>
          <p:nvSpPr>
            <p:cNvPr id="814" name="Google Shape;814;p100"/>
            <p:cNvSpPr/>
            <p:nvPr/>
          </p:nvSpPr>
          <p:spPr>
            <a:xfrm>
              <a:off x="1190625" y="238125"/>
              <a:ext cx="5225700" cy="5225700"/>
            </a:xfrm>
            <a:custGeom>
              <a:rect b="b" l="l" r="r" t="t"/>
              <a:pathLst>
                <a:path extrusionOk="0" h="209028" w="209028">
                  <a:moveTo>
                    <a:pt x="104514" y="0"/>
                  </a:moveTo>
                  <a:cubicBezTo>
                    <a:pt x="46770" y="0"/>
                    <a:pt x="0" y="46770"/>
                    <a:pt x="0" y="104514"/>
                  </a:cubicBezTo>
                  <a:cubicBezTo>
                    <a:pt x="0" y="162258"/>
                    <a:pt x="46770" y="209027"/>
                    <a:pt x="104514" y="209027"/>
                  </a:cubicBezTo>
                  <a:cubicBezTo>
                    <a:pt x="162258" y="209027"/>
                    <a:pt x="209027" y="162258"/>
                    <a:pt x="209027" y="104514"/>
                  </a:cubicBezTo>
                  <a:cubicBezTo>
                    <a:pt x="209027" y="46770"/>
                    <a:pt x="162258" y="0"/>
                    <a:pt x="104514" y="0"/>
                  </a:cubicBezTo>
                  <a:close/>
                </a:path>
              </a:pathLst>
            </a:custGeom>
            <a:solidFill>
              <a:srgbClr val="D4E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00"/>
            <p:cNvSpPr/>
            <p:nvPr/>
          </p:nvSpPr>
          <p:spPr>
            <a:xfrm>
              <a:off x="2007125" y="1054625"/>
              <a:ext cx="3592675" cy="3592675"/>
            </a:xfrm>
            <a:custGeom>
              <a:rect b="b" l="l" r="r" t="t"/>
              <a:pathLst>
                <a:path extrusionOk="0" h="143707" w="143707">
                  <a:moveTo>
                    <a:pt x="71854" y="1"/>
                  </a:moveTo>
                  <a:cubicBezTo>
                    <a:pt x="32139" y="1"/>
                    <a:pt x="1" y="32139"/>
                    <a:pt x="1" y="71854"/>
                  </a:cubicBezTo>
                  <a:cubicBezTo>
                    <a:pt x="1" y="111569"/>
                    <a:pt x="32139" y="143707"/>
                    <a:pt x="71854" y="143707"/>
                  </a:cubicBezTo>
                  <a:cubicBezTo>
                    <a:pt x="111569" y="143707"/>
                    <a:pt x="143707" y="111569"/>
                    <a:pt x="143707" y="71854"/>
                  </a:cubicBezTo>
                  <a:cubicBezTo>
                    <a:pt x="143707" y="32139"/>
                    <a:pt x="111569" y="1"/>
                    <a:pt x="71854" y="1"/>
                  </a:cubicBezTo>
                  <a:close/>
                </a:path>
              </a:pathLst>
            </a:custGeom>
            <a:solidFill>
              <a:srgbClr val="56B4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00"/>
            <p:cNvSpPr/>
            <p:nvPr/>
          </p:nvSpPr>
          <p:spPr>
            <a:xfrm>
              <a:off x="2823650" y="1871150"/>
              <a:ext cx="1959650" cy="1959650"/>
            </a:xfrm>
            <a:custGeom>
              <a:rect b="b" l="l" r="r" t="t"/>
              <a:pathLst>
                <a:path extrusionOk="0" h="78386" w="78386">
                  <a:moveTo>
                    <a:pt x="39193" y="0"/>
                  </a:moveTo>
                  <a:cubicBezTo>
                    <a:pt x="17506" y="0"/>
                    <a:pt x="0" y="17506"/>
                    <a:pt x="0" y="39193"/>
                  </a:cubicBezTo>
                  <a:cubicBezTo>
                    <a:pt x="0" y="60879"/>
                    <a:pt x="17506" y="78385"/>
                    <a:pt x="39193" y="78385"/>
                  </a:cubicBezTo>
                  <a:cubicBezTo>
                    <a:pt x="60879" y="78385"/>
                    <a:pt x="78385" y="60879"/>
                    <a:pt x="78385" y="39193"/>
                  </a:cubicBezTo>
                  <a:cubicBezTo>
                    <a:pt x="78385" y="17506"/>
                    <a:pt x="60879" y="0"/>
                    <a:pt x="39193" y="0"/>
                  </a:cubicBezTo>
                  <a:close/>
                </a:path>
              </a:pathLst>
            </a:custGeom>
            <a:solidFill>
              <a:srgbClr val="1652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00"/>
            <p:cNvSpPr/>
            <p:nvPr/>
          </p:nvSpPr>
          <p:spPr>
            <a:xfrm>
              <a:off x="3313550" y="2361050"/>
              <a:ext cx="979850" cy="979850"/>
            </a:xfrm>
            <a:custGeom>
              <a:rect b="b" l="l" r="r" t="t"/>
              <a:pathLst>
                <a:path extrusionOk="0" h="39194" w="39194">
                  <a:moveTo>
                    <a:pt x="19597" y="0"/>
                  </a:moveTo>
                  <a:lnTo>
                    <a:pt x="15155" y="15155"/>
                  </a:lnTo>
                  <a:lnTo>
                    <a:pt x="0" y="19597"/>
                  </a:lnTo>
                  <a:lnTo>
                    <a:pt x="15155" y="24300"/>
                  </a:lnTo>
                  <a:lnTo>
                    <a:pt x="19597" y="39193"/>
                  </a:lnTo>
                  <a:lnTo>
                    <a:pt x="24300" y="24300"/>
                  </a:lnTo>
                  <a:lnTo>
                    <a:pt x="39193" y="19597"/>
                  </a:lnTo>
                  <a:lnTo>
                    <a:pt x="24300" y="15155"/>
                  </a:lnTo>
                  <a:lnTo>
                    <a:pt x="1959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821" name="Shape 821"/>
        <p:cNvGrpSpPr/>
        <p:nvPr/>
      </p:nvGrpSpPr>
      <p:grpSpPr>
        <a:xfrm>
          <a:off x="0" y="0"/>
          <a:ext cx="0" cy="0"/>
          <a:chOff x="0" y="0"/>
          <a:chExt cx="0" cy="0"/>
        </a:xfrm>
      </p:grpSpPr>
      <p:sp>
        <p:nvSpPr>
          <p:cNvPr id="822" name="Google Shape;822;p101"/>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01"/>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pic>
        <p:nvPicPr>
          <p:cNvPr id="824" name="Google Shape;824;p101"/>
          <p:cNvPicPr preferRelativeResize="0"/>
          <p:nvPr/>
        </p:nvPicPr>
        <p:blipFill>
          <a:blip r:embed="rId3">
            <a:alphaModFix/>
          </a:blip>
          <a:stretch>
            <a:fillRect/>
          </a:stretch>
        </p:blipFill>
        <p:spPr>
          <a:xfrm>
            <a:off x="325925" y="-447213"/>
            <a:ext cx="8492150" cy="603792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828" name="Shape 828"/>
        <p:cNvGrpSpPr/>
        <p:nvPr/>
      </p:nvGrpSpPr>
      <p:grpSpPr>
        <a:xfrm>
          <a:off x="0" y="0"/>
          <a:ext cx="0" cy="0"/>
          <a:chOff x="0" y="0"/>
          <a:chExt cx="0" cy="0"/>
        </a:xfrm>
      </p:grpSpPr>
      <p:sp>
        <p:nvSpPr>
          <p:cNvPr id="829" name="Google Shape;829;p102"/>
          <p:cNvSpPr/>
          <p:nvPr/>
        </p:nvSpPr>
        <p:spPr>
          <a:xfrm>
            <a:off x="676275" y="285750"/>
            <a:ext cx="7782000" cy="552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02"/>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solidFill>
                <a:srgbClr val="FFFFFF"/>
              </a:solidFill>
              <a:latin typeface="Lato"/>
              <a:ea typeface="Lato"/>
              <a:cs typeface="Lato"/>
              <a:sym typeface="Lato"/>
            </a:endParaRPr>
          </a:p>
        </p:txBody>
      </p:sp>
      <p:sp>
        <p:nvSpPr>
          <p:cNvPr id="831" name="Google Shape;831;p102"/>
          <p:cNvSpPr txBox="1"/>
          <p:nvPr/>
        </p:nvSpPr>
        <p:spPr>
          <a:xfrm>
            <a:off x="305825" y="-917275"/>
            <a:ext cx="1701900" cy="7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6B8AF"/>
                </a:solidFill>
              </a:rPr>
              <a:t>obvious vs less obvious</a:t>
            </a:r>
            <a:endParaRPr>
              <a:solidFill>
                <a:srgbClr val="E6B8AF"/>
              </a:solidFill>
            </a:endParaRPr>
          </a:p>
        </p:txBody>
      </p:sp>
      <p:sp>
        <p:nvSpPr>
          <p:cNvPr id="832" name="Google Shape;832;p102"/>
          <p:cNvSpPr txBox="1"/>
          <p:nvPr/>
        </p:nvSpPr>
        <p:spPr>
          <a:xfrm>
            <a:off x="6756375" y="-720500"/>
            <a:ext cx="1701900" cy="7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6B8AF"/>
                </a:solidFill>
              </a:rPr>
              <a:t>lessons/best practices?</a:t>
            </a:r>
            <a:endParaRPr>
              <a:solidFill>
                <a:srgbClr val="E6B8AF"/>
              </a:solidFill>
            </a:endParaRPr>
          </a:p>
        </p:txBody>
      </p:sp>
      <p:sp>
        <p:nvSpPr>
          <p:cNvPr id="833" name="Google Shape;833;p102"/>
          <p:cNvSpPr txBox="1"/>
          <p:nvPr/>
        </p:nvSpPr>
        <p:spPr>
          <a:xfrm>
            <a:off x="960750" y="1169400"/>
            <a:ext cx="6970800" cy="3465900"/>
          </a:xfrm>
          <a:prstGeom prst="rect">
            <a:avLst/>
          </a:prstGeom>
          <a:noFill/>
          <a:ln>
            <a:noFill/>
          </a:ln>
        </p:spPr>
        <p:txBody>
          <a:bodyPr anchorCtr="0" anchor="t" bIns="17150" lIns="34300" spcFirstLastPara="1" rIns="34300" wrap="square" tIns="17150">
            <a:noAutofit/>
          </a:bodyPr>
          <a:lstStyle/>
          <a:p>
            <a:pPr indent="-406400" lvl="0" marL="457200" rtl="0" algn="l">
              <a:spcBef>
                <a:spcPts val="0"/>
              </a:spcBef>
              <a:spcAft>
                <a:spcPts val="0"/>
              </a:spcAft>
              <a:buClr>
                <a:schemeClr val="lt1"/>
              </a:buClr>
              <a:buSzPts val="2800"/>
              <a:buFont typeface="Lato Light"/>
              <a:buChar char="●"/>
            </a:pPr>
            <a:r>
              <a:rPr lang="en" sz="2800">
                <a:solidFill>
                  <a:schemeClr val="lt1"/>
                </a:solidFill>
                <a:latin typeface="Lato Light"/>
                <a:ea typeface="Lato Light"/>
                <a:cs typeface="Lato Light"/>
                <a:sym typeface="Lato Light"/>
              </a:rPr>
              <a:t>Good instrumentation will surface your problems. Bad instrumentation will obscure them.</a:t>
            </a:r>
            <a:endParaRPr sz="2800">
              <a:solidFill>
                <a:schemeClr val="lt1"/>
              </a:solidFill>
              <a:latin typeface="Lato Light"/>
              <a:ea typeface="Lato Light"/>
              <a:cs typeface="Lato Light"/>
              <a:sym typeface="Lato Light"/>
            </a:endParaRPr>
          </a:p>
          <a:p>
            <a:pPr indent="-406400" lvl="0" marL="457200" rtl="0" algn="l">
              <a:spcBef>
                <a:spcPts val="1000"/>
              </a:spcBef>
              <a:spcAft>
                <a:spcPts val="0"/>
              </a:spcAft>
              <a:buClr>
                <a:schemeClr val="lt1"/>
              </a:buClr>
              <a:buSzPts val="2800"/>
              <a:buFont typeface="Lato Light"/>
              <a:buChar char="●"/>
            </a:pPr>
            <a:r>
              <a:rPr lang="en" sz="2800">
                <a:solidFill>
                  <a:schemeClr val="lt1"/>
                </a:solidFill>
                <a:latin typeface="Lato Light"/>
                <a:ea typeface="Lato Light"/>
                <a:cs typeface="Lato Light"/>
                <a:sym typeface="Lato Light"/>
              </a:rPr>
              <a:t>Faster feedback means faster progress.</a:t>
            </a:r>
            <a:endParaRPr sz="2800">
              <a:solidFill>
                <a:schemeClr val="lt1"/>
              </a:solidFill>
              <a:latin typeface="Lato Light"/>
              <a:ea typeface="Lato Light"/>
              <a:cs typeface="Lato Light"/>
              <a:sym typeface="Lato Light"/>
            </a:endParaRPr>
          </a:p>
          <a:p>
            <a:pPr indent="-406400" lvl="0" marL="457200" rtl="0" algn="l">
              <a:spcBef>
                <a:spcPts val="1000"/>
              </a:spcBef>
              <a:spcAft>
                <a:spcPts val="1000"/>
              </a:spcAft>
              <a:buClr>
                <a:schemeClr val="lt1"/>
              </a:buClr>
              <a:buSzPts val="2800"/>
              <a:buFont typeface="Lato Light"/>
              <a:buChar char="●"/>
            </a:pPr>
            <a:r>
              <a:rPr lang="en" sz="2800">
                <a:solidFill>
                  <a:schemeClr val="lt1"/>
                </a:solidFill>
                <a:latin typeface="Lato Light"/>
                <a:ea typeface="Lato Light"/>
                <a:cs typeface="Lato Light"/>
                <a:sym typeface="Lato Light"/>
              </a:rPr>
              <a:t>When pursuing a realistic load testing environment, the journey can be as valuable as the destination.</a:t>
            </a:r>
            <a:endParaRPr sz="2800">
              <a:solidFill>
                <a:srgbClr val="FFFFFF"/>
              </a:solidFill>
              <a:latin typeface="Lato Light"/>
              <a:ea typeface="Lato Light"/>
              <a:cs typeface="Lato Light"/>
              <a:sym typeface="Lato Light"/>
            </a:endParaRPr>
          </a:p>
        </p:txBody>
      </p:sp>
      <p:sp>
        <p:nvSpPr>
          <p:cNvPr id="834" name="Google Shape;834;p102"/>
          <p:cNvSpPr txBox="1"/>
          <p:nvPr/>
        </p:nvSpPr>
        <p:spPr>
          <a:xfrm>
            <a:off x="771450" y="351650"/>
            <a:ext cx="7601100" cy="44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Lato Light"/>
                <a:ea typeface="Lato Light"/>
                <a:cs typeface="Lato Light"/>
                <a:sym typeface="Lato Light"/>
              </a:rPr>
              <a:t>Lessons</a:t>
            </a:r>
            <a:endParaRPr sz="3000">
              <a:solidFill>
                <a:srgbClr val="FFFFFF"/>
              </a:solidFill>
              <a:latin typeface="Lato Light"/>
              <a:ea typeface="Lato Light"/>
              <a:cs typeface="Lato Light"/>
              <a:sym typeface="Lato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xEl>
                                              <p:pRg end="0" st="0"/>
                                            </p:txEl>
                                          </p:spTgt>
                                        </p:tgtEl>
                                        <p:attrNameLst>
                                          <p:attrName>style.visibility</p:attrName>
                                        </p:attrNameLst>
                                      </p:cBhvr>
                                      <p:to>
                                        <p:strVal val="visible"/>
                                      </p:to>
                                    </p:set>
                                    <p:animEffect filter="fade" transition="in">
                                      <p:cBhvr>
                                        <p:cTn dur="500"/>
                                        <p:tgtEl>
                                          <p:spTgt spid="8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xEl>
                                              <p:pRg end="1" st="1"/>
                                            </p:txEl>
                                          </p:spTgt>
                                        </p:tgtEl>
                                        <p:attrNameLst>
                                          <p:attrName>style.visibility</p:attrName>
                                        </p:attrNameLst>
                                      </p:cBhvr>
                                      <p:to>
                                        <p:strVal val="visible"/>
                                      </p:to>
                                    </p:set>
                                    <p:animEffect filter="fade" transition="in">
                                      <p:cBhvr>
                                        <p:cTn dur="500"/>
                                        <p:tgtEl>
                                          <p:spTgt spid="8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xEl>
                                              <p:pRg end="2" st="2"/>
                                            </p:txEl>
                                          </p:spTgt>
                                        </p:tgtEl>
                                        <p:attrNameLst>
                                          <p:attrName>style.visibility</p:attrName>
                                        </p:attrNameLst>
                                      </p:cBhvr>
                                      <p:to>
                                        <p:strVal val="visible"/>
                                      </p:to>
                                    </p:set>
                                    <p:animEffect filter="fade" transition="in">
                                      <p:cBhvr>
                                        <p:cTn dur="500"/>
                                        <p:tgtEl>
                                          <p:spTgt spid="8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38" name="Shape 838"/>
        <p:cNvGrpSpPr/>
        <p:nvPr/>
      </p:nvGrpSpPr>
      <p:grpSpPr>
        <a:xfrm>
          <a:off x="0" y="0"/>
          <a:ext cx="0" cy="0"/>
          <a:chOff x="0" y="0"/>
          <a:chExt cx="0" cy="0"/>
        </a:xfrm>
      </p:grpSpPr>
      <p:sp>
        <p:nvSpPr>
          <p:cNvPr id="839" name="Google Shape;839;p103"/>
          <p:cNvSpPr txBox="1"/>
          <p:nvPr/>
        </p:nvSpPr>
        <p:spPr>
          <a:xfrm>
            <a:off x="3914775" y="590475"/>
            <a:ext cx="4914900" cy="21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Lato Light"/>
                <a:ea typeface="Lato Light"/>
                <a:cs typeface="Lato Light"/>
                <a:sym typeface="Lato Light"/>
              </a:rPr>
              <a:t>Questions!</a:t>
            </a:r>
            <a:endParaRPr sz="4800">
              <a:solidFill>
                <a:srgbClr val="FFFFFF"/>
              </a:solidFill>
              <a:latin typeface="Lato Light"/>
              <a:ea typeface="Lato Light"/>
              <a:cs typeface="Lato Light"/>
              <a:sym typeface="Lato Light"/>
            </a:endParaRPr>
          </a:p>
        </p:txBody>
      </p:sp>
      <p:pic>
        <p:nvPicPr>
          <p:cNvPr id="840" name="Google Shape;840;p103"/>
          <p:cNvPicPr preferRelativeResize="0"/>
          <p:nvPr/>
        </p:nvPicPr>
        <p:blipFill rotWithShape="1">
          <a:blip r:embed="rId3">
            <a:alphaModFix/>
          </a:blip>
          <a:srcRect b="8518" l="0" r="0" t="1334"/>
          <a:stretch/>
        </p:blipFill>
        <p:spPr>
          <a:xfrm>
            <a:off x="0" y="0"/>
            <a:ext cx="3565924" cy="5143500"/>
          </a:xfrm>
          <a:prstGeom prst="rect">
            <a:avLst/>
          </a:prstGeom>
          <a:noFill/>
          <a:ln>
            <a:noFill/>
          </a:ln>
        </p:spPr>
      </p:pic>
      <p:sp>
        <p:nvSpPr>
          <p:cNvPr id="841" name="Google Shape;841;p103"/>
          <p:cNvSpPr/>
          <p:nvPr/>
        </p:nvSpPr>
        <p:spPr>
          <a:xfrm>
            <a:off x="1905000" y="2771775"/>
            <a:ext cx="466800" cy="466800"/>
          </a:xfrm>
          <a:prstGeom prst="ellipse">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03"/>
          <p:cNvSpPr txBox="1"/>
          <p:nvPr/>
        </p:nvSpPr>
        <p:spPr>
          <a:xfrm>
            <a:off x="1943325" y="2733675"/>
            <a:ext cx="3618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Lato"/>
                <a:ea typeface="Lato"/>
                <a:cs typeface="Lato"/>
                <a:sym typeface="Lato"/>
              </a:rPr>
              <a:t>C</a:t>
            </a:r>
            <a:endParaRPr b="1" sz="2400">
              <a:solidFill>
                <a:srgbClr val="FFFFFF"/>
              </a:solidFill>
              <a:latin typeface="Lato"/>
              <a:ea typeface="Lato"/>
              <a:cs typeface="Lato"/>
              <a:sym typeface="Lato"/>
            </a:endParaRPr>
          </a:p>
        </p:txBody>
      </p:sp>
      <p:sp>
        <p:nvSpPr>
          <p:cNvPr id="843" name="Google Shape;843;p103"/>
          <p:cNvSpPr txBox="1"/>
          <p:nvPr/>
        </p:nvSpPr>
        <p:spPr>
          <a:xfrm>
            <a:off x="3914775" y="1704900"/>
            <a:ext cx="4914900" cy="215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Lato Light"/>
                <a:ea typeface="Lato Light"/>
                <a:cs typeface="Lato Light"/>
                <a:sym typeface="Lato Light"/>
              </a:rPr>
              <a:t>@dustmason              @luke_demi_ </a:t>
            </a:r>
            <a:endParaRPr sz="2400">
              <a:solidFill>
                <a:srgbClr val="FFFFFF"/>
              </a:solidFill>
              <a:latin typeface="Lato Light"/>
              <a:ea typeface="Lato Light"/>
              <a:cs typeface="Lato Light"/>
              <a:sym typeface="Lato Light"/>
            </a:endParaRPr>
          </a:p>
          <a:p>
            <a:pPr indent="0" lvl="0" marL="0" rtl="0" algn="l">
              <a:spcBef>
                <a:spcPts val="0"/>
              </a:spcBef>
              <a:spcAft>
                <a:spcPts val="0"/>
              </a:spcAft>
              <a:buNone/>
            </a:pPr>
            <a:r>
              <a:t/>
            </a:r>
            <a:endParaRPr sz="2400">
              <a:solidFill>
                <a:srgbClr val="FFFFFF"/>
              </a:solidFill>
              <a:latin typeface="Lato Light"/>
              <a:ea typeface="Lato Light"/>
              <a:cs typeface="Lato Light"/>
              <a:sym typeface="Lato Light"/>
            </a:endParaRPr>
          </a:p>
          <a:p>
            <a:pPr indent="0" lvl="0" marL="0" rtl="0" algn="l">
              <a:spcBef>
                <a:spcPts val="0"/>
              </a:spcBef>
              <a:spcAft>
                <a:spcPts val="0"/>
              </a:spcAft>
              <a:buNone/>
            </a:pPr>
            <a:r>
              <a:t/>
            </a:r>
            <a:endParaRPr sz="2400">
              <a:solidFill>
                <a:srgbClr val="FFFFFF"/>
              </a:solidFill>
              <a:latin typeface="Lato Light"/>
              <a:ea typeface="Lato Light"/>
              <a:cs typeface="Lato Light"/>
              <a:sym typeface="Lato Light"/>
            </a:endParaRPr>
          </a:p>
          <a:p>
            <a:pPr indent="0" lvl="0" marL="0" rtl="0" algn="l">
              <a:spcBef>
                <a:spcPts val="0"/>
              </a:spcBef>
              <a:spcAft>
                <a:spcPts val="0"/>
              </a:spcAft>
              <a:buNone/>
            </a:pPr>
            <a:r>
              <a:rPr lang="en" sz="2400">
                <a:solidFill>
                  <a:srgbClr val="FFFFFF"/>
                </a:solidFill>
                <a:latin typeface="Lato Light"/>
                <a:ea typeface="Lato Light"/>
                <a:cs typeface="Lato Light"/>
                <a:sym typeface="Lato Light"/>
              </a:rPr>
              <a:t>coinbase.com/careers</a:t>
            </a:r>
            <a:endParaRPr sz="2400">
              <a:solidFill>
                <a:srgbClr val="FFFFFF"/>
              </a:solidFill>
              <a:latin typeface="Lato Light"/>
              <a:ea typeface="Lato Light"/>
              <a:cs typeface="Lato Light"/>
              <a:sym typeface="La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3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81" name="Google Shape;181;p35"/>
          <p:cNvPicPr preferRelativeResize="0"/>
          <p:nvPr/>
        </p:nvPicPr>
        <p:blipFill>
          <a:blip r:embed="rId4">
            <a:alphaModFix/>
          </a:blip>
          <a:stretch>
            <a:fillRect/>
          </a:stretch>
        </p:blipFill>
        <p:spPr>
          <a:xfrm>
            <a:off x="2321500" y="3732400"/>
            <a:ext cx="2014326" cy="305026"/>
          </a:xfrm>
          <a:prstGeom prst="rect">
            <a:avLst/>
          </a:prstGeom>
          <a:noFill/>
          <a:ln>
            <a:noFill/>
          </a:ln>
        </p:spPr>
      </p:pic>
      <p:pic>
        <p:nvPicPr>
          <p:cNvPr id="182" name="Google Shape;182;p35"/>
          <p:cNvPicPr preferRelativeResize="0"/>
          <p:nvPr/>
        </p:nvPicPr>
        <p:blipFill>
          <a:blip r:embed="rId5">
            <a:alphaModFix/>
          </a:blip>
          <a:stretch>
            <a:fillRect/>
          </a:stretch>
        </p:blipFill>
        <p:spPr>
          <a:xfrm>
            <a:off x="5578109" y="3608375"/>
            <a:ext cx="1244407" cy="553075"/>
          </a:xfrm>
          <a:prstGeom prst="rect">
            <a:avLst/>
          </a:prstGeom>
          <a:noFill/>
          <a:ln>
            <a:noFill/>
          </a:ln>
        </p:spPr>
      </p:pic>
      <p:sp>
        <p:nvSpPr>
          <p:cNvPr id="183" name="Google Shape;183;p35"/>
          <p:cNvSpPr txBox="1"/>
          <p:nvPr/>
        </p:nvSpPr>
        <p:spPr>
          <a:xfrm>
            <a:off x="3934050" y="644225"/>
            <a:ext cx="3133800" cy="24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FFFFFF"/>
                </a:solidFill>
                <a:latin typeface="Lato Light"/>
                <a:ea typeface="Lato Light"/>
                <a:cs typeface="Lato Light"/>
                <a:sym typeface="Lato Light"/>
              </a:rPr>
              <a:t>Commerce</a:t>
            </a:r>
            <a:endParaRPr sz="2800">
              <a:solidFill>
                <a:srgbClr val="FFFFFF"/>
              </a:solidFill>
              <a:latin typeface="Lato Light"/>
              <a:ea typeface="Lato Light"/>
              <a:cs typeface="Lato Light"/>
              <a:sym typeface="Lato Light"/>
            </a:endParaRPr>
          </a:p>
          <a:p>
            <a:pPr indent="0" lvl="0" marL="0" rtl="0" algn="l">
              <a:lnSpc>
                <a:spcPct val="100000"/>
              </a:lnSpc>
              <a:spcBef>
                <a:spcPts val="0"/>
              </a:spcBef>
              <a:spcAft>
                <a:spcPts val="0"/>
              </a:spcAft>
              <a:buClr>
                <a:schemeClr val="dk1"/>
              </a:buClr>
              <a:buSzPts val="1100"/>
              <a:buFont typeface="Arial"/>
              <a:buNone/>
            </a:pPr>
            <a:r>
              <a:rPr lang="en" sz="2800">
                <a:solidFill>
                  <a:schemeClr val="lt1"/>
                </a:solidFill>
                <a:latin typeface="Lato Light"/>
                <a:ea typeface="Lato Light"/>
                <a:cs typeface="Lato Light"/>
                <a:sym typeface="Lato Light"/>
              </a:rPr>
              <a:t>Prime</a:t>
            </a:r>
            <a:endParaRPr sz="2800">
              <a:solidFill>
                <a:schemeClr val="lt1"/>
              </a:solidFill>
              <a:latin typeface="Lato Light"/>
              <a:ea typeface="Lato Light"/>
              <a:cs typeface="Lato Light"/>
              <a:sym typeface="Lato Light"/>
            </a:endParaRPr>
          </a:p>
          <a:p>
            <a:pPr indent="0" lvl="0" marL="0" rtl="0" algn="l">
              <a:lnSpc>
                <a:spcPct val="100000"/>
              </a:lnSpc>
              <a:spcBef>
                <a:spcPts val="0"/>
              </a:spcBef>
              <a:spcAft>
                <a:spcPts val="0"/>
              </a:spcAft>
              <a:buClr>
                <a:schemeClr val="dk1"/>
              </a:buClr>
              <a:buSzPts val="1100"/>
              <a:buFont typeface="Arial"/>
              <a:buNone/>
            </a:pPr>
            <a:r>
              <a:rPr lang="en" sz="2800">
                <a:solidFill>
                  <a:schemeClr val="lt1"/>
                </a:solidFill>
                <a:latin typeface="Lato Light"/>
                <a:ea typeface="Lato Light"/>
                <a:cs typeface="Lato Light"/>
                <a:sym typeface="Lato Light"/>
              </a:rPr>
              <a:t>Pro</a:t>
            </a:r>
            <a:endParaRPr sz="2800">
              <a:solidFill>
                <a:schemeClr val="lt1"/>
              </a:solidFill>
              <a:latin typeface="Lato Light"/>
              <a:ea typeface="Lato Light"/>
              <a:cs typeface="Lato Light"/>
              <a:sym typeface="Lato Light"/>
            </a:endParaRPr>
          </a:p>
          <a:p>
            <a:pPr indent="0" lvl="0" marL="0" rtl="0" algn="l">
              <a:lnSpc>
                <a:spcPct val="100000"/>
              </a:lnSpc>
              <a:spcBef>
                <a:spcPts val="0"/>
              </a:spcBef>
              <a:spcAft>
                <a:spcPts val="0"/>
              </a:spcAft>
              <a:buNone/>
            </a:pPr>
            <a:r>
              <a:rPr lang="en" sz="2800">
                <a:solidFill>
                  <a:schemeClr val="lt1"/>
                </a:solidFill>
                <a:latin typeface="Lato Light"/>
                <a:ea typeface="Lato Light"/>
                <a:cs typeface="Lato Light"/>
                <a:sym typeface="Lato Light"/>
              </a:rPr>
              <a:t>Custody</a:t>
            </a:r>
            <a:endParaRPr sz="2800">
              <a:solidFill>
                <a:schemeClr val="lt1"/>
              </a:solidFill>
              <a:latin typeface="Lato Light"/>
              <a:ea typeface="Lato Light"/>
              <a:cs typeface="Lato Light"/>
              <a:sym typeface="Lato Light"/>
            </a:endParaRPr>
          </a:p>
          <a:p>
            <a:pPr indent="0" lvl="0" marL="0" rtl="0" algn="l">
              <a:lnSpc>
                <a:spcPct val="100000"/>
              </a:lnSpc>
              <a:spcBef>
                <a:spcPts val="0"/>
              </a:spcBef>
              <a:spcAft>
                <a:spcPts val="0"/>
              </a:spcAft>
              <a:buNone/>
            </a:pPr>
            <a:r>
              <a:rPr lang="en" sz="2800">
                <a:solidFill>
                  <a:schemeClr val="lt1"/>
                </a:solidFill>
                <a:latin typeface="Lato Light"/>
                <a:ea typeface="Lato Light"/>
                <a:cs typeface="Lato Light"/>
                <a:sym typeface="Lato Light"/>
              </a:rPr>
              <a:t>Wallet</a:t>
            </a:r>
            <a:endParaRPr sz="2800">
              <a:solidFill>
                <a:schemeClr val="lt1"/>
              </a:solidFill>
              <a:latin typeface="Lato Light"/>
              <a:ea typeface="Lato Light"/>
              <a:cs typeface="Lato Light"/>
              <a:sym typeface="Lato Light"/>
            </a:endParaRPr>
          </a:p>
        </p:txBody>
      </p:sp>
      <p:pic>
        <p:nvPicPr>
          <p:cNvPr id="184" name="Google Shape;184;p35"/>
          <p:cNvPicPr preferRelativeResize="0"/>
          <p:nvPr/>
        </p:nvPicPr>
        <p:blipFill rotWithShape="1">
          <a:blip r:embed="rId6">
            <a:alphaModFix/>
          </a:blip>
          <a:srcRect b="0" l="0" r="37248" t="0"/>
          <a:stretch/>
        </p:blipFill>
        <p:spPr>
          <a:xfrm>
            <a:off x="2076150" y="1648952"/>
            <a:ext cx="1618649" cy="450372"/>
          </a:xfrm>
          <a:prstGeom prst="rect">
            <a:avLst/>
          </a:prstGeom>
          <a:noFill/>
          <a:ln>
            <a:noFill/>
          </a:ln>
        </p:spPr>
      </p:pic>
      <p:cxnSp>
        <p:nvCxnSpPr>
          <p:cNvPr id="185" name="Google Shape;185;p35"/>
          <p:cNvCxnSpPr/>
          <p:nvPr/>
        </p:nvCxnSpPr>
        <p:spPr>
          <a:xfrm>
            <a:off x="3823275" y="819150"/>
            <a:ext cx="0" cy="2067000"/>
          </a:xfrm>
          <a:prstGeom prst="straightConnector1">
            <a:avLst/>
          </a:prstGeom>
          <a:noFill/>
          <a:ln cap="flat" cmpd="sng" w="19050">
            <a:solidFill>
              <a:srgbClr val="CCCCCC"/>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34343"/>
        </a:solidFill>
      </p:bgPr>
    </p:bg>
    <p:spTree>
      <p:nvGrpSpPr>
        <p:cNvPr id="189" name="Shape 189"/>
        <p:cNvGrpSpPr/>
        <p:nvPr/>
      </p:nvGrpSpPr>
      <p:grpSpPr>
        <a:xfrm>
          <a:off x="0" y="0"/>
          <a:ext cx="0" cy="0"/>
          <a:chOff x="0" y="0"/>
          <a:chExt cx="0" cy="0"/>
        </a:xfrm>
      </p:grpSpPr>
      <p:pic>
        <p:nvPicPr>
          <p:cNvPr id="190" name="Google Shape;190;p3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1" name="Google Shape;191;p36"/>
          <p:cNvPicPr preferRelativeResize="0"/>
          <p:nvPr/>
        </p:nvPicPr>
        <p:blipFill>
          <a:blip r:embed="rId4">
            <a:alphaModFix/>
          </a:blip>
          <a:stretch>
            <a:fillRect/>
          </a:stretch>
        </p:blipFill>
        <p:spPr>
          <a:xfrm>
            <a:off x="3854710" y="3212778"/>
            <a:ext cx="1434580" cy="858599"/>
          </a:xfrm>
          <a:prstGeom prst="rect">
            <a:avLst/>
          </a:prstGeom>
          <a:noFill/>
          <a:ln>
            <a:noFill/>
          </a:ln>
        </p:spPr>
      </p:pic>
      <p:pic>
        <p:nvPicPr>
          <p:cNvPr id="192" name="Google Shape;192;p36"/>
          <p:cNvPicPr preferRelativeResize="0"/>
          <p:nvPr/>
        </p:nvPicPr>
        <p:blipFill rotWithShape="1">
          <a:blip r:embed="rId5">
            <a:alphaModFix/>
          </a:blip>
          <a:srcRect b="0" l="0" r="3446" t="0"/>
          <a:stretch/>
        </p:blipFill>
        <p:spPr>
          <a:xfrm>
            <a:off x="3632500" y="2165400"/>
            <a:ext cx="1878977" cy="528650"/>
          </a:xfrm>
          <a:prstGeom prst="rect">
            <a:avLst/>
          </a:prstGeom>
          <a:noFill/>
          <a:ln>
            <a:noFill/>
          </a:ln>
        </p:spPr>
      </p:pic>
      <p:pic>
        <p:nvPicPr>
          <p:cNvPr id="193" name="Google Shape;193;p36"/>
          <p:cNvPicPr preferRelativeResize="0"/>
          <p:nvPr/>
        </p:nvPicPr>
        <p:blipFill>
          <a:blip r:embed="rId6">
            <a:alphaModFix/>
          </a:blip>
          <a:stretch>
            <a:fillRect/>
          </a:stretch>
        </p:blipFill>
        <p:spPr>
          <a:xfrm>
            <a:off x="3788600" y="1055975"/>
            <a:ext cx="1566800" cy="5907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inbase 2018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