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</p:sldIdLst>
  <p:sldSz cy="5143500" cx="9144000"/>
  <p:notesSz cx="6858000" cy="9144000"/>
  <p:embeddedFontLst>
    <p:embeddedFont>
      <p:font typeface="Raleway"/>
      <p:regular r:id="rId104"/>
      <p:bold r:id="rId105"/>
      <p:italic r:id="rId106"/>
      <p:boldItalic r:id="rId107"/>
    </p:embeddedFont>
    <p:embeddedFont>
      <p:font typeface="Lato"/>
      <p:regular r:id="rId108"/>
      <p:bold r:id="rId109"/>
      <p:italic r:id="rId110"/>
      <p:boldItalic r:id="rId1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Raleway-boldItalic.fntdata"/><Relationship Id="rId106" Type="http://schemas.openxmlformats.org/officeDocument/2006/relationships/font" Target="fonts/Raleway-italic.fntdata"/><Relationship Id="rId105" Type="http://schemas.openxmlformats.org/officeDocument/2006/relationships/font" Target="fonts/Raleway-bold.fntdata"/><Relationship Id="rId104" Type="http://schemas.openxmlformats.org/officeDocument/2006/relationships/font" Target="fonts/Raleway-regular.fntdata"/><Relationship Id="rId109" Type="http://schemas.openxmlformats.org/officeDocument/2006/relationships/font" Target="fonts/Lato-bold.fntdata"/><Relationship Id="rId108" Type="http://schemas.openxmlformats.org/officeDocument/2006/relationships/font" Target="fonts/Lato-regular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Lato-italic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11" Type="http://schemas.openxmlformats.org/officeDocument/2006/relationships/font" Target="fonts/Lato-boldItalic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56b5708f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56b5708f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56a5f98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56a5f98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58d48571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58d48571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58d48571a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58d48571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58d4857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58d4857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56a5f984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56a5f984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56a5f984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56a5f984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58d48571a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58d48571a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56a5f984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56a5f984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58d48571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58d48571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58d48571a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58d48571a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597c8927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597c8927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58d48571a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58d48571a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6c3ea5a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6c3ea5a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597c8927a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597c8927a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5831c3f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5831c3f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5707aad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5707aad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597c8927a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597c8927a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597c8927a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597c8927a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597c8927a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597c8927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57821874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57821874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56b5708f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56b5708f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97c8927a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97c8927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5707aad5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5707aad5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597c8927a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597c8927a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597c8927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597c8927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58d48571a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58d48571a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58d48571a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58d48571a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58d48571a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58d48571a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58d48571a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58d48571a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597c8927a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597c8927a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58d48571a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58d48571a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56b5708f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56b5708f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5782187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5782187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57821874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57821874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597c8927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597c8927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597c8927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597c8927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57821874a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457821874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57821874a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57821874a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5831c3ff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5831c3ff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57821874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57821874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5831c3ff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5831c3ff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597c8927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597c8927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56b5708f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56b5708f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597c8927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597c8927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597c8927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597c8927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597c8927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597c8927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57821874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57821874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597c8927a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597c8927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45a79b2f2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45a79b2f2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6c3ea5a6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46c3ea5a6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a79b2f2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5a79b2f2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5a79b2f2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5a79b2f2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6c3ea55d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6c3ea55d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56a5f984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56a5f984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5a79b2f2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5a79b2f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5831c3ff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5831c3ff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57821874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57821874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57821874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57821874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6c3ea5a62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6c3ea5a62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46c3ea5a62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46c3ea5a6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46c3ea5a62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46c3ea5a62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5831c3ff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45831c3ff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6c3ea5a62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46c3ea5a62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597c8927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4597c8927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56b5708f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56b5708f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4597c8927a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4597c8927a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6c3ea5a62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46c3ea5a62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6c3ea5a6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6c3ea5a6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57821874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57821874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45831c3ff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45831c3ff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45a79b2f2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45a79b2f2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45a79b2f2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45a79b2f2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6c3ea55d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6c3ea55d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45a79b2f2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45a79b2f2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45831c3ff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45831c3ff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56a5f984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56a5f984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45831c3ff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45831c3ff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597c8927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597c8927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597c8927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597c8927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4597c8927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4597c8927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4597c8927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4597c8927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597c8927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597c8927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4597c8927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4597c8927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4597c8927a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4597c8927a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45a79b2f2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45a79b2f2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45a79b2f2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45a79b2f2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56a5f984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56a5f984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45a79b2f2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45a79b2f2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45a79b2f2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45a79b2f2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5a79b2f2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5a79b2f2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45a79b2f2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45a79b2f2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4597c8927a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4597c8927a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4597c8927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4597c8927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45a79b2f2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45a79b2f2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4597c8927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4597c8927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45a79b2f2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45a79b2f2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9626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0938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4" name="Google Shape;74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8864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8864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8864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8864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937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8864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8614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body"/>
          </p:nvPr>
        </p:nvSpPr>
        <p:spPr>
          <a:xfrm>
            <a:off x="5161900" y="3763950"/>
            <a:ext cx="33744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7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0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3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3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1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0.jpg"/></Relationships>
</file>

<file path=ppt/slides/_rels/slide98.xml.rels><?xml version="1.0" encoding="UTF-8" standalone="yes"?><Relationships xmlns="http://schemas.openxmlformats.org/package/2006/relationships"><Relationship Id="rId11" Type="http://schemas.openxmlformats.org/officeDocument/2006/relationships/hyperlink" Target="https://commons.wikimedia.org/wiki/File:Proxy_pattern_diagram.svg" TargetMode="External"/><Relationship Id="rId10" Type="http://schemas.openxmlformats.org/officeDocument/2006/relationships/hyperlink" Target="https://commons.wikimedia.org/wiki/File:Marshall_Rosenberg.jpg" TargetMode="External"/><Relationship Id="rId13" Type="http://schemas.openxmlformats.org/officeDocument/2006/relationships/hyperlink" Target="https://commons.wikimedia.org/wiki/File:Jim_McCarthy.jpg" TargetMode="External"/><Relationship Id="rId12" Type="http://schemas.openxmlformats.org/officeDocument/2006/relationships/hyperlink" Target="https://www.flickr.com/photos/68147320@N02/15514029317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s://commons.wikimedia.org/wiki/File:Safari_Endeavour.jpg" TargetMode="External"/><Relationship Id="rId4" Type="http://schemas.openxmlformats.org/officeDocument/2006/relationships/hyperlink" Target="https://commons.wikimedia.org/wiki/File:Urchin.jpg" TargetMode="External"/><Relationship Id="rId9" Type="http://schemas.openxmlformats.org/officeDocument/2006/relationships/hyperlink" Target="https://en.wikipedia.org/wiki/File:Kyle-cassidy-weird-al-yankovic.jpg" TargetMode="External"/><Relationship Id="rId5" Type="http://schemas.openxmlformats.org/officeDocument/2006/relationships/hyperlink" Target="https://commons.wikimedia.org/wiki/File:2010-bald-eagle-with-fish.jpg" TargetMode="External"/><Relationship Id="rId6" Type="http://schemas.openxmlformats.org/officeDocument/2006/relationships/hyperlink" Target="https://www.flickr.com/photos/kitpfish/3419118775" TargetMode="External"/><Relationship Id="rId7" Type="http://schemas.openxmlformats.org/officeDocument/2006/relationships/hyperlink" Target="https://en.wikipedia.org/wiki/Charles_Duhigg#/media/File:Charles_Duhigg_at_the_Leading_Through_Excellence_summit_in_2013.jpg" TargetMode="External"/><Relationship Id="rId8" Type="http://schemas.openxmlformats.org/officeDocument/2006/relationships/hyperlink" Target="https://commons.wikimedia.org/wiki/File:THE_LIFE_OF_VULTUR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729450" y="10938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Empathy: 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 Keystone Habit</a:t>
            </a:r>
            <a:endParaRPr sz="4800"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729450" y="2840300"/>
            <a:ext cx="8314500" cy="17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Paul Tevis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@ptevis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AppFolio	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0" l="0" r="0" t="1505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032" y="0"/>
            <a:ext cx="3907929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4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 rotWithShape="1">
          <a:blip r:embed="rId3">
            <a:alphaModFix/>
          </a:blip>
          <a:srcRect b="0" l="0" r="0" t="15633"/>
          <a:stretch/>
        </p:blipFill>
        <p:spPr>
          <a:xfrm>
            <a:off x="0" y="0"/>
            <a:ext cx="914400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b="8366" l="0" r="1498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/>
          <p:nvPr/>
        </p:nvSpPr>
        <p:spPr>
          <a:xfrm>
            <a:off x="7275475" y="3059325"/>
            <a:ext cx="191100" cy="19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"/>
          <p:cNvSpPr/>
          <p:nvPr/>
        </p:nvSpPr>
        <p:spPr>
          <a:xfrm>
            <a:off x="2658575" y="4036500"/>
            <a:ext cx="852000" cy="378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9" name="Google Shape;159;p26"/>
          <p:cNvCxnSpPr>
            <a:stCxn id="158" idx="6"/>
            <a:endCxn id="157" idx="2"/>
          </p:cNvCxnSpPr>
          <p:nvPr/>
        </p:nvCxnSpPr>
        <p:spPr>
          <a:xfrm flipH="1" rot="10800000">
            <a:off x="3510575" y="3154800"/>
            <a:ext cx="3765000" cy="1071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69" y="0"/>
            <a:ext cx="771386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990" y="0"/>
            <a:ext cx="650801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226" y="0"/>
            <a:ext cx="73735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8366" l="0" r="1498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ctrTitle"/>
          </p:nvPr>
        </p:nvSpPr>
        <p:spPr>
          <a:xfrm>
            <a:off x="729450" y="10938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“A keystone species is an organism that helps define an entire ecosystem. Without its keystone species, the ecosystem would be dramatically different or cease to exist altogether.”</a:t>
            </a:r>
            <a:endParaRPr sz="3600"/>
          </a:p>
        </p:txBody>
      </p:sp>
      <p:sp>
        <p:nvSpPr>
          <p:cNvPr id="190" name="Google Shape;190;p32"/>
          <p:cNvSpPr txBox="1"/>
          <p:nvPr>
            <p:ph idx="1" type="subTitle"/>
          </p:nvPr>
        </p:nvSpPr>
        <p:spPr>
          <a:xfrm>
            <a:off x="739477" y="452205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Geographic Society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04100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075" y="0"/>
            <a:ext cx="33849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ctrTitle"/>
          </p:nvPr>
        </p:nvSpPr>
        <p:spPr>
          <a:xfrm>
            <a:off x="729450" y="10938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Empathy is a Keystone Habit</a:t>
            </a:r>
            <a:endParaRPr sz="4800"/>
          </a:p>
        </p:txBody>
      </p:sp>
      <p:sp>
        <p:nvSpPr>
          <p:cNvPr id="202" name="Google Shape;202;p34"/>
          <p:cNvSpPr txBox="1"/>
          <p:nvPr>
            <p:ph idx="1" type="subTitle"/>
          </p:nvPr>
        </p:nvSpPr>
        <p:spPr>
          <a:xfrm>
            <a:off x="729450" y="2840300"/>
            <a:ext cx="8314500" cy="17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Paul Tevis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@ptevis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AppFolio	</a:t>
            </a:r>
            <a:endParaRPr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The presence or absence of empathy determines whether or not a human ecosystem can flourish</a:t>
            </a:r>
            <a:br>
              <a:rPr lang="en" sz="4800"/>
            </a:br>
            <a:endParaRPr sz="4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Developing the habit of empathy can make you a keystone contributor in your </a:t>
            </a:r>
            <a:r>
              <a:rPr lang="en" sz="4800"/>
              <a:t>organization</a:t>
            </a:r>
            <a:br>
              <a:rPr lang="en" sz="4800"/>
            </a:br>
            <a:endParaRPr sz="4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729450" y="10929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Empathy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Yourself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Others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Each Other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Seven</a:t>
            </a:r>
            <a:r>
              <a:rPr lang="en"/>
              <a:t> things you can try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disclaimers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1643"/>
            <a:ext cx="9144000" cy="5225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/>
          <p:nvPr>
            <p:ph idx="4294967295" type="title"/>
          </p:nvPr>
        </p:nvSpPr>
        <p:spPr>
          <a:xfrm>
            <a:off x="563750" y="685800"/>
            <a:ext cx="5799900" cy="28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“Well, now I’m dropping names almost constantly.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That’s what Kanye West keeps telling me...”</a:t>
            </a:r>
            <a:endParaRPr sz="3600"/>
          </a:p>
        </p:txBody>
      </p:sp>
      <p:sp>
        <p:nvSpPr>
          <p:cNvPr id="238" name="Google Shape;238;p41"/>
          <p:cNvSpPr txBox="1"/>
          <p:nvPr>
            <p:ph idx="4294967295" type="subTitle"/>
          </p:nvPr>
        </p:nvSpPr>
        <p:spPr>
          <a:xfrm>
            <a:off x="4684850" y="3828700"/>
            <a:ext cx="18945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Weird Al Yankovic,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“Tacky”</a:t>
            </a:r>
            <a:endParaRPr/>
          </a:p>
        </p:txBody>
      </p:sp>
      <p:pic>
        <p:nvPicPr>
          <p:cNvPr id="239" name="Google Shape;239;p41"/>
          <p:cNvPicPr preferRelativeResize="0"/>
          <p:nvPr/>
        </p:nvPicPr>
        <p:blipFill rotWithShape="1">
          <a:blip r:embed="rId3">
            <a:alphaModFix/>
          </a:blip>
          <a:srcRect b="0" l="14423" r="18177" t="0"/>
          <a:stretch/>
        </p:blipFill>
        <p:spPr>
          <a:xfrm>
            <a:off x="6891650" y="0"/>
            <a:ext cx="23140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b="8366" l="0" r="1498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/>
          <p:nvPr/>
        </p:nvSpPr>
        <p:spPr>
          <a:xfrm>
            <a:off x="7275475" y="3059325"/>
            <a:ext cx="191100" cy="19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291" y="0"/>
            <a:ext cx="42494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/>
          <p:nvPr>
            <p:ph type="title"/>
          </p:nvPr>
        </p:nvSpPr>
        <p:spPr>
          <a:xfrm>
            <a:off x="729450" y="864300"/>
            <a:ext cx="47085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Understanding Empathy</a:t>
            </a:r>
            <a:endParaRPr sz="4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Merriam</a:t>
            </a:r>
            <a:r>
              <a:rPr lang="en"/>
              <a:t>-Webster</a:t>
            </a:r>
            <a:endParaRPr/>
          </a:p>
        </p:txBody>
      </p:sp>
      <p:pic>
        <p:nvPicPr>
          <p:cNvPr id="255" name="Google Shape;2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950" y="672950"/>
            <a:ext cx="7947474" cy="27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type="title"/>
          </p:nvPr>
        </p:nvSpPr>
        <p:spPr>
          <a:xfrm>
            <a:off x="729450" y="733950"/>
            <a:ext cx="79692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Perspective-Taking</a:t>
            </a:r>
            <a:endParaRPr sz="4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6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Raise your hand if your job would be easier if you were better at...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building trust.</a:t>
            </a:r>
            <a:endParaRPr sz="4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Raise your hand if your job would be easier if you were better at...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influencing others.</a:t>
            </a:r>
            <a:endParaRPr sz="4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Raise your hand if your job would be easier if you were better at...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enabling collaboration.</a:t>
            </a:r>
            <a:endParaRPr sz="4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Raise your hand if your job would be easier if you were better at...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working with conflict.</a:t>
            </a:r>
            <a:endParaRPr sz="4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Research has shown that perspective-taking helps with: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Creativity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Interpersonal conflict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Bias and </a:t>
            </a:r>
            <a:r>
              <a:rPr lang="en" sz="3600"/>
              <a:t>stereotype</a:t>
            </a:r>
            <a:r>
              <a:rPr lang="en" sz="3600"/>
              <a:t> reduction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Relationships &amp; social bonds</a:t>
            </a:r>
            <a:endParaRPr sz="3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Work happens within the container of relationships</a:t>
            </a:r>
            <a:br>
              <a:rPr lang="en" sz="4800"/>
            </a:br>
            <a:endParaRPr sz="4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 b="0" l="0" r="0" t="15469"/>
          <a:stretch/>
        </p:blipFill>
        <p:spPr>
          <a:xfrm>
            <a:off x="0" y="-2"/>
            <a:ext cx="91439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/>
          <p:nvPr>
            <p:ph type="title"/>
          </p:nvPr>
        </p:nvSpPr>
        <p:spPr>
          <a:xfrm>
            <a:off x="729450" y="864300"/>
            <a:ext cx="48873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Understanding Yourself</a:t>
            </a:r>
            <a:endParaRPr sz="4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3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Self-awareness is the first step towards understanding others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74600"/>
            <a:ext cx="8839197" cy="1673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5"/>
          <p:cNvSpPr txBox="1"/>
          <p:nvPr>
            <p:ph type="title"/>
          </p:nvPr>
        </p:nvSpPr>
        <p:spPr>
          <a:xfrm>
            <a:off x="727800" y="8704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Personality Assessments</a:t>
            </a:r>
            <a:endParaRPr sz="4800"/>
          </a:p>
        </p:txBody>
      </p:sp>
      <p:sp>
        <p:nvSpPr>
          <p:cNvPr id="311" name="Google Shape;311;p5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DISC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600"/>
              <a:t>Predictive Index</a:t>
            </a:r>
            <a:endParaRPr sz="3600"/>
          </a:p>
        </p:txBody>
      </p:sp>
      <p:sp>
        <p:nvSpPr>
          <p:cNvPr id="312" name="Google Shape;312;p5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StrengthsFinder</a:t>
            </a:r>
            <a:endParaRPr sz="3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600"/>
              <a:t>Riso-Hudson Enneagram Type Indicator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6"/>
          <p:cNvSpPr txBox="1"/>
          <p:nvPr>
            <p:ph type="title"/>
          </p:nvPr>
        </p:nvSpPr>
        <p:spPr>
          <a:xfrm>
            <a:off x="730000" y="861450"/>
            <a:ext cx="46554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The F-word</a:t>
            </a:r>
            <a:endParaRPr sz="4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7"/>
          <p:cNvSpPr txBox="1"/>
          <p:nvPr>
            <p:ph type="title"/>
          </p:nvPr>
        </p:nvSpPr>
        <p:spPr>
          <a:xfrm>
            <a:off x="730000" y="8614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Feelings</a:t>
            </a:r>
            <a:endParaRPr sz="4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/>
          <p:nvPr>
            <p:ph type="title"/>
          </p:nvPr>
        </p:nvSpPr>
        <p:spPr>
          <a:xfrm>
            <a:off x="730000" y="8614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#1: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Treat Feelings as Data</a:t>
            </a:r>
            <a:br>
              <a:rPr lang="en" sz="4200"/>
            </a:br>
            <a:endParaRPr sz="3600"/>
          </a:p>
        </p:txBody>
      </p:sp>
      <p:sp>
        <p:nvSpPr>
          <p:cNvPr id="328" name="Google Shape;328;p58"/>
          <p:cNvSpPr txBox="1"/>
          <p:nvPr>
            <p:ph idx="1" type="body"/>
          </p:nvPr>
        </p:nvSpPr>
        <p:spPr>
          <a:xfrm>
            <a:off x="5471575" y="3557025"/>
            <a:ext cx="28110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Dr. Marshall</a:t>
            </a: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Rosenberg</a:t>
            </a:r>
            <a:endParaRPr/>
          </a:p>
        </p:txBody>
      </p:sp>
      <p:pic>
        <p:nvPicPr>
          <p:cNvPr id="329" name="Google Shape;32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142" y="1166250"/>
            <a:ext cx="1593858" cy="239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0"/>
          <p:cNvSpPr txBox="1"/>
          <p:nvPr>
            <p:ph type="title"/>
          </p:nvPr>
        </p:nvSpPr>
        <p:spPr>
          <a:xfrm>
            <a:off x="730000" y="937650"/>
            <a:ext cx="76215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am I observing?</a:t>
            </a:r>
            <a:endParaRPr sz="4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1"/>
          <p:cNvSpPr txBox="1"/>
          <p:nvPr>
            <p:ph type="title"/>
          </p:nvPr>
        </p:nvSpPr>
        <p:spPr>
          <a:xfrm>
            <a:off x="730000" y="937650"/>
            <a:ext cx="76215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feeling am I experiencing?</a:t>
            </a:r>
            <a:endParaRPr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b="0" l="0" r="0" t="15633"/>
          <a:stretch/>
        </p:blipFill>
        <p:spPr>
          <a:xfrm>
            <a:off x="0" y="0"/>
            <a:ext cx="914400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2"/>
          <p:cNvSpPr txBox="1"/>
          <p:nvPr>
            <p:ph type="title"/>
          </p:nvPr>
        </p:nvSpPr>
        <p:spPr>
          <a:xfrm>
            <a:off x="730000" y="937650"/>
            <a:ext cx="76215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need of mine is/isn’t being met right now that gives rise to that feeling?</a:t>
            </a:r>
            <a:endParaRPr sz="4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 txBox="1"/>
          <p:nvPr>
            <p:ph type="title"/>
          </p:nvPr>
        </p:nvSpPr>
        <p:spPr>
          <a:xfrm>
            <a:off x="730000" y="937650"/>
            <a:ext cx="76215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might I do to help meet it?</a:t>
            </a:r>
            <a:endParaRPr sz="4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50" y="0"/>
            <a:ext cx="86715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5"/>
          <p:cNvSpPr txBox="1"/>
          <p:nvPr>
            <p:ph type="title"/>
          </p:nvPr>
        </p:nvSpPr>
        <p:spPr>
          <a:xfrm>
            <a:off x="729450" y="864300"/>
            <a:ext cx="58026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Understanding Others</a:t>
            </a:r>
            <a:endParaRPr sz="4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6"/>
          <p:cNvSpPr txBox="1"/>
          <p:nvPr>
            <p:ph type="title"/>
          </p:nvPr>
        </p:nvSpPr>
        <p:spPr>
          <a:xfrm>
            <a:off x="730000" y="861450"/>
            <a:ext cx="34191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#2: Listen at Level 2 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(at least)</a:t>
            </a:r>
            <a:endParaRPr sz="3600"/>
          </a:p>
        </p:txBody>
      </p:sp>
      <p:pic>
        <p:nvPicPr>
          <p:cNvPr id="370" name="Google Shape;37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246" y="0"/>
            <a:ext cx="37931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7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Levels of Listening</a:t>
            </a:r>
            <a:endParaRPr sz="36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8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Levels of Listening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Internal Listening (Self)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9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Levels of Listening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Internal Listening (Self)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Focused Listening (Other)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0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Levels of Listening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Internal Listening (Self)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Focused Listening (Other)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Global Listening (Context)</a:t>
            </a:r>
            <a:endParaRPr sz="3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1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Empathic Presence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b="0" l="0" r="0" t="15633"/>
          <a:stretch/>
        </p:blipFill>
        <p:spPr>
          <a:xfrm>
            <a:off x="0" y="0"/>
            <a:ext cx="914400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/>
          <p:nvPr/>
        </p:nvSpPr>
        <p:spPr>
          <a:xfrm>
            <a:off x="3403800" y="2294775"/>
            <a:ext cx="2504700" cy="81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507" y="0"/>
            <a:ext cx="770499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3"/>
          <p:cNvSpPr txBox="1"/>
          <p:nvPr>
            <p:ph type="title"/>
          </p:nvPr>
        </p:nvSpPr>
        <p:spPr>
          <a:xfrm>
            <a:off x="730000" y="861450"/>
            <a:ext cx="34191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#3: Notice</a:t>
            </a:r>
            <a:r>
              <a:rPr lang="en" sz="4200"/>
              <a:t> Your Judgements</a:t>
            </a:r>
            <a:endParaRPr sz="3600"/>
          </a:p>
        </p:txBody>
      </p:sp>
      <p:sp>
        <p:nvSpPr>
          <p:cNvPr id="406" name="Google Shape;406;p73"/>
          <p:cNvSpPr txBox="1"/>
          <p:nvPr>
            <p:ph idx="1" type="body"/>
          </p:nvPr>
        </p:nvSpPr>
        <p:spPr>
          <a:xfrm>
            <a:off x="5042575" y="3418100"/>
            <a:ext cx="36690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Dr. </a:t>
            </a: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Virginia Satir</a:t>
            </a:r>
            <a:endParaRPr/>
          </a:p>
        </p:txBody>
      </p:sp>
      <p:pic>
        <p:nvPicPr>
          <p:cNvPr id="407" name="Google Shape;40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575" y="1027313"/>
            <a:ext cx="1905000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4"/>
          <p:cNvSpPr txBox="1"/>
          <p:nvPr>
            <p:ph type="title"/>
          </p:nvPr>
        </p:nvSpPr>
        <p:spPr>
          <a:xfrm>
            <a:off x="729450" y="1013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Satir Interaction Model</a:t>
            </a:r>
            <a:endParaRPr sz="3600"/>
          </a:p>
        </p:txBody>
      </p:sp>
      <p:sp>
        <p:nvSpPr>
          <p:cNvPr id="413" name="Google Shape;413;p74"/>
          <p:cNvSpPr txBox="1"/>
          <p:nvPr/>
        </p:nvSpPr>
        <p:spPr>
          <a:xfrm>
            <a:off x="799400" y="1977450"/>
            <a:ext cx="23034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74"/>
          <p:cNvSpPr txBox="1"/>
          <p:nvPr>
            <p:ph idx="1" type="body"/>
          </p:nvPr>
        </p:nvSpPr>
        <p:spPr>
          <a:xfrm>
            <a:off x="729325" y="1774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Intake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Meaning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Significance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Response</a:t>
            </a:r>
            <a:endParaRPr sz="36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5"/>
          <p:cNvSpPr txBox="1"/>
          <p:nvPr>
            <p:ph type="title"/>
          </p:nvPr>
        </p:nvSpPr>
        <p:spPr>
          <a:xfrm>
            <a:off x="729450" y="1013850"/>
            <a:ext cx="792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Satir Interaction Model (Simplified)</a:t>
            </a:r>
            <a:endParaRPr sz="3600"/>
          </a:p>
        </p:txBody>
      </p:sp>
      <p:sp>
        <p:nvSpPr>
          <p:cNvPr id="420" name="Google Shape;420;p75"/>
          <p:cNvSpPr txBox="1"/>
          <p:nvPr/>
        </p:nvSpPr>
        <p:spPr>
          <a:xfrm>
            <a:off x="799400" y="1977450"/>
            <a:ext cx="23034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75"/>
          <p:cNvSpPr txBox="1"/>
          <p:nvPr>
            <p:ph idx="1" type="body"/>
          </p:nvPr>
        </p:nvSpPr>
        <p:spPr>
          <a:xfrm>
            <a:off x="729325" y="1774075"/>
            <a:ext cx="76884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I just see or hear?</a:t>
            </a:r>
            <a:endParaRPr sz="36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6"/>
          <p:cNvSpPr txBox="1"/>
          <p:nvPr>
            <p:ph type="title"/>
          </p:nvPr>
        </p:nvSpPr>
        <p:spPr>
          <a:xfrm>
            <a:off x="729450" y="1013850"/>
            <a:ext cx="792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Satir Interaction Model (Simplified)</a:t>
            </a:r>
            <a:endParaRPr sz="3600"/>
          </a:p>
        </p:txBody>
      </p:sp>
      <p:sp>
        <p:nvSpPr>
          <p:cNvPr id="427" name="Google Shape;427;p76"/>
          <p:cNvSpPr txBox="1"/>
          <p:nvPr/>
        </p:nvSpPr>
        <p:spPr>
          <a:xfrm>
            <a:off x="799400" y="1977450"/>
            <a:ext cx="23034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76"/>
          <p:cNvSpPr txBox="1"/>
          <p:nvPr>
            <p:ph idx="1" type="body"/>
          </p:nvPr>
        </p:nvSpPr>
        <p:spPr>
          <a:xfrm>
            <a:off x="729325" y="1774075"/>
            <a:ext cx="76884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I just see or hear?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that mean?</a:t>
            </a:r>
            <a:endParaRPr sz="36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7"/>
          <p:cNvSpPr txBox="1"/>
          <p:nvPr>
            <p:ph type="title"/>
          </p:nvPr>
        </p:nvSpPr>
        <p:spPr>
          <a:xfrm>
            <a:off x="729450" y="1013850"/>
            <a:ext cx="792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Satir Interaction Model (Simplified)</a:t>
            </a:r>
            <a:endParaRPr sz="3600"/>
          </a:p>
        </p:txBody>
      </p:sp>
      <p:sp>
        <p:nvSpPr>
          <p:cNvPr id="434" name="Google Shape;434;p77"/>
          <p:cNvSpPr txBox="1"/>
          <p:nvPr/>
        </p:nvSpPr>
        <p:spPr>
          <a:xfrm>
            <a:off x="799400" y="1977450"/>
            <a:ext cx="23034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77"/>
          <p:cNvSpPr txBox="1"/>
          <p:nvPr>
            <p:ph idx="1" type="body"/>
          </p:nvPr>
        </p:nvSpPr>
        <p:spPr>
          <a:xfrm>
            <a:off x="729325" y="1774075"/>
            <a:ext cx="76884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I just see or hear?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that mean?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How do I feel about that?</a:t>
            </a:r>
            <a:endParaRPr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8"/>
          <p:cNvSpPr txBox="1"/>
          <p:nvPr>
            <p:ph type="title"/>
          </p:nvPr>
        </p:nvSpPr>
        <p:spPr>
          <a:xfrm>
            <a:off x="729450" y="1013850"/>
            <a:ext cx="792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Satir Interaction Model (Simplified)</a:t>
            </a:r>
            <a:endParaRPr sz="3600"/>
          </a:p>
        </p:txBody>
      </p:sp>
      <p:sp>
        <p:nvSpPr>
          <p:cNvPr id="441" name="Google Shape;441;p78"/>
          <p:cNvSpPr txBox="1"/>
          <p:nvPr/>
        </p:nvSpPr>
        <p:spPr>
          <a:xfrm>
            <a:off x="799400" y="1977450"/>
            <a:ext cx="23034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8"/>
          <p:cNvSpPr txBox="1"/>
          <p:nvPr>
            <p:ph idx="1" type="body"/>
          </p:nvPr>
        </p:nvSpPr>
        <p:spPr>
          <a:xfrm>
            <a:off x="729325" y="1774075"/>
            <a:ext cx="76884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I just see or hear?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that mean?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How do I feel about that?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will do I now?</a:t>
            </a:r>
            <a:endParaRPr sz="36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9"/>
          <p:cNvSpPr txBox="1"/>
          <p:nvPr>
            <p:ph type="title"/>
          </p:nvPr>
        </p:nvSpPr>
        <p:spPr>
          <a:xfrm>
            <a:off x="729450" y="1013850"/>
            <a:ext cx="7922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Satir Interaction Model (Simplified)</a:t>
            </a:r>
            <a:endParaRPr sz="3600"/>
          </a:p>
        </p:txBody>
      </p:sp>
      <p:sp>
        <p:nvSpPr>
          <p:cNvPr id="448" name="Google Shape;448;p79"/>
          <p:cNvSpPr txBox="1"/>
          <p:nvPr/>
        </p:nvSpPr>
        <p:spPr>
          <a:xfrm>
            <a:off x="799400" y="1977450"/>
            <a:ext cx="23034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79"/>
          <p:cNvSpPr txBox="1"/>
          <p:nvPr>
            <p:ph idx="1" type="body"/>
          </p:nvPr>
        </p:nvSpPr>
        <p:spPr>
          <a:xfrm>
            <a:off x="729325" y="1774075"/>
            <a:ext cx="76884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did I just see or hear?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 u="sng"/>
              <a:t>What did that mean?</a:t>
            </a:r>
            <a:endParaRPr sz="3600" u="sng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How do I feel about that?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What will do I now?</a:t>
            </a:r>
            <a:endParaRPr sz="36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0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story am I telling myself about what I just saw or heard?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1"/>
          <p:cNvSpPr txBox="1"/>
          <p:nvPr>
            <p:ph type="title"/>
          </p:nvPr>
        </p:nvSpPr>
        <p:spPr>
          <a:xfrm>
            <a:off x="730000" y="861450"/>
            <a:ext cx="34863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#4: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Ask 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WTF?</a:t>
            </a:r>
            <a:br>
              <a:rPr lang="en" sz="4200"/>
            </a:br>
            <a:endParaRPr sz="3600"/>
          </a:p>
        </p:txBody>
      </p:sp>
      <p:sp>
        <p:nvSpPr>
          <p:cNvPr id="460" name="Google Shape;460;p81"/>
          <p:cNvSpPr txBox="1"/>
          <p:nvPr>
            <p:ph idx="1" type="body"/>
          </p:nvPr>
        </p:nvSpPr>
        <p:spPr>
          <a:xfrm>
            <a:off x="5292788" y="3763950"/>
            <a:ext cx="31686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0" r="0" t="15633"/>
          <a:stretch/>
        </p:blipFill>
        <p:spPr>
          <a:xfrm>
            <a:off x="0" y="0"/>
            <a:ext cx="914400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/>
          <p:nvPr/>
        </p:nvSpPr>
        <p:spPr>
          <a:xfrm>
            <a:off x="124275" y="3661625"/>
            <a:ext cx="8919900" cy="1329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9"/>
          <p:cNvSpPr/>
          <p:nvPr/>
        </p:nvSpPr>
        <p:spPr>
          <a:xfrm>
            <a:off x="105175" y="1606150"/>
            <a:ext cx="8336700" cy="755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-9275" y="2313625"/>
            <a:ext cx="3250500" cy="755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2"/>
          <p:cNvSpPr txBox="1"/>
          <p:nvPr>
            <p:ph type="title"/>
          </p:nvPr>
        </p:nvSpPr>
        <p:spPr>
          <a:xfrm>
            <a:off x="730000" y="861450"/>
            <a:ext cx="34863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#4: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Ask 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Where’s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That 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From?</a:t>
            </a:r>
            <a:br>
              <a:rPr lang="en" sz="4200"/>
            </a:br>
            <a:endParaRPr sz="3600"/>
          </a:p>
        </p:txBody>
      </p:sp>
      <p:sp>
        <p:nvSpPr>
          <p:cNvPr id="466" name="Google Shape;466;p82"/>
          <p:cNvSpPr txBox="1"/>
          <p:nvPr>
            <p:ph idx="1" type="body"/>
          </p:nvPr>
        </p:nvSpPr>
        <p:spPr>
          <a:xfrm>
            <a:off x="5292788" y="3763950"/>
            <a:ext cx="31686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Ellen Grove</a:t>
            </a:r>
            <a:endParaRPr b="1" sz="3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7" name="Google Shape;46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850" y="708225"/>
            <a:ext cx="3726500" cy="30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3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Fundamental Attribution Error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4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actions are a reflection of my circumstances.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actions are a reflection of your character.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5"/>
          <p:cNvSpPr txBox="1"/>
          <p:nvPr>
            <p:ph type="title"/>
          </p:nvPr>
        </p:nvSpPr>
        <p:spPr>
          <a:xfrm>
            <a:off x="729450" y="864300"/>
            <a:ext cx="45717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Understanding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Each Other</a:t>
            </a:r>
            <a:endParaRPr sz="4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6"/>
          <p:cNvSpPr txBox="1"/>
          <p:nvPr>
            <p:ph type="title"/>
          </p:nvPr>
        </p:nvSpPr>
        <p:spPr>
          <a:xfrm>
            <a:off x="730000" y="8614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#5: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Help Others Empty Their Cup</a:t>
            </a:r>
            <a:br>
              <a:rPr lang="en" sz="4200"/>
            </a:br>
            <a:endParaRPr sz="3600"/>
          </a:p>
        </p:txBody>
      </p:sp>
      <p:sp>
        <p:nvSpPr>
          <p:cNvPr id="488" name="Google Shape;488;p86"/>
          <p:cNvSpPr txBox="1"/>
          <p:nvPr>
            <p:ph idx="1" type="body"/>
          </p:nvPr>
        </p:nvSpPr>
        <p:spPr>
          <a:xfrm>
            <a:off x="5434675" y="3606525"/>
            <a:ext cx="28848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Lee Jun-fan</a:t>
            </a:r>
            <a:endParaRPr b="1" sz="3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(Bruce Lee)</a:t>
            </a:r>
            <a:endParaRPr b="1" sz="3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9" name="Google Shape;48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725" y="304800"/>
            <a:ext cx="2472700" cy="330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8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Knowing that their ideas are understood by someone else helps the other person to empty their cup.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9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Reflective Listening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0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move: You can ask for help</a:t>
            </a:r>
            <a:r>
              <a:rPr lang="en"/>
              <a:t> emptying your own cup.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1"/>
          <p:cNvSpPr txBox="1"/>
          <p:nvPr>
            <p:ph type="title"/>
          </p:nvPr>
        </p:nvSpPr>
        <p:spPr>
          <a:xfrm>
            <a:off x="730000" y="8614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#6: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Know &amp; Disclose</a:t>
            </a:r>
            <a:br>
              <a:rPr lang="en" sz="4200"/>
            </a:br>
            <a:endParaRPr sz="3600"/>
          </a:p>
        </p:txBody>
      </p:sp>
      <p:sp>
        <p:nvSpPr>
          <p:cNvPr id="515" name="Google Shape;515;p91"/>
          <p:cNvSpPr txBox="1"/>
          <p:nvPr>
            <p:ph idx="1" type="body"/>
          </p:nvPr>
        </p:nvSpPr>
        <p:spPr>
          <a:xfrm>
            <a:off x="5161900" y="3496075"/>
            <a:ext cx="3374400" cy="13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Jim McCarthy</a:t>
            </a:r>
            <a:endParaRPr b="1" sz="3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6" name="Google Shape;51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138" y="851675"/>
            <a:ext cx="3525875" cy="264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413" y="0"/>
            <a:ext cx="70351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800" y="1126700"/>
            <a:ext cx="6564028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50" y="1042075"/>
            <a:ext cx="7565887" cy="11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250" y="2266100"/>
            <a:ext cx="7565876" cy="118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250" y="3527500"/>
            <a:ext cx="6138049" cy="8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26" y="1032500"/>
            <a:ext cx="7400150" cy="11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973" y="2173750"/>
            <a:ext cx="7446451" cy="12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660" y="3628554"/>
            <a:ext cx="7446451" cy="13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875" y="994275"/>
            <a:ext cx="7210324" cy="39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75" y="1079750"/>
            <a:ext cx="6465275" cy="14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275" y="2656175"/>
            <a:ext cx="6645049" cy="21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00" y="1070200"/>
            <a:ext cx="6911749" cy="17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525" y="1146675"/>
            <a:ext cx="7811976" cy="10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9"/>
          <p:cNvSpPr txBox="1"/>
          <p:nvPr>
            <p:ph type="title"/>
          </p:nvPr>
        </p:nvSpPr>
        <p:spPr>
          <a:xfrm>
            <a:off x="730000" y="8614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Tip #7:</a:t>
            </a:r>
            <a:endParaRPr sz="4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Ask for Reactions</a:t>
            </a:r>
            <a:br>
              <a:rPr lang="en" sz="4200"/>
            </a:br>
            <a:endParaRPr sz="3600"/>
          </a:p>
        </p:txBody>
      </p:sp>
      <p:sp>
        <p:nvSpPr>
          <p:cNvPr id="562" name="Google Shape;562;p99"/>
          <p:cNvSpPr txBox="1"/>
          <p:nvPr>
            <p:ph idx="1" type="body"/>
          </p:nvPr>
        </p:nvSpPr>
        <p:spPr>
          <a:xfrm>
            <a:off x="5161900" y="3738350"/>
            <a:ext cx="3374400" cy="11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Me?</a:t>
            </a:r>
            <a:endParaRPr b="1" sz="3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3" name="Google Shape;56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650" y="861450"/>
            <a:ext cx="2876901" cy="287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0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things get tricky, slow down and help with the processing. 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01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Ways to ask for reactions:</a:t>
            </a:r>
            <a:endParaRPr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5211"/>
            <a:ext cx="9144001" cy="3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2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Ways to ask for reactions: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How was it to hear that?</a:t>
            </a:r>
            <a:endParaRPr sz="36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3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Ways to ask for reactions: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How was it to hear that?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How does that land with you?</a:t>
            </a:r>
            <a:endParaRPr sz="36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4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Ways to ask for reactions: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How was it to hear that?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How does that land with you?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What does that bring up for you?</a:t>
            </a:r>
            <a:endParaRPr sz="36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05"/>
          <p:cNvSpPr txBox="1"/>
          <p:nvPr>
            <p:ph type="title"/>
          </p:nvPr>
        </p:nvSpPr>
        <p:spPr>
          <a:xfrm>
            <a:off x="730000" y="861450"/>
            <a:ext cx="8031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Ways to ask for reactions: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How was it to hear that?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How does that land with you?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What does that bring up for you?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I’m wondering if that was hard to hear...</a:t>
            </a:r>
            <a:endParaRPr sz="36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06"/>
          <p:cNvSpPr txBox="1"/>
          <p:nvPr>
            <p:ph type="title"/>
          </p:nvPr>
        </p:nvSpPr>
        <p:spPr>
          <a:xfrm>
            <a:off x="729450" y="10929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Empathy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Yourself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Others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Each Other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7"/>
          <p:cNvSpPr txBox="1"/>
          <p:nvPr>
            <p:ph type="title"/>
          </p:nvPr>
        </p:nvSpPr>
        <p:spPr>
          <a:xfrm>
            <a:off x="730000" y="861450"/>
            <a:ext cx="79056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Treat Feelings as Data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Listen at Level 2 (At least)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Notice Your Judgements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Ask “Where’s That From?”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Help Others Empty Their Cup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Know &amp; Disclose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Ask for Reactions</a:t>
            </a:r>
            <a:endParaRPr sz="36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8"/>
          <p:cNvSpPr txBox="1"/>
          <p:nvPr>
            <p:ph type="title"/>
          </p:nvPr>
        </p:nvSpPr>
        <p:spPr>
          <a:xfrm>
            <a:off x="729450" y="941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things are simple.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doesn’t mean they’re easy.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109"/>
          <p:cNvPicPr preferRelativeResize="0"/>
          <p:nvPr/>
        </p:nvPicPr>
        <p:blipFill rotWithShape="1">
          <a:blip r:embed="rId3">
            <a:alphaModFix/>
          </a:blip>
          <a:srcRect b="0" l="0" r="0" t="15633"/>
          <a:stretch/>
        </p:blipFill>
        <p:spPr>
          <a:xfrm>
            <a:off x="0" y="0"/>
            <a:ext cx="914400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10"/>
          <p:cNvSpPr txBox="1"/>
          <p:nvPr>
            <p:ph idx="1" type="body"/>
          </p:nvPr>
        </p:nvSpPr>
        <p:spPr>
          <a:xfrm>
            <a:off x="611875" y="2078875"/>
            <a:ext cx="3824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3"/>
              </a:rPr>
              <a:t>https://commons.wikimedia.org/wiki/File:Safari_Endeavour.jpg</a:t>
            </a:r>
            <a:r>
              <a:rPr lang="en" sz="800"/>
              <a:t> (Wolfgang Kähler)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4"/>
              </a:rPr>
              <a:t>https://commons.wikimedia.org/wiki/File:Urchin.jpg</a:t>
            </a:r>
            <a:r>
              <a:rPr lang="en" sz="800"/>
              <a:t> (Ratha Grimes)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5"/>
              </a:rPr>
              <a:t>https://commons.wikimedia.org/wiki/File:2010-bald-eagle-with-fish.jpg</a:t>
            </a:r>
            <a:r>
              <a:rPr lang="en" sz="800"/>
              <a:t> (Yathin S Krishnappa)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6"/>
              </a:rPr>
              <a:t>https://www.flickr.com/photos/kitpfish/3419118775</a:t>
            </a:r>
            <a:r>
              <a:rPr lang="en" sz="800"/>
              <a:t> (KitAy)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7"/>
              </a:rPr>
              <a:t>https://en.wikipedia.org/wiki/Charles_Duhigg#/media/File:Charles_Duhigg_at_the_Leading_Through_Excellence_summit_in_2013.jpg</a:t>
            </a:r>
            <a:r>
              <a:rPr lang="en" sz="800"/>
              <a:t>           (Ohio State University Center for Operational Excellence)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8"/>
              </a:rPr>
              <a:t>https://commons.wikimedia.org/wiki/File:THE_LIFE_OF_VULTURE.jpg</a:t>
            </a:r>
            <a:r>
              <a:rPr lang="en" sz="800"/>
              <a:t> (Ayush1025)</a:t>
            </a:r>
            <a:endParaRPr sz="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1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0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This presentation is released under a Creative Commons Attribution-ShareAlike 4.0 license. Many of the images are in the public domain. The following images are used under a CC license which requires attribution:</a:t>
            </a:r>
            <a:endParaRPr/>
          </a:p>
        </p:txBody>
      </p:sp>
      <p:sp>
        <p:nvSpPr>
          <p:cNvPr id="620" name="Google Shape;620;p110"/>
          <p:cNvSpPr txBox="1"/>
          <p:nvPr>
            <p:ph idx="2" type="body"/>
          </p:nvPr>
        </p:nvSpPr>
        <p:spPr>
          <a:xfrm>
            <a:off x="4503779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9"/>
              </a:rPr>
              <a:t>https://en.wikipedia.org/wiki/File:Kyle-cassidy-weird-al-yankovic.jpg</a:t>
            </a:r>
            <a:r>
              <a:rPr lang="en" sz="800"/>
              <a:t> (Kyle Cassidy)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10"/>
              </a:rPr>
              <a:t>https://commons.wikimedia.org/wiki/File:Marshall_Rosenberg.jpg</a:t>
            </a:r>
            <a:r>
              <a:rPr lang="en" sz="800"/>
              <a:t> (Beth Banning)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11"/>
              </a:rPr>
              <a:t>https://commons.wikimedia.org/wiki/File:Proxy_pattern_diagram.svg</a:t>
            </a:r>
            <a:r>
              <a:rPr lang="en" sz="800"/>
              <a:t> (TravisHein)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12"/>
              </a:rPr>
              <a:t>https://www.flickr.com/photos/68147320@N02/15514029317</a:t>
            </a:r>
            <a:r>
              <a:rPr lang="en" sz="800"/>
              <a:t> (T.Tseng)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 u="sng">
                <a:solidFill>
                  <a:schemeClr val="hlink"/>
                </a:solidFill>
                <a:hlinkClick r:id="rId13"/>
              </a:rPr>
              <a:t>https://commons.wikimedia.org/wiki/File:Jim_McCarthy.jpg</a:t>
            </a:r>
            <a:r>
              <a:rPr lang="en" sz="800"/>
              <a:t> (Rkasper)</a:t>
            </a:r>
            <a:endParaRPr sz="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