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handoutMasterIdLst>
    <p:handoutMasterId r:id="rId48"/>
  </p:handoutMasterIdLst>
  <p:sldIdLst>
    <p:sldId id="257" r:id="rId2"/>
    <p:sldId id="269" r:id="rId3"/>
    <p:sldId id="270" r:id="rId4"/>
    <p:sldId id="271" r:id="rId5"/>
    <p:sldId id="305" r:id="rId6"/>
    <p:sldId id="313" r:id="rId7"/>
    <p:sldId id="294" r:id="rId8"/>
    <p:sldId id="300" r:id="rId9"/>
    <p:sldId id="293" r:id="rId10"/>
    <p:sldId id="361" r:id="rId11"/>
    <p:sldId id="395" r:id="rId12"/>
    <p:sldId id="396" r:id="rId13"/>
    <p:sldId id="274" r:id="rId14"/>
    <p:sldId id="398" r:id="rId15"/>
    <p:sldId id="399" r:id="rId16"/>
    <p:sldId id="400" r:id="rId17"/>
    <p:sldId id="391" r:id="rId18"/>
    <p:sldId id="345" r:id="rId19"/>
    <p:sldId id="259" r:id="rId20"/>
    <p:sldId id="304" r:id="rId21"/>
    <p:sldId id="358" r:id="rId22"/>
    <p:sldId id="338" r:id="rId23"/>
    <p:sldId id="397" r:id="rId24"/>
    <p:sldId id="344" r:id="rId25"/>
    <p:sldId id="385" r:id="rId26"/>
    <p:sldId id="386" r:id="rId27"/>
    <p:sldId id="388" r:id="rId28"/>
    <p:sldId id="347" r:id="rId29"/>
    <p:sldId id="370" r:id="rId30"/>
    <p:sldId id="367" r:id="rId31"/>
    <p:sldId id="366" r:id="rId32"/>
    <p:sldId id="368" r:id="rId33"/>
    <p:sldId id="369" r:id="rId34"/>
    <p:sldId id="371" r:id="rId35"/>
    <p:sldId id="372" r:id="rId36"/>
    <p:sldId id="373" r:id="rId37"/>
    <p:sldId id="374" r:id="rId38"/>
    <p:sldId id="375" r:id="rId39"/>
    <p:sldId id="376" r:id="rId40"/>
    <p:sldId id="377" r:id="rId41"/>
    <p:sldId id="354" r:id="rId42"/>
    <p:sldId id="356" r:id="rId43"/>
    <p:sldId id="355" r:id="rId44"/>
    <p:sldId id="334" r:id="rId45"/>
    <p:sldId id="279" r:id="rId4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06"/>
    <p:restoredTop sz="81044"/>
  </p:normalViewPr>
  <p:slideViewPr>
    <p:cSldViewPr snapToGrid="0" snapToObjects="1">
      <p:cViewPr varScale="1">
        <p:scale>
          <a:sx n="94" d="100"/>
          <a:sy n="94" d="100"/>
        </p:scale>
        <p:origin x="208" y="256"/>
      </p:cViewPr>
      <p:guideLst/>
    </p:cSldViewPr>
  </p:slideViewPr>
  <p:outlineViewPr>
    <p:cViewPr>
      <p:scale>
        <a:sx n="33" d="100"/>
        <a:sy n="33" d="100"/>
      </p:scale>
      <p:origin x="0" y="-920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FDED88-8CCB-4246-A1E3-73DB57595C02}" type="doc">
      <dgm:prSet loTypeId="urn:microsoft.com/office/officeart/2005/8/layout/venn1" loCatId="relationship" qsTypeId="urn:microsoft.com/office/officeart/2005/8/quickstyle/simple1" qsCatId="simple" csTypeId="urn:microsoft.com/office/officeart/2005/8/colors/accent1_2" csCatId="accent1" phldr="1"/>
      <dgm:spPr/>
    </dgm:pt>
    <dgm:pt modelId="{2BF68C73-1D36-4D90-A3EC-48618C773F01}">
      <dgm:prSet phldrT="[文本]"/>
      <dgm:spPr>
        <a:solidFill>
          <a:schemeClr val="tx1"/>
        </a:solidFill>
        <a:ln>
          <a:solidFill>
            <a:schemeClr val="tx1"/>
          </a:solidFill>
        </a:ln>
      </dgm:spPr>
      <dgm:t>
        <a:bodyPr/>
        <a:lstStyle/>
        <a:p>
          <a:r>
            <a:rPr lang="en-US" altLang="zh-CN" dirty="0" smtClean="0">
              <a:solidFill>
                <a:schemeClr val="bg1"/>
              </a:solidFill>
            </a:rPr>
            <a:t>Black</a:t>
          </a:r>
          <a:endParaRPr lang="zh-CN" altLang="en-US" dirty="0">
            <a:solidFill>
              <a:schemeClr val="bg1"/>
            </a:solidFill>
          </a:endParaRPr>
        </a:p>
      </dgm:t>
    </dgm:pt>
    <dgm:pt modelId="{7AB83017-7390-4D3B-9C0B-F622C60CE650}" type="parTrans" cxnId="{E22AF4ED-704E-49AA-8882-88A71094FA37}">
      <dgm:prSet/>
      <dgm:spPr/>
      <dgm:t>
        <a:bodyPr/>
        <a:lstStyle/>
        <a:p>
          <a:endParaRPr lang="zh-CN" altLang="en-US"/>
        </a:p>
      </dgm:t>
    </dgm:pt>
    <dgm:pt modelId="{D29CE103-CA9A-4C23-9AFC-27A9F3B15739}" type="sibTrans" cxnId="{E22AF4ED-704E-49AA-8882-88A71094FA37}">
      <dgm:prSet/>
      <dgm:spPr/>
      <dgm:t>
        <a:bodyPr/>
        <a:lstStyle/>
        <a:p>
          <a:endParaRPr lang="zh-CN" altLang="en-US"/>
        </a:p>
      </dgm:t>
    </dgm:pt>
    <dgm:pt modelId="{DAFE8000-0409-47E8-9B14-A7ADAD8C5D06}">
      <dgm:prSet phldrT="[文本]"/>
      <dgm:spPr>
        <a:solidFill>
          <a:srgbClr val="FFFFFF"/>
        </a:solidFill>
        <a:ln>
          <a:solidFill>
            <a:schemeClr val="bg1">
              <a:lumMod val="95000"/>
            </a:schemeClr>
          </a:solidFill>
        </a:ln>
      </dgm:spPr>
      <dgm:t>
        <a:bodyPr/>
        <a:lstStyle/>
        <a:p>
          <a:r>
            <a:rPr lang="en-US" altLang="zh-CN" dirty="0" smtClean="0">
              <a:solidFill>
                <a:schemeClr val="accent6">
                  <a:lumMod val="90000"/>
                  <a:lumOff val="10000"/>
                </a:schemeClr>
              </a:solidFill>
            </a:rPr>
            <a:t>White</a:t>
          </a:r>
          <a:endParaRPr lang="zh-CN" altLang="en-US" dirty="0">
            <a:solidFill>
              <a:schemeClr val="accent6">
                <a:lumMod val="90000"/>
                <a:lumOff val="10000"/>
              </a:schemeClr>
            </a:solidFill>
          </a:endParaRPr>
        </a:p>
      </dgm:t>
    </dgm:pt>
    <dgm:pt modelId="{25236869-F4C7-4104-AF57-825027522EF5}" type="parTrans" cxnId="{D5A93A0B-0491-425E-BF18-D0E7A307F208}">
      <dgm:prSet/>
      <dgm:spPr/>
      <dgm:t>
        <a:bodyPr/>
        <a:lstStyle/>
        <a:p>
          <a:endParaRPr lang="zh-CN" altLang="en-US"/>
        </a:p>
      </dgm:t>
    </dgm:pt>
    <dgm:pt modelId="{FB9E288A-BDCB-4BF2-8396-FC80850241B6}" type="sibTrans" cxnId="{D5A93A0B-0491-425E-BF18-D0E7A307F208}">
      <dgm:prSet/>
      <dgm:spPr/>
      <dgm:t>
        <a:bodyPr/>
        <a:lstStyle/>
        <a:p>
          <a:endParaRPr lang="zh-CN" altLang="en-US"/>
        </a:p>
      </dgm:t>
    </dgm:pt>
    <dgm:pt modelId="{16F08DBA-4CEC-4018-BF45-60DA235D6460}">
      <dgm:prSet phldrT="[文本]"/>
      <dgm:spPr>
        <a:solidFill>
          <a:schemeClr val="bg1">
            <a:lumMod val="50000"/>
            <a:alpha val="50000"/>
          </a:schemeClr>
        </a:solidFill>
        <a:ln>
          <a:solidFill>
            <a:schemeClr val="bg1">
              <a:lumMod val="85000"/>
            </a:schemeClr>
          </a:solidFill>
        </a:ln>
      </dgm:spPr>
      <dgm:t>
        <a:bodyPr/>
        <a:lstStyle/>
        <a:p>
          <a:r>
            <a:rPr lang="en-US" altLang="zh-CN" dirty="0" smtClean="0"/>
            <a:t>Grey</a:t>
          </a:r>
          <a:endParaRPr lang="zh-CN" altLang="en-US" dirty="0"/>
        </a:p>
      </dgm:t>
    </dgm:pt>
    <dgm:pt modelId="{D598B2F4-F198-4529-9637-11B1263A9A46}" type="parTrans" cxnId="{F9C2C226-825B-4A74-9F8E-4D982242D60B}">
      <dgm:prSet/>
      <dgm:spPr/>
      <dgm:t>
        <a:bodyPr/>
        <a:lstStyle/>
        <a:p>
          <a:endParaRPr lang="zh-CN" altLang="en-US"/>
        </a:p>
      </dgm:t>
    </dgm:pt>
    <dgm:pt modelId="{5B0CD4EF-93D6-4EF2-BCF3-5315227DD18E}" type="sibTrans" cxnId="{F9C2C226-825B-4A74-9F8E-4D982242D60B}">
      <dgm:prSet/>
      <dgm:spPr/>
      <dgm:t>
        <a:bodyPr/>
        <a:lstStyle/>
        <a:p>
          <a:endParaRPr lang="zh-CN" altLang="en-US"/>
        </a:p>
      </dgm:t>
    </dgm:pt>
    <dgm:pt modelId="{38982CD6-BFFD-4EFC-A0CC-3C0A8EA7F120}" type="pres">
      <dgm:prSet presAssocID="{ADFDED88-8CCB-4246-A1E3-73DB57595C02}" presName="compositeShape" presStyleCnt="0">
        <dgm:presLayoutVars>
          <dgm:chMax val="7"/>
          <dgm:dir/>
          <dgm:resizeHandles val="exact"/>
        </dgm:presLayoutVars>
      </dgm:prSet>
      <dgm:spPr/>
    </dgm:pt>
    <dgm:pt modelId="{585E724F-4DD2-4264-BE41-2EDCFF4AE6F3}" type="pres">
      <dgm:prSet presAssocID="{2BF68C73-1D36-4D90-A3EC-48618C773F01}" presName="circ1" presStyleLbl="vennNode1" presStyleIdx="0" presStyleCnt="3"/>
      <dgm:spPr/>
      <dgm:t>
        <a:bodyPr/>
        <a:lstStyle/>
        <a:p>
          <a:endParaRPr lang="zh-CN" altLang="en-US"/>
        </a:p>
      </dgm:t>
    </dgm:pt>
    <dgm:pt modelId="{7777AE5A-D7E6-4345-9BF3-C5C1056F07F9}" type="pres">
      <dgm:prSet presAssocID="{2BF68C73-1D36-4D90-A3EC-48618C773F01}" presName="circ1Tx" presStyleLbl="revTx" presStyleIdx="0" presStyleCnt="0">
        <dgm:presLayoutVars>
          <dgm:chMax val="0"/>
          <dgm:chPref val="0"/>
          <dgm:bulletEnabled val="1"/>
        </dgm:presLayoutVars>
      </dgm:prSet>
      <dgm:spPr/>
      <dgm:t>
        <a:bodyPr/>
        <a:lstStyle/>
        <a:p>
          <a:endParaRPr lang="zh-CN" altLang="en-US"/>
        </a:p>
      </dgm:t>
    </dgm:pt>
    <dgm:pt modelId="{21EB3523-98F9-4AC3-9512-D9610A1DF01C}" type="pres">
      <dgm:prSet presAssocID="{DAFE8000-0409-47E8-9B14-A7ADAD8C5D06}" presName="circ2" presStyleLbl="vennNode1" presStyleIdx="1" presStyleCnt="3"/>
      <dgm:spPr/>
      <dgm:t>
        <a:bodyPr/>
        <a:lstStyle/>
        <a:p>
          <a:endParaRPr lang="zh-CN" altLang="en-US"/>
        </a:p>
      </dgm:t>
    </dgm:pt>
    <dgm:pt modelId="{7253037C-37AB-4437-862C-D6F0EB906310}" type="pres">
      <dgm:prSet presAssocID="{DAFE8000-0409-47E8-9B14-A7ADAD8C5D06}" presName="circ2Tx" presStyleLbl="revTx" presStyleIdx="0" presStyleCnt="0">
        <dgm:presLayoutVars>
          <dgm:chMax val="0"/>
          <dgm:chPref val="0"/>
          <dgm:bulletEnabled val="1"/>
        </dgm:presLayoutVars>
      </dgm:prSet>
      <dgm:spPr/>
      <dgm:t>
        <a:bodyPr/>
        <a:lstStyle/>
        <a:p>
          <a:endParaRPr lang="zh-CN" altLang="en-US"/>
        </a:p>
      </dgm:t>
    </dgm:pt>
    <dgm:pt modelId="{5E610CD1-AFB6-4D87-9BF5-F361A3DDCA95}" type="pres">
      <dgm:prSet presAssocID="{16F08DBA-4CEC-4018-BF45-60DA235D6460}" presName="circ3" presStyleLbl="vennNode1" presStyleIdx="2" presStyleCnt="3"/>
      <dgm:spPr/>
      <dgm:t>
        <a:bodyPr/>
        <a:lstStyle/>
        <a:p>
          <a:endParaRPr lang="zh-CN" altLang="en-US"/>
        </a:p>
      </dgm:t>
    </dgm:pt>
    <dgm:pt modelId="{5F47F888-4E18-424B-8CB0-85617F242DE6}" type="pres">
      <dgm:prSet presAssocID="{16F08DBA-4CEC-4018-BF45-60DA235D6460}" presName="circ3Tx" presStyleLbl="revTx" presStyleIdx="0" presStyleCnt="0">
        <dgm:presLayoutVars>
          <dgm:chMax val="0"/>
          <dgm:chPref val="0"/>
          <dgm:bulletEnabled val="1"/>
        </dgm:presLayoutVars>
      </dgm:prSet>
      <dgm:spPr/>
      <dgm:t>
        <a:bodyPr/>
        <a:lstStyle/>
        <a:p>
          <a:endParaRPr lang="zh-CN" altLang="en-US"/>
        </a:p>
      </dgm:t>
    </dgm:pt>
  </dgm:ptLst>
  <dgm:cxnLst>
    <dgm:cxn modelId="{3FD4A647-1AE3-0948-B1BA-FC46ABF897DC}" type="presOf" srcId="{ADFDED88-8CCB-4246-A1E3-73DB57595C02}" destId="{38982CD6-BFFD-4EFC-A0CC-3C0A8EA7F120}" srcOrd="0" destOrd="0" presId="urn:microsoft.com/office/officeart/2005/8/layout/venn1"/>
    <dgm:cxn modelId="{4A8E0031-9385-4842-BDA5-3408BD18E81B}" type="presOf" srcId="{16F08DBA-4CEC-4018-BF45-60DA235D6460}" destId="{5F47F888-4E18-424B-8CB0-85617F242DE6}" srcOrd="1" destOrd="0" presId="urn:microsoft.com/office/officeart/2005/8/layout/venn1"/>
    <dgm:cxn modelId="{E22AF4ED-704E-49AA-8882-88A71094FA37}" srcId="{ADFDED88-8CCB-4246-A1E3-73DB57595C02}" destId="{2BF68C73-1D36-4D90-A3EC-48618C773F01}" srcOrd="0" destOrd="0" parTransId="{7AB83017-7390-4D3B-9C0B-F622C60CE650}" sibTransId="{D29CE103-CA9A-4C23-9AFC-27A9F3B15739}"/>
    <dgm:cxn modelId="{F33F00B6-A93D-8E44-867F-690932DEFBDE}" type="presOf" srcId="{2BF68C73-1D36-4D90-A3EC-48618C773F01}" destId="{585E724F-4DD2-4264-BE41-2EDCFF4AE6F3}" srcOrd="0" destOrd="0" presId="urn:microsoft.com/office/officeart/2005/8/layout/venn1"/>
    <dgm:cxn modelId="{69F8F6BD-9996-EF43-B645-FED0F1BA26DD}" type="presOf" srcId="{DAFE8000-0409-47E8-9B14-A7ADAD8C5D06}" destId="{7253037C-37AB-4437-862C-D6F0EB906310}" srcOrd="1" destOrd="0" presId="urn:microsoft.com/office/officeart/2005/8/layout/venn1"/>
    <dgm:cxn modelId="{26098FE8-ADF2-9647-875F-67B8E522452C}" type="presOf" srcId="{DAFE8000-0409-47E8-9B14-A7ADAD8C5D06}" destId="{21EB3523-98F9-4AC3-9512-D9610A1DF01C}" srcOrd="0" destOrd="0" presId="urn:microsoft.com/office/officeart/2005/8/layout/venn1"/>
    <dgm:cxn modelId="{A603285B-2BC4-7C41-87AD-422F8411BF36}" type="presOf" srcId="{16F08DBA-4CEC-4018-BF45-60DA235D6460}" destId="{5E610CD1-AFB6-4D87-9BF5-F361A3DDCA95}" srcOrd="0" destOrd="0" presId="urn:microsoft.com/office/officeart/2005/8/layout/venn1"/>
    <dgm:cxn modelId="{E3C1FA49-EC61-1440-8D4D-40DBA1B69241}" type="presOf" srcId="{2BF68C73-1D36-4D90-A3EC-48618C773F01}" destId="{7777AE5A-D7E6-4345-9BF3-C5C1056F07F9}" srcOrd="1" destOrd="0" presId="urn:microsoft.com/office/officeart/2005/8/layout/venn1"/>
    <dgm:cxn modelId="{F9C2C226-825B-4A74-9F8E-4D982242D60B}" srcId="{ADFDED88-8CCB-4246-A1E3-73DB57595C02}" destId="{16F08DBA-4CEC-4018-BF45-60DA235D6460}" srcOrd="2" destOrd="0" parTransId="{D598B2F4-F198-4529-9637-11B1263A9A46}" sibTransId="{5B0CD4EF-93D6-4EF2-BCF3-5315227DD18E}"/>
    <dgm:cxn modelId="{D5A93A0B-0491-425E-BF18-D0E7A307F208}" srcId="{ADFDED88-8CCB-4246-A1E3-73DB57595C02}" destId="{DAFE8000-0409-47E8-9B14-A7ADAD8C5D06}" srcOrd="1" destOrd="0" parTransId="{25236869-F4C7-4104-AF57-825027522EF5}" sibTransId="{FB9E288A-BDCB-4BF2-8396-FC80850241B6}"/>
    <dgm:cxn modelId="{6AF52AF5-5730-EE4E-B443-B477CB2C62D3}" type="presParOf" srcId="{38982CD6-BFFD-4EFC-A0CC-3C0A8EA7F120}" destId="{585E724F-4DD2-4264-BE41-2EDCFF4AE6F3}" srcOrd="0" destOrd="0" presId="urn:microsoft.com/office/officeart/2005/8/layout/venn1"/>
    <dgm:cxn modelId="{D21330E5-1C86-6340-AEBC-F13D9A922F46}" type="presParOf" srcId="{38982CD6-BFFD-4EFC-A0CC-3C0A8EA7F120}" destId="{7777AE5A-D7E6-4345-9BF3-C5C1056F07F9}" srcOrd="1" destOrd="0" presId="urn:microsoft.com/office/officeart/2005/8/layout/venn1"/>
    <dgm:cxn modelId="{1D07F3AE-CB0C-1D45-B008-C9492236B3A0}" type="presParOf" srcId="{38982CD6-BFFD-4EFC-A0CC-3C0A8EA7F120}" destId="{21EB3523-98F9-4AC3-9512-D9610A1DF01C}" srcOrd="2" destOrd="0" presId="urn:microsoft.com/office/officeart/2005/8/layout/venn1"/>
    <dgm:cxn modelId="{7C3AC946-D6E0-4644-8CE9-2BD365E90969}" type="presParOf" srcId="{38982CD6-BFFD-4EFC-A0CC-3C0A8EA7F120}" destId="{7253037C-37AB-4437-862C-D6F0EB906310}" srcOrd="3" destOrd="0" presId="urn:microsoft.com/office/officeart/2005/8/layout/venn1"/>
    <dgm:cxn modelId="{CCDDAE3C-6F4C-7743-91B1-B805D796F39A}" type="presParOf" srcId="{38982CD6-BFFD-4EFC-A0CC-3C0A8EA7F120}" destId="{5E610CD1-AFB6-4D87-9BF5-F361A3DDCA95}" srcOrd="4" destOrd="0" presId="urn:microsoft.com/office/officeart/2005/8/layout/venn1"/>
    <dgm:cxn modelId="{EC293D7D-2EDE-DB41-9C7C-2BC40BC992E2}" type="presParOf" srcId="{38982CD6-BFFD-4EFC-A0CC-3C0A8EA7F120}" destId="{5F47F888-4E18-424B-8CB0-85617F242DE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F3D840-E14C-46EA-BC76-6ED3E543074C}"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zh-CN" altLang="en-US"/>
        </a:p>
      </dgm:t>
    </dgm:pt>
    <dgm:pt modelId="{F9CF9D48-544E-4472-A38F-119EB78B6DB2}">
      <dgm:prSet phldrT="[文本]" custT="1"/>
      <dgm:spPr/>
      <dgm:t>
        <a:bodyPr/>
        <a:lstStyle/>
        <a:p>
          <a:pPr algn="ctr"/>
          <a:r>
            <a:rPr lang="en-US" altLang="zh-CN" sz="1200" dirty="0" smtClean="0"/>
            <a:t>Log</a:t>
          </a:r>
          <a:endParaRPr lang="zh-CN" altLang="en-US" sz="1200" dirty="0"/>
        </a:p>
      </dgm:t>
    </dgm:pt>
    <dgm:pt modelId="{29278F95-3E6B-4950-B948-D7E0AAAC517D}" type="parTrans" cxnId="{C649755C-6C38-4C7E-B8BC-9DD6FAF06F3A}">
      <dgm:prSet/>
      <dgm:spPr/>
      <dgm:t>
        <a:bodyPr/>
        <a:lstStyle/>
        <a:p>
          <a:endParaRPr lang="zh-CN" altLang="en-US"/>
        </a:p>
      </dgm:t>
    </dgm:pt>
    <dgm:pt modelId="{FE946080-7509-4E31-87EB-F83B02E92BDE}" type="sibTrans" cxnId="{C649755C-6C38-4C7E-B8BC-9DD6FAF06F3A}">
      <dgm:prSet/>
      <dgm:spPr/>
      <dgm:t>
        <a:bodyPr/>
        <a:lstStyle/>
        <a:p>
          <a:endParaRPr lang="zh-CN" altLang="en-US"/>
        </a:p>
      </dgm:t>
    </dgm:pt>
    <dgm:pt modelId="{474C6ABC-492A-414A-B409-42987F9F210D}">
      <dgm:prSet phldrT="[文本]" custT="1"/>
      <dgm:spPr/>
      <dgm:t>
        <a:bodyPr/>
        <a:lstStyle/>
        <a:p>
          <a:pPr algn="ctr"/>
          <a:r>
            <a:rPr lang="en-US" altLang="zh-CN" sz="1200" dirty="0" smtClean="0"/>
            <a:t>Event</a:t>
          </a:r>
          <a:endParaRPr lang="zh-CN" altLang="en-US" sz="1200" dirty="0"/>
        </a:p>
      </dgm:t>
    </dgm:pt>
    <dgm:pt modelId="{B894288A-373E-4BBA-A27A-95E7B1EC1AC9}" type="parTrans" cxnId="{FDE88F82-08A2-41B7-B3D4-0C35F5DE9728}">
      <dgm:prSet/>
      <dgm:spPr/>
      <dgm:t>
        <a:bodyPr/>
        <a:lstStyle/>
        <a:p>
          <a:endParaRPr lang="zh-CN" altLang="en-US"/>
        </a:p>
      </dgm:t>
    </dgm:pt>
    <dgm:pt modelId="{00E4703C-DA5D-4650-B9BD-0B7E0801C944}" type="sibTrans" cxnId="{FDE88F82-08A2-41B7-B3D4-0C35F5DE9728}">
      <dgm:prSet/>
      <dgm:spPr/>
      <dgm:t>
        <a:bodyPr/>
        <a:lstStyle/>
        <a:p>
          <a:endParaRPr lang="zh-CN" altLang="en-US"/>
        </a:p>
      </dgm:t>
    </dgm:pt>
    <dgm:pt modelId="{66D9DFE7-2F10-4F72-B50C-383A53C59832}">
      <dgm:prSet phldrT="[文本]" custT="1"/>
      <dgm:spPr/>
      <dgm:t>
        <a:bodyPr/>
        <a:lstStyle/>
        <a:p>
          <a:pPr algn="ctr"/>
          <a:r>
            <a:rPr lang="en-US" altLang="zh-CN" sz="800" dirty="0" smtClean="0"/>
            <a:t>ML</a:t>
          </a:r>
          <a:endParaRPr lang="zh-CN" altLang="en-US" sz="800" dirty="0"/>
        </a:p>
      </dgm:t>
    </dgm:pt>
    <dgm:pt modelId="{93361D33-E10D-4CA3-B204-DDEBB4CA1B15}" type="parTrans" cxnId="{D87B3F99-EFB7-4000-B0A3-555150A2662B}">
      <dgm:prSet/>
      <dgm:spPr/>
      <dgm:t>
        <a:bodyPr/>
        <a:lstStyle/>
        <a:p>
          <a:endParaRPr lang="zh-CN" altLang="en-US"/>
        </a:p>
      </dgm:t>
    </dgm:pt>
    <dgm:pt modelId="{D14A35F1-3E19-4519-9996-AF3FDAC7E071}" type="sibTrans" cxnId="{D87B3F99-EFB7-4000-B0A3-555150A2662B}">
      <dgm:prSet/>
      <dgm:spPr/>
      <dgm:t>
        <a:bodyPr/>
        <a:lstStyle/>
        <a:p>
          <a:endParaRPr lang="zh-CN" altLang="en-US"/>
        </a:p>
      </dgm:t>
    </dgm:pt>
    <dgm:pt modelId="{EEA9A9C4-811A-4E49-85B6-FDCD85F79B37}">
      <dgm:prSet phldrT="[文本]" custT="1"/>
      <dgm:spPr/>
      <dgm:t>
        <a:bodyPr/>
        <a:lstStyle/>
        <a:p>
          <a:pPr algn="ctr"/>
          <a:r>
            <a:rPr lang="en-US" altLang="zh-CN" sz="800" dirty="0" smtClean="0"/>
            <a:t>Static Understanding</a:t>
          </a:r>
          <a:endParaRPr lang="zh-CN" altLang="en-US" sz="800" dirty="0"/>
        </a:p>
      </dgm:t>
    </dgm:pt>
    <dgm:pt modelId="{B2FA16B7-FE2D-4C16-8659-C7EFBD258985}" type="parTrans" cxnId="{3E7893B9-CB39-4634-ADD3-472DBB7EFB2F}">
      <dgm:prSet/>
      <dgm:spPr/>
      <dgm:t>
        <a:bodyPr/>
        <a:lstStyle/>
        <a:p>
          <a:endParaRPr lang="zh-CN" altLang="en-US"/>
        </a:p>
      </dgm:t>
    </dgm:pt>
    <dgm:pt modelId="{A78115D2-09D5-4566-ADEA-76546AE65351}" type="sibTrans" cxnId="{3E7893B9-CB39-4634-ADD3-472DBB7EFB2F}">
      <dgm:prSet/>
      <dgm:spPr/>
      <dgm:t>
        <a:bodyPr/>
        <a:lstStyle/>
        <a:p>
          <a:endParaRPr lang="zh-CN" altLang="en-US"/>
        </a:p>
      </dgm:t>
    </dgm:pt>
    <dgm:pt modelId="{FD4B67E7-83B9-43FA-913E-2C695C51404C}">
      <dgm:prSet phldrT="[文本]" custT="1"/>
      <dgm:spPr/>
      <dgm:t>
        <a:bodyPr/>
        <a:lstStyle/>
        <a:p>
          <a:r>
            <a:rPr lang="en-US" altLang="zh-CN" sz="1200" dirty="0" smtClean="0">
              <a:solidFill>
                <a:schemeClr val="tx1"/>
              </a:solidFill>
            </a:rPr>
            <a:t>Incident</a:t>
          </a:r>
          <a:endParaRPr lang="zh-CN" altLang="en-US" sz="1200" dirty="0">
            <a:solidFill>
              <a:schemeClr val="tx1"/>
            </a:solidFill>
          </a:endParaRPr>
        </a:p>
      </dgm:t>
    </dgm:pt>
    <dgm:pt modelId="{F6F2405D-9823-4F47-8CA7-82BE87789C7F}" type="parTrans" cxnId="{EF3F57E1-5C50-49A1-928E-85A1F83E0899}">
      <dgm:prSet/>
      <dgm:spPr/>
      <dgm:t>
        <a:bodyPr/>
        <a:lstStyle/>
        <a:p>
          <a:endParaRPr lang="zh-CN" altLang="en-US"/>
        </a:p>
      </dgm:t>
    </dgm:pt>
    <dgm:pt modelId="{789824B4-DA49-4782-8C09-01773E84D1C3}" type="sibTrans" cxnId="{EF3F57E1-5C50-49A1-928E-85A1F83E0899}">
      <dgm:prSet/>
      <dgm:spPr/>
      <dgm:t>
        <a:bodyPr/>
        <a:lstStyle/>
        <a:p>
          <a:endParaRPr lang="zh-CN" altLang="en-US"/>
        </a:p>
      </dgm:t>
    </dgm:pt>
    <dgm:pt modelId="{F90225F9-5C82-44F7-BEC2-29D02266FB2F}">
      <dgm:prSet phldrT="[文本]" custT="1"/>
      <dgm:spPr/>
      <dgm:t>
        <a:bodyPr/>
        <a:lstStyle/>
        <a:p>
          <a:pPr algn="ctr"/>
          <a:r>
            <a:rPr lang="en-US" altLang="zh-CN" sz="800" dirty="0" smtClean="0"/>
            <a:t>Event Gen</a:t>
          </a:r>
          <a:endParaRPr lang="zh-CN" altLang="en-US" sz="800" dirty="0"/>
        </a:p>
      </dgm:t>
    </dgm:pt>
    <dgm:pt modelId="{5068C8F9-C294-4BE2-A822-1C09F607B204}" type="parTrans" cxnId="{F2C6C5ED-42DB-4521-8455-F3ED48B84B0E}">
      <dgm:prSet/>
      <dgm:spPr/>
      <dgm:t>
        <a:bodyPr/>
        <a:lstStyle/>
        <a:p>
          <a:endParaRPr lang="zh-CN" altLang="en-US"/>
        </a:p>
      </dgm:t>
    </dgm:pt>
    <dgm:pt modelId="{6842118A-A3F9-4BD8-950B-1E067A133DD5}" type="sibTrans" cxnId="{F2C6C5ED-42DB-4521-8455-F3ED48B84B0E}">
      <dgm:prSet/>
      <dgm:spPr/>
      <dgm:t>
        <a:bodyPr/>
        <a:lstStyle/>
        <a:p>
          <a:endParaRPr lang="zh-CN" altLang="en-US"/>
        </a:p>
      </dgm:t>
    </dgm:pt>
    <dgm:pt modelId="{5299909F-08D6-4A33-89F7-F5C493E8FE9A}">
      <dgm:prSet phldrT="[文本]" custT="1"/>
      <dgm:spPr/>
      <dgm:t>
        <a:bodyPr/>
        <a:lstStyle/>
        <a:p>
          <a:pPr algn="ctr"/>
          <a:r>
            <a:rPr lang="en-US" altLang="zh-CN" sz="1050" dirty="0" smtClean="0">
              <a:solidFill>
                <a:schemeClr val="tx1"/>
              </a:solidFill>
            </a:rPr>
            <a:t>Profile (reasoning)</a:t>
          </a:r>
          <a:endParaRPr lang="zh-CN" altLang="en-US" sz="1050" dirty="0">
            <a:solidFill>
              <a:schemeClr val="tx1"/>
            </a:solidFill>
          </a:endParaRPr>
        </a:p>
      </dgm:t>
    </dgm:pt>
    <dgm:pt modelId="{033ED1B6-0091-444B-B75B-BBBD0B0E47B6}" type="parTrans" cxnId="{11D13A8E-7A97-43CC-AB67-7F63E2DC8DCA}">
      <dgm:prSet/>
      <dgm:spPr/>
      <dgm:t>
        <a:bodyPr/>
        <a:lstStyle/>
        <a:p>
          <a:endParaRPr lang="zh-CN" altLang="en-US"/>
        </a:p>
      </dgm:t>
    </dgm:pt>
    <dgm:pt modelId="{B56AA823-F700-442B-9FA3-B2797391688F}" type="sibTrans" cxnId="{11D13A8E-7A97-43CC-AB67-7F63E2DC8DCA}">
      <dgm:prSet/>
      <dgm:spPr/>
      <dgm:t>
        <a:bodyPr/>
        <a:lstStyle/>
        <a:p>
          <a:endParaRPr lang="zh-CN" altLang="en-US"/>
        </a:p>
      </dgm:t>
    </dgm:pt>
    <dgm:pt modelId="{E898CE2D-EAEC-4AEF-8FFE-6D55D08D3C19}">
      <dgm:prSet phldrT="[文本]" custT="1"/>
      <dgm:spPr/>
      <dgm:t>
        <a:bodyPr/>
        <a:lstStyle/>
        <a:p>
          <a:pPr algn="ctr"/>
          <a:r>
            <a:rPr lang="en-US" altLang="zh-CN" sz="1200" dirty="0" smtClean="0"/>
            <a:t>Pre-Warning</a:t>
          </a:r>
          <a:endParaRPr lang="zh-CN" altLang="en-US" sz="1200" dirty="0"/>
        </a:p>
      </dgm:t>
    </dgm:pt>
    <dgm:pt modelId="{15C1E5C8-FA0F-44DD-A259-FF848D233136}" type="parTrans" cxnId="{6FCEEBDC-C9D4-43B4-AECF-095DAA77C746}">
      <dgm:prSet/>
      <dgm:spPr/>
      <dgm:t>
        <a:bodyPr/>
        <a:lstStyle/>
        <a:p>
          <a:endParaRPr lang="zh-CN" altLang="en-US"/>
        </a:p>
      </dgm:t>
    </dgm:pt>
    <dgm:pt modelId="{FD746420-69E7-4CFE-9F53-A51D8C6DCF1D}" type="sibTrans" cxnId="{6FCEEBDC-C9D4-43B4-AECF-095DAA77C746}">
      <dgm:prSet/>
      <dgm:spPr/>
      <dgm:t>
        <a:bodyPr/>
        <a:lstStyle/>
        <a:p>
          <a:endParaRPr lang="zh-CN" altLang="en-US"/>
        </a:p>
      </dgm:t>
    </dgm:pt>
    <dgm:pt modelId="{E6745577-6AF8-477A-834C-BF0594E274E5}">
      <dgm:prSet phldrT="[文本]" custT="1"/>
      <dgm:spPr/>
      <dgm:t>
        <a:bodyPr/>
        <a:lstStyle/>
        <a:p>
          <a:pPr algn="ctr"/>
          <a:r>
            <a:rPr lang="en-US" altLang="zh-CN" sz="900" dirty="0" smtClean="0"/>
            <a:t>IOC-based pre-warning</a:t>
          </a:r>
          <a:endParaRPr lang="zh-CN" altLang="en-US" sz="900" dirty="0"/>
        </a:p>
      </dgm:t>
    </dgm:pt>
    <dgm:pt modelId="{6DE17246-819D-428C-BF8F-60CBFC6E8FF9}" type="parTrans" cxnId="{DB49523A-CAF7-4CD5-BBFF-BDB63C37A283}">
      <dgm:prSet/>
      <dgm:spPr/>
      <dgm:t>
        <a:bodyPr/>
        <a:lstStyle/>
        <a:p>
          <a:endParaRPr lang="zh-CN" altLang="en-US"/>
        </a:p>
      </dgm:t>
    </dgm:pt>
    <dgm:pt modelId="{2CD3F7CA-0208-425F-91D6-176499FB0E0D}" type="sibTrans" cxnId="{DB49523A-CAF7-4CD5-BBFF-BDB63C37A283}">
      <dgm:prSet/>
      <dgm:spPr/>
      <dgm:t>
        <a:bodyPr/>
        <a:lstStyle/>
        <a:p>
          <a:endParaRPr lang="zh-CN" altLang="en-US"/>
        </a:p>
      </dgm:t>
    </dgm:pt>
    <dgm:pt modelId="{9003A925-48C6-44E8-9B4B-463995353606}">
      <dgm:prSet phldrT="[文本]" custT="1"/>
      <dgm:spPr/>
      <dgm:t>
        <a:bodyPr/>
        <a:lstStyle/>
        <a:p>
          <a:pPr algn="ctr"/>
          <a:r>
            <a:rPr lang="en-US" altLang="zh-CN" sz="1000" dirty="0" smtClean="0"/>
            <a:t>Multi-source logs</a:t>
          </a:r>
          <a:endParaRPr lang="zh-CN" altLang="en-US" sz="1000" dirty="0"/>
        </a:p>
      </dgm:t>
    </dgm:pt>
    <dgm:pt modelId="{22EA9979-6096-4698-B1E0-0D84F45B6048}" type="parTrans" cxnId="{D5822E37-2683-481E-B81C-1980D55FE0BD}">
      <dgm:prSet/>
      <dgm:spPr/>
      <dgm:t>
        <a:bodyPr/>
        <a:lstStyle/>
        <a:p>
          <a:endParaRPr lang="zh-CN" altLang="en-US"/>
        </a:p>
      </dgm:t>
    </dgm:pt>
    <dgm:pt modelId="{253D431D-5F8F-4585-B873-2F58CFA93F6C}" type="sibTrans" cxnId="{D5822E37-2683-481E-B81C-1980D55FE0BD}">
      <dgm:prSet/>
      <dgm:spPr/>
      <dgm:t>
        <a:bodyPr/>
        <a:lstStyle/>
        <a:p>
          <a:endParaRPr lang="zh-CN" altLang="en-US"/>
        </a:p>
      </dgm:t>
    </dgm:pt>
    <dgm:pt modelId="{DAD81674-0365-4A5B-BA70-F62C1670130D}">
      <dgm:prSet phldrT="[文本]" custT="1"/>
      <dgm:spPr/>
      <dgm:t>
        <a:bodyPr/>
        <a:lstStyle/>
        <a:p>
          <a:pPr algn="ctr"/>
          <a:r>
            <a:rPr lang="en-US" altLang="zh-CN" sz="800" dirty="0" smtClean="0">
              <a:solidFill>
                <a:schemeClr val="tx1"/>
              </a:solidFill>
            </a:rPr>
            <a:t>Update offender/group</a:t>
          </a:r>
          <a:endParaRPr lang="zh-CN" altLang="en-US" sz="800" dirty="0">
            <a:solidFill>
              <a:schemeClr val="tx1"/>
            </a:solidFill>
          </a:endParaRPr>
        </a:p>
      </dgm:t>
    </dgm:pt>
    <dgm:pt modelId="{5F575F97-99AA-4D47-A4B3-FB45C676664B}" type="parTrans" cxnId="{54CB160A-27D9-4DBA-B097-748009100C4D}">
      <dgm:prSet/>
      <dgm:spPr/>
      <dgm:t>
        <a:bodyPr/>
        <a:lstStyle/>
        <a:p>
          <a:endParaRPr lang="zh-CN" altLang="en-US"/>
        </a:p>
      </dgm:t>
    </dgm:pt>
    <dgm:pt modelId="{70482B69-026C-4712-AE6E-579E652E61CB}" type="sibTrans" cxnId="{54CB160A-27D9-4DBA-B097-748009100C4D}">
      <dgm:prSet/>
      <dgm:spPr/>
      <dgm:t>
        <a:bodyPr/>
        <a:lstStyle/>
        <a:p>
          <a:endParaRPr lang="zh-CN" altLang="en-US"/>
        </a:p>
      </dgm:t>
    </dgm:pt>
    <dgm:pt modelId="{513A119F-610C-436F-BC1A-CFE267A59CD0}">
      <dgm:prSet phldrT="[文本]" custT="1"/>
      <dgm:spPr/>
      <dgm:t>
        <a:bodyPr/>
        <a:lstStyle/>
        <a:p>
          <a:pPr algn="ctr"/>
          <a:r>
            <a:rPr lang="en-US" altLang="zh-CN" sz="800" dirty="0" smtClean="0">
              <a:solidFill>
                <a:schemeClr val="tx1"/>
              </a:solidFill>
            </a:rPr>
            <a:t>Update IOC</a:t>
          </a:r>
          <a:endParaRPr lang="zh-CN" altLang="en-US" sz="800" dirty="0">
            <a:solidFill>
              <a:schemeClr val="tx1"/>
            </a:solidFill>
          </a:endParaRPr>
        </a:p>
      </dgm:t>
    </dgm:pt>
    <dgm:pt modelId="{5D68C3B4-D52F-4EE1-A5C6-CA71309B970C}" type="parTrans" cxnId="{13575AF7-A5CA-4213-96B6-4806F6CCD87A}">
      <dgm:prSet/>
      <dgm:spPr/>
      <dgm:t>
        <a:bodyPr/>
        <a:lstStyle/>
        <a:p>
          <a:endParaRPr lang="zh-CN" altLang="en-US"/>
        </a:p>
      </dgm:t>
    </dgm:pt>
    <dgm:pt modelId="{425EB0BF-21AA-4FD4-866B-1DA3FE3F40B2}" type="sibTrans" cxnId="{13575AF7-A5CA-4213-96B6-4806F6CCD87A}">
      <dgm:prSet/>
      <dgm:spPr/>
      <dgm:t>
        <a:bodyPr/>
        <a:lstStyle/>
        <a:p>
          <a:endParaRPr lang="zh-CN" altLang="en-US"/>
        </a:p>
      </dgm:t>
    </dgm:pt>
    <dgm:pt modelId="{15CBE050-C0B4-4824-BFFB-38D5F94064DE}">
      <dgm:prSet phldrT="[文本]" custT="1"/>
      <dgm:spPr/>
      <dgm:t>
        <a:bodyPr/>
        <a:lstStyle/>
        <a:p>
          <a:r>
            <a:rPr lang="en-US" altLang="en-US" sz="800" dirty="0" smtClean="0">
              <a:solidFill>
                <a:schemeClr val="tx1"/>
              </a:solidFill>
            </a:rPr>
            <a:t>Multi-source data deduplication</a:t>
          </a:r>
          <a:endParaRPr lang="zh-CN" altLang="en-US" sz="400" dirty="0" smtClean="0">
            <a:solidFill>
              <a:schemeClr val="tx1"/>
            </a:solidFill>
          </a:endParaRPr>
        </a:p>
      </dgm:t>
    </dgm:pt>
    <dgm:pt modelId="{283173A3-678F-46AC-9DE2-581786F3E7E5}" type="parTrans" cxnId="{3E6661E6-220A-4890-AD0A-39138246EA89}">
      <dgm:prSet/>
      <dgm:spPr/>
      <dgm:t>
        <a:bodyPr/>
        <a:lstStyle/>
        <a:p>
          <a:endParaRPr lang="zh-CN" altLang="en-US"/>
        </a:p>
      </dgm:t>
    </dgm:pt>
    <dgm:pt modelId="{13CE38EA-17DB-4D63-8F74-52889D6E7AAA}" type="sibTrans" cxnId="{3E6661E6-220A-4890-AD0A-39138246EA89}">
      <dgm:prSet/>
      <dgm:spPr/>
      <dgm:t>
        <a:bodyPr/>
        <a:lstStyle/>
        <a:p>
          <a:endParaRPr lang="zh-CN" altLang="en-US"/>
        </a:p>
      </dgm:t>
    </dgm:pt>
    <dgm:pt modelId="{DF76E1C9-EDA3-4C25-BCA5-6797AD31EF73}">
      <dgm:prSet phldrT="[文本]" custT="1"/>
      <dgm:spPr/>
      <dgm:t>
        <a:bodyPr/>
        <a:lstStyle/>
        <a:p>
          <a:r>
            <a:rPr lang="en-US" altLang="zh-CN" sz="800" dirty="0" smtClean="0">
              <a:solidFill>
                <a:schemeClr val="tx1"/>
              </a:solidFill>
            </a:rPr>
            <a:t>Kill chain Inference</a:t>
          </a:r>
          <a:endParaRPr lang="zh-CN" altLang="en-US" sz="800" dirty="0">
            <a:solidFill>
              <a:schemeClr val="tx1"/>
            </a:solidFill>
          </a:endParaRPr>
        </a:p>
      </dgm:t>
    </dgm:pt>
    <dgm:pt modelId="{AE635A9F-9508-439E-A095-6C5981639422}" type="parTrans" cxnId="{2CCC64D4-70C7-4529-98EB-79620C6ADF6C}">
      <dgm:prSet/>
      <dgm:spPr/>
      <dgm:t>
        <a:bodyPr/>
        <a:lstStyle/>
        <a:p>
          <a:endParaRPr lang="zh-CN" altLang="en-US"/>
        </a:p>
      </dgm:t>
    </dgm:pt>
    <dgm:pt modelId="{853E1EE4-8AD3-4A5F-895A-3E9A0338AFE2}" type="sibTrans" cxnId="{2CCC64D4-70C7-4529-98EB-79620C6ADF6C}">
      <dgm:prSet/>
      <dgm:spPr/>
      <dgm:t>
        <a:bodyPr/>
        <a:lstStyle/>
        <a:p>
          <a:endParaRPr lang="zh-CN" altLang="en-US"/>
        </a:p>
      </dgm:t>
    </dgm:pt>
    <dgm:pt modelId="{7A6DB5E1-6998-40AA-9A69-304C6B4891E7}">
      <dgm:prSet phldrT="[文本]"/>
      <dgm:spPr/>
      <dgm:t>
        <a:bodyPr/>
        <a:lstStyle/>
        <a:p>
          <a:endParaRPr lang="zh-CN" altLang="en-US" sz="500" dirty="0">
            <a:solidFill>
              <a:schemeClr val="tx1"/>
            </a:solidFill>
          </a:endParaRPr>
        </a:p>
      </dgm:t>
    </dgm:pt>
    <dgm:pt modelId="{B085DE92-BE35-4472-A5E2-7EFC4A47CE3D}" type="parTrans" cxnId="{1E1E35ED-A5F0-41FB-9A8E-322DC2B16195}">
      <dgm:prSet/>
      <dgm:spPr/>
      <dgm:t>
        <a:bodyPr/>
        <a:lstStyle/>
        <a:p>
          <a:endParaRPr lang="zh-CN" altLang="en-US"/>
        </a:p>
      </dgm:t>
    </dgm:pt>
    <dgm:pt modelId="{A8D3EB85-0ED4-4405-A401-0CEFE8EE6503}" type="sibTrans" cxnId="{1E1E35ED-A5F0-41FB-9A8E-322DC2B16195}">
      <dgm:prSet/>
      <dgm:spPr/>
      <dgm:t>
        <a:bodyPr/>
        <a:lstStyle/>
        <a:p>
          <a:endParaRPr lang="zh-CN" altLang="en-US"/>
        </a:p>
      </dgm:t>
    </dgm:pt>
    <dgm:pt modelId="{A8BE8730-8F1D-784E-A5F6-A7B0B39B0298}">
      <dgm:prSet phldrT="[文本]" custT="1"/>
      <dgm:spPr/>
      <dgm:t>
        <a:bodyPr/>
        <a:lstStyle/>
        <a:p>
          <a:r>
            <a:rPr lang="en-US" altLang="zh-CN" sz="800" dirty="0" smtClean="0">
              <a:solidFill>
                <a:schemeClr val="tx1"/>
              </a:solidFill>
            </a:rPr>
            <a:t>Incident Gen</a:t>
          </a:r>
          <a:endParaRPr lang="zh-CN" altLang="en-US" sz="800" dirty="0">
            <a:solidFill>
              <a:schemeClr val="tx1"/>
            </a:solidFill>
          </a:endParaRPr>
        </a:p>
      </dgm:t>
    </dgm:pt>
    <dgm:pt modelId="{21CB8676-8A3F-0E4B-8C2B-D90359392160}" type="parTrans" cxnId="{F76ADF0C-50D9-2743-9A5E-33D23FD15E73}">
      <dgm:prSet/>
      <dgm:spPr/>
      <dgm:t>
        <a:bodyPr/>
        <a:lstStyle/>
        <a:p>
          <a:endParaRPr lang="zh-CN" altLang="en-US"/>
        </a:p>
      </dgm:t>
    </dgm:pt>
    <dgm:pt modelId="{1ED0FC35-CFC5-784E-9059-618AE1C46ABA}" type="sibTrans" cxnId="{F76ADF0C-50D9-2743-9A5E-33D23FD15E73}">
      <dgm:prSet/>
      <dgm:spPr/>
      <dgm:t>
        <a:bodyPr/>
        <a:lstStyle/>
        <a:p>
          <a:endParaRPr lang="zh-CN" altLang="en-US"/>
        </a:p>
      </dgm:t>
    </dgm:pt>
    <dgm:pt modelId="{B1865404-FDCB-45F0-89F4-65BF649C300F}" type="pres">
      <dgm:prSet presAssocID="{4CF3D840-E14C-46EA-BC76-6ED3E543074C}" presName="cycle" presStyleCnt="0">
        <dgm:presLayoutVars>
          <dgm:dir/>
          <dgm:resizeHandles val="exact"/>
        </dgm:presLayoutVars>
      </dgm:prSet>
      <dgm:spPr/>
      <dgm:t>
        <a:bodyPr/>
        <a:lstStyle/>
        <a:p>
          <a:endParaRPr lang="zh-CN" altLang="en-US"/>
        </a:p>
      </dgm:t>
    </dgm:pt>
    <dgm:pt modelId="{8AC4AA17-EA99-4708-875A-4B943E623040}" type="pres">
      <dgm:prSet presAssocID="{F9CF9D48-544E-4472-A38F-119EB78B6DB2}" presName="node" presStyleLbl="node1" presStyleIdx="0" presStyleCnt="5">
        <dgm:presLayoutVars>
          <dgm:bulletEnabled val="1"/>
        </dgm:presLayoutVars>
      </dgm:prSet>
      <dgm:spPr/>
      <dgm:t>
        <a:bodyPr/>
        <a:lstStyle/>
        <a:p>
          <a:endParaRPr lang="zh-CN" altLang="en-US"/>
        </a:p>
      </dgm:t>
    </dgm:pt>
    <dgm:pt modelId="{BCE10C49-C7F6-44C4-8568-67D22E470AD9}" type="pres">
      <dgm:prSet presAssocID="{FE946080-7509-4E31-87EB-F83B02E92BDE}" presName="sibTrans" presStyleLbl="sibTrans2D1" presStyleIdx="0" presStyleCnt="5"/>
      <dgm:spPr/>
      <dgm:t>
        <a:bodyPr/>
        <a:lstStyle/>
        <a:p>
          <a:endParaRPr lang="zh-CN" altLang="en-US"/>
        </a:p>
      </dgm:t>
    </dgm:pt>
    <dgm:pt modelId="{90515082-C579-45D5-94BE-A1B91BF30EA4}" type="pres">
      <dgm:prSet presAssocID="{FE946080-7509-4E31-87EB-F83B02E92BDE}" presName="connectorText" presStyleLbl="sibTrans2D1" presStyleIdx="0" presStyleCnt="5"/>
      <dgm:spPr/>
      <dgm:t>
        <a:bodyPr/>
        <a:lstStyle/>
        <a:p>
          <a:endParaRPr lang="zh-CN" altLang="en-US"/>
        </a:p>
      </dgm:t>
    </dgm:pt>
    <dgm:pt modelId="{2FC4E684-0640-4629-9C9D-AF2FA33308ED}" type="pres">
      <dgm:prSet presAssocID="{474C6ABC-492A-414A-B409-42987F9F210D}" presName="node" presStyleLbl="node1" presStyleIdx="1" presStyleCnt="5">
        <dgm:presLayoutVars>
          <dgm:bulletEnabled val="1"/>
        </dgm:presLayoutVars>
      </dgm:prSet>
      <dgm:spPr/>
      <dgm:t>
        <a:bodyPr/>
        <a:lstStyle/>
        <a:p>
          <a:endParaRPr lang="zh-CN" altLang="en-US"/>
        </a:p>
      </dgm:t>
    </dgm:pt>
    <dgm:pt modelId="{4071A69E-E650-4804-9A21-6DD12FBC8507}" type="pres">
      <dgm:prSet presAssocID="{00E4703C-DA5D-4650-B9BD-0B7E0801C944}" presName="sibTrans" presStyleLbl="sibTrans2D1" presStyleIdx="1" presStyleCnt="5"/>
      <dgm:spPr/>
      <dgm:t>
        <a:bodyPr/>
        <a:lstStyle/>
        <a:p>
          <a:endParaRPr lang="zh-CN" altLang="en-US"/>
        </a:p>
      </dgm:t>
    </dgm:pt>
    <dgm:pt modelId="{DA5664DB-E576-4606-8FD8-42107D6854B3}" type="pres">
      <dgm:prSet presAssocID="{00E4703C-DA5D-4650-B9BD-0B7E0801C944}" presName="connectorText" presStyleLbl="sibTrans2D1" presStyleIdx="1" presStyleCnt="5"/>
      <dgm:spPr/>
      <dgm:t>
        <a:bodyPr/>
        <a:lstStyle/>
        <a:p>
          <a:endParaRPr lang="zh-CN" altLang="en-US"/>
        </a:p>
      </dgm:t>
    </dgm:pt>
    <dgm:pt modelId="{4760C957-9566-4238-8489-36A7857D3563}" type="pres">
      <dgm:prSet presAssocID="{FD4B67E7-83B9-43FA-913E-2C695C51404C}" presName="node" presStyleLbl="node1" presStyleIdx="2" presStyleCnt="5" custScaleY="104270" custRadScaleRad="100593" custRadScaleInc="963">
        <dgm:presLayoutVars>
          <dgm:bulletEnabled val="1"/>
        </dgm:presLayoutVars>
      </dgm:prSet>
      <dgm:spPr/>
      <dgm:t>
        <a:bodyPr/>
        <a:lstStyle/>
        <a:p>
          <a:endParaRPr lang="zh-CN" altLang="en-US"/>
        </a:p>
      </dgm:t>
    </dgm:pt>
    <dgm:pt modelId="{D676B94F-A6CD-4FAF-9683-4A7E1A8B2EB7}" type="pres">
      <dgm:prSet presAssocID="{789824B4-DA49-4782-8C09-01773E84D1C3}" presName="sibTrans" presStyleLbl="sibTrans2D1" presStyleIdx="2" presStyleCnt="5"/>
      <dgm:spPr/>
      <dgm:t>
        <a:bodyPr/>
        <a:lstStyle/>
        <a:p>
          <a:endParaRPr lang="zh-CN" altLang="en-US"/>
        </a:p>
      </dgm:t>
    </dgm:pt>
    <dgm:pt modelId="{E4324C7C-668E-4A42-A404-82AC3651B1B6}" type="pres">
      <dgm:prSet presAssocID="{789824B4-DA49-4782-8C09-01773E84D1C3}" presName="connectorText" presStyleLbl="sibTrans2D1" presStyleIdx="2" presStyleCnt="5"/>
      <dgm:spPr/>
      <dgm:t>
        <a:bodyPr/>
        <a:lstStyle/>
        <a:p>
          <a:endParaRPr lang="zh-CN" altLang="en-US"/>
        </a:p>
      </dgm:t>
    </dgm:pt>
    <dgm:pt modelId="{6B78AB43-D27B-41AE-92C2-BCE24490A338}" type="pres">
      <dgm:prSet presAssocID="{5299909F-08D6-4A33-89F7-F5C493E8FE9A}" presName="node" presStyleLbl="node1" presStyleIdx="3" presStyleCnt="5">
        <dgm:presLayoutVars>
          <dgm:bulletEnabled val="1"/>
        </dgm:presLayoutVars>
      </dgm:prSet>
      <dgm:spPr/>
      <dgm:t>
        <a:bodyPr/>
        <a:lstStyle/>
        <a:p>
          <a:endParaRPr lang="zh-CN" altLang="en-US"/>
        </a:p>
      </dgm:t>
    </dgm:pt>
    <dgm:pt modelId="{49AD5727-3DB8-4DD9-BD9F-32C3E6A4B854}" type="pres">
      <dgm:prSet presAssocID="{B56AA823-F700-442B-9FA3-B2797391688F}" presName="sibTrans" presStyleLbl="sibTrans2D1" presStyleIdx="3" presStyleCnt="5"/>
      <dgm:spPr/>
      <dgm:t>
        <a:bodyPr/>
        <a:lstStyle/>
        <a:p>
          <a:endParaRPr lang="zh-CN" altLang="en-US"/>
        </a:p>
      </dgm:t>
    </dgm:pt>
    <dgm:pt modelId="{5A65CD7D-7F79-4A02-8335-CEBE657A5109}" type="pres">
      <dgm:prSet presAssocID="{B56AA823-F700-442B-9FA3-B2797391688F}" presName="connectorText" presStyleLbl="sibTrans2D1" presStyleIdx="3" presStyleCnt="5"/>
      <dgm:spPr/>
      <dgm:t>
        <a:bodyPr/>
        <a:lstStyle/>
        <a:p>
          <a:endParaRPr lang="zh-CN" altLang="en-US"/>
        </a:p>
      </dgm:t>
    </dgm:pt>
    <dgm:pt modelId="{86203652-A181-4265-8323-AE8B6315E4E8}" type="pres">
      <dgm:prSet presAssocID="{E898CE2D-EAEC-4AEF-8FFE-6D55D08D3C19}" presName="node" presStyleLbl="node1" presStyleIdx="4" presStyleCnt="5">
        <dgm:presLayoutVars>
          <dgm:bulletEnabled val="1"/>
        </dgm:presLayoutVars>
      </dgm:prSet>
      <dgm:spPr/>
      <dgm:t>
        <a:bodyPr/>
        <a:lstStyle/>
        <a:p>
          <a:endParaRPr lang="zh-CN" altLang="en-US"/>
        </a:p>
      </dgm:t>
    </dgm:pt>
    <dgm:pt modelId="{B8602075-9277-4A9F-8E49-1C9781E93498}" type="pres">
      <dgm:prSet presAssocID="{FD746420-69E7-4CFE-9F53-A51D8C6DCF1D}" presName="sibTrans" presStyleLbl="sibTrans2D1" presStyleIdx="4" presStyleCnt="5"/>
      <dgm:spPr/>
      <dgm:t>
        <a:bodyPr/>
        <a:lstStyle/>
        <a:p>
          <a:endParaRPr lang="zh-CN" altLang="en-US"/>
        </a:p>
      </dgm:t>
    </dgm:pt>
    <dgm:pt modelId="{CF24A611-6597-4FFB-8CCF-D3116C19335D}" type="pres">
      <dgm:prSet presAssocID="{FD746420-69E7-4CFE-9F53-A51D8C6DCF1D}" presName="connectorText" presStyleLbl="sibTrans2D1" presStyleIdx="4" presStyleCnt="5"/>
      <dgm:spPr/>
      <dgm:t>
        <a:bodyPr/>
        <a:lstStyle/>
        <a:p>
          <a:endParaRPr lang="zh-CN" altLang="en-US"/>
        </a:p>
      </dgm:t>
    </dgm:pt>
  </dgm:ptLst>
  <dgm:cxnLst>
    <dgm:cxn modelId="{86EDBA42-ECD9-1C40-9AC9-CA4A037D26E5}" type="presOf" srcId="{DAD81674-0365-4A5B-BA70-F62C1670130D}" destId="{6B78AB43-D27B-41AE-92C2-BCE24490A338}" srcOrd="0" destOrd="1" presId="urn:microsoft.com/office/officeart/2005/8/layout/cycle2"/>
    <dgm:cxn modelId="{3B610A7C-C3E5-0E4F-BCC2-1BCD0649AA86}" type="presOf" srcId="{474C6ABC-492A-414A-B409-42987F9F210D}" destId="{2FC4E684-0640-4629-9C9D-AF2FA33308ED}" srcOrd="0" destOrd="0" presId="urn:microsoft.com/office/officeart/2005/8/layout/cycle2"/>
    <dgm:cxn modelId="{2CCC64D4-70C7-4529-98EB-79620C6ADF6C}" srcId="{FD4B67E7-83B9-43FA-913E-2C695C51404C}" destId="{DF76E1C9-EDA3-4C25-BCA5-6797AD31EF73}" srcOrd="2" destOrd="0" parTransId="{AE635A9F-9508-439E-A095-6C5981639422}" sibTransId="{853E1EE4-8AD3-4A5F-895A-3E9A0338AFE2}"/>
    <dgm:cxn modelId="{D5822E37-2683-481E-B81C-1980D55FE0BD}" srcId="{F9CF9D48-544E-4472-A38F-119EB78B6DB2}" destId="{9003A925-48C6-44E8-9B4B-463995353606}" srcOrd="0" destOrd="0" parTransId="{22EA9979-6096-4698-B1E0-0D84F45B6048}" sibTransId="{253D431D-5F8F-4585-B873-2F58CFA93F6C}"/>
    <dgm:cxn modelId="{13575AF7-A5CA-4213-96B6-4806F6CCD87A}" srcId="{5299909F-08D6-4A33-89F7-F5C493E8FE9A}" destId="{513A119F-610C-436F-BC1A-CFE267A59CD0}" srcOrd="1" destOrd="0" parTransId="{5D68C3B4-D52F-4EE1-A5C6-CA71309B970C}" sibTransId="{425EB0BF-21AA-4FD4-866B-1DA3FE3F40B2}"/>
    <dgm:cxn modelId="{1E1E35ED-A5F0-41FB-9A8E-322DC2B16195}" srcId="{FD4B67E7-83B9-43FA-913E-2C695C51404C}" destId="{7A6DB5E1-6998-40AA-9A69-304C6B4891E7}" srcOrd="3" destOrd="0" parTransId="{B085DE92-BE35-4472-A5E2-7EFC4A47CE3D}" sibTransId="{A8D3EB85-0ED4-4405-A401-0CEFE8EE6503}"/>
    <dgm:cxn modelId="{4A352A08-0D7B-9046-BBB8-BE6ADAD9FBB3}" type="presOf" srcId="{15CBE050-C0B4-4824-BFFB-38D5F94064DE}" destId="{4760C957-9566-4238-8489-36A7857D3563}" srcOrd="0" destOrd="1" presId="urn:microsoft.com/office/officeart/2005/8/layout/cycle2"/>
    <dgm:cxn modelId="{9CC6B303-E03B-9446-95D9-8532FD7440E9}" type="presOf" srcId="{513A119F-610C-436F-BC1A-CFE267A59CD0}" destId="{6B78AB43-D27B-41AE-92C2-BCE24490A338}" srcOrd="0" destOrd="2" presId="urn:microsoft.com/office/officeart/2005/8/layout/cycle2"/>
    <dgm:cxn modelId="{A45AA68A-5E2C-BA48-B982-215267B9C25B}" type="presOf" srcId="{E6745577-6AF8-477A-834C-BF0594E274E5}" destId="{86203652-A181-4265-8323-AE8B6315E4E8}" srcOrd="0" destOrd="1" presId="urn:microsoft.com/office/officeart/2005/8/layout/cycle2"/>
    <dgm:cxn modelId="{529E8D0E-06FF-FA45-A42D-F7F69AFCC53A}" type="presOf" srcId="{FE946080-7509-4E31-87EB-F83B02E92BDE}" destId="{BCE10C49-C7F6-44C4-8568-67D22E470AD9}" srcOrd="0" destOrd="0" presId="urn:microsoft.com/office/officeart/2005/8/layout/cycle2"/>
    <dgm:cxn modelId="{D60643BB-79F3-A743-81E3-36D8FB8D80D4}" type="presOf" srcId="{00E4703C-DA5D-4650-B9BD-0B7E0801C944}" destId="{DA5664DB-E576-4606-8FD8-42107D6854B3}" srcOrd="1" destOrd="0" presId="urn:microsoft.com/office/officeart/2005/8/layout/cycle2"/>
    <dgm:cxn modelId="{3E7893B9-CB39-4634-ADD3-472DBB7EFB2F}" srcId="{474C6ABC-492A-414A-B409-42987F9F210D}" destId="{EEA9A9C4-811A-4E49-85B6-FDCD85F79B37}" srcOrd="2" destOrd="0" parTransId="{B2FA16B7-FE2D-4C16-8659-C7EFBD258985}" sibTransId="{A78115D2-09D5-4566-ADEA-76546AE65351}"/>
    <dgm:cxn modelId="{B133EA87-7EE6-764C-97EB-464E87266ED2}" type="presOf" srcId="{00E4703C-DA5D-4650-B9BD-0B7E0801C944}" destId="{4071A69E-E650-4804-9A21-6DD12FBC8507}" srcOrd="0" destOrd="0" presId="urn:microsoft.com/office/officeart/2005/8/layout/cycle2"/>
    <dgm:cxn modelId="{352FE8BA-7ADB-6747-BBAE-137D7A733551}" type="presOf" srcId="{FE946080-7509-4E31-87EB-F83B02E92BDE}" destId="{90515082-C579-45D5-94BE-A1B91BF30EA4}" srcOrd="1" destOrd="0" presId="urn:microsoft.com/office/officeart/2005/8/layout/cycle2"/>
    <dgm:cxn modelId="{4F737A50-E09B-9344-8B61-A00977D84188}" type="presOf" srcId="{F9CF9D48-544E-4472-A38F-119EB78B6DB2}" destId="{8AC4AA17-EA99-4708-875A-4B943E623040}" srcOrd="0" destOrd="0" presId="urn:microsoft.com/office/officeart/2005/8/layout/cycle2"/>
    <dgm:cxn modelId="{A071BE87-EABA-A54A-AC43-73A0E564402F}" type="presOf" srcId="{A8BE8730-8F1D-784E-A5F6-A7B0B39B0298}" destId="{4760C957-9566-4238-8489-36A7857D3563}" srcOrd="0" destOrd="2" presId="urn:microsoft.com/office/officeart/2005/8/layout/cycle2"/>
    <dgm:cxn modelId="{A633B478-9F3C-354A-BB80-D97E1B44DB02}" type="presOf" srcId="{4CF3D840-E14C-46EA-BC76-6ED3E543074C}" destId="{B1865404-FDCB-45F0-89F4-65BF649C300F}" srcOrd="0" destOrd="0" presId="urn:microsoft.com/office/officeart/2005/8/layout/cycle2"/>
    <dgm:cxn modelId="{DB49523A-CAF7-4CD5-BBFF-BDB63C37A283}" srcId="{E898CE2D-EAEC-4AEF-8FFE-6D55D08D3C19}" destId="{E6745577-6AF8-477A-834C-BF0594E274E5}" srcOrd="0" destOrd="0" parTransId="{6DE17246-819D-428C-BF8F-60CBFC6E8FF9}" sibTransId="{2CD3F7CA-0208-425F-91D6-176499FB0E0D}"/>
    <dgm:cxn modelId="{F76ADF0C-50D9-2743-9A5E-33D23FD15E73}" srcId="{FD4B67E7-83B9-43FA-913E-2C695C51404C}" destId="{A8BE8730-8F1D-784E-A5F6-A7B0B39B0298}" srcOrd="1" destOrd="0" parTransId="{21CB8676-8A3F-0E4B-8C2B-D90359392160}" sibTransId="{1ED0FC35-CFC5-784E-9059-618AE1C46ABA}"/>
    <dgm:cxn modelId="{E716237D-73D6-BC41-9C0A-69DE338AF561}" type="presOf" srcId="{DF76E1C9-EDA3-4C25-BCA5-6797AD31EF73}" destId="{4760C957-9566-4238-8489-36A7857D3563}" srcOrd="0" destOrd="3" presId="urn:microsoft.com/office/officeart/2005/8/layout/cycle2"/>
    <dgm:cxn modelId="{C5128F5D-8EE0-454E-B597-E63F1A8909DC}" type="presOf" srcId="{B56AA823-F700-442B-9FA3-B2797391688F}" destId="{5A65CD7D-7F79-4A02-8335-CEBE657A5109}" srcOrd="1" destOrd="0" presId="urn:microsoft.com/office/officeart/2005/8/layout/cycle2"/>
    <dgm:cxn modelId="{AB5C5073-FEBB-9D4D-AEE3-450266119E4F}" type="presOf" srcId="{FD4B67E7-83B9-43FA-913E-2C695C51404C}" destId="{4760C957-9566-4238-8489-36A7857D3563}" srcOrd="0" destOrd="0" presId="urn:microsoft.com/office/officeart/2005/8/layout/cycle2"/>
    <dgm:cxn modelId="{54CB160A-27D9-4DBA-B097-748009100C4D}" srcId="{5299909F-08D6-4A33-89F7-F5C493E8FE9A}" destId="{DAD81674-0365-4A5B-BA70-F62C1670130D}" srcOrd="0" destOrd="0" parTransId="{5F575F97-99AA-4D47-A4B3-FB45C676664B}" sibTransId="{70482B69-026C-4712-AE6E-579E652E61CB}"/>
    <dgm:cxn modelId="{B11464BE-D9E6-C842-B243-7542FC3B54E4}" type="presOf" srcId="{7A6DB5E1-6998-40AA-9A69-304C6B4891E7}" destId="{4760C957-9566-4238-8489-36A7857D3563}" srcOrd="0" destOrd="4" presId="urn:microsoft.com/office/officeart/2005/8/layout/cycle2"/>
    <dgm:cxn modelId="{9D6047EF-8EBD-6849-B08C-F150CF13D61F}" type="presOf" srcId="{9003A925-48C6-44E8-9B4B-463995353606}" destId="{8AC4AA17-EA99-4708-875A-4B943E623040}" srcOrd="0" destOrd="1" presId="urn:microsoft.com/office/officeart/2005/8/layout/cycle2"/>
    <dgm:cxn modelId="{0CEE5FE9-219E-8044-90DF-FEA05EB813D8}" type="presOf" srcId="{FD746420-69E7-4CFE-9F53-A51D8C6DCF1D}" destId="{B8602075-9277-4A9F-8E49-1C9781E93498}" srcOrd="0" destOrd="0" presId="urn:microsoft.com/office/officeart/2005/8/layout/cycle2"/>
    <dgm:cxn modelId="{BBFE272A-4140-434B-A6DD-F0FC4CDD4243}" type="presOf" srcId="{B56AA823-F700-442B-9FA3-B2797391688F}" destId="{49AD5727-3DB8-4DD9-BD9F-32C3E6A4B854}" srcOrd="0" destOrd="0" presId="urn:microsoft.com/office/officeart/2005/8/layout/cycle2"/>
    <dgm:cxn modelId="{F2C6C5ED-42DB-4521-8455-F3ED48B84B0E}" srcId="{474C6ABC-492A-414A-B409-42987F9F210D}" destId="{F90225F9-5C82-44F7-BEC2-29D02266FB2F}" srcOrd="0" destOrd="0" parTransId="{5068C8F9-C294-4BE2-A822-1C09F607B204}" sibTransId="{6842118A-A3F9-4BD8-950B-1E067A133DD5}"/>
    <dgm:cxn modelId="{788FE4B8-917B-D344-BA96-123441FA5817}" type="presOf" srcId="{5299909F-08D6-4A33-89F7-F5C493E8FE9A}" destId="{6B78AB43-D27B-41AE-92C2-BCE24490A338}" srcOrd="0" destOrd="0" presId="urn:microsoft.com/office/officeart/2005/8/layout/cycle2"/>
    <dgm:cxn modelId="{5598C02C-A02A-E742-8CFD-E8ECB682431D}" type="presOf" srcId="{789824B4-DA49-4782-8C09-01773E84D1C3}" destId="{E4324C7C-668E-4A42-A404-82AC3651B1B6}" srcOrd="1" destOrd="0" presId="urn:microsoft.com/office/officeart/2005/8/layout/cycle2"/>
    <dgm:cxn modelId="{EF3F57E1-5C50-49A1-928E-85A1F83E0899}" srcId="{4CF3D840-E14C-46EA-BC76-6ED3E543074C}" destId="{FD4B67E7-83B9-43FA-913E-2C695C51404C}" srcOrd="2" destOrd="0" parTransId="{F6F2405D-9823-4F47-8CA7-82BE87789C7F}" sibTransId="{789824B4-DA49-4782-8C09-01773E84D1C3}"/>
    <dgm:cxn modelId="{3B0F594B-DC57-8548-AFD0-87C20800331C}" type="presOf" srcId="{EEA9A9C4-811A-4E49-85B6-FDCD85F79B37}" destId="{2FC4E684-0640-4629-9C9D-AF2FA33308ED}" srcOrd="0" destOrd="3" presId="urn:microsoft.com/office/officeart/2005/8/layout/cycle2"/>
    <dgm:cxn modelId="{C41D09D5-57FE-B747-A658-C23140313634}" type="presOf" srcId="{F90225F9-5C82-44F7-BEC2-29D02266FB2F}" destId="{2FC4E684-0640-4629-9C9D-AF2FA33308ED}" srcOrd="0" destOrd="1" presId="urn:microsoft.com/office/officeart/2005/8/layout/cycle2"/>
    <dgm:cxn modelId="{6FCEEBDC-C9D4-43B4-AECF-095DAA77C746}" srcId="{4CF3D840-E14C-46EA-BC76-6ED3E543074C}" destId="{E898CE2D-EAEC-4AEF-8FFE-6D55D08D3C19}" srcOrd="4" destOrd="0" parTransId="{15C1E5C8-FA0F-44DD-A259-FF848D233136}" sibTransId="{FD746420-69E7-4CFE-9F53-A51D8C6DCF1D}"/>
    <dgm:cxn modelId="{990C900A-6662-B448-80BC-BF59FF8A00BC}" type="presOf" srcId="{FD746420-69E7-4CFE-9F53-A51D8C6DCF1D}" destId="{CF24A611-6597-4FFB-8CCF-D3116C19335D}" srcOrd="1" destOrd="0" presId="urn:microsoft.com/office/officeart/2005/8/layout/cycle2"/>
    <dgm:cxn modelId="{11D13A8E-7A97-43CC-AB67-7F63E2DC8DCA}" srcId="{4CF3D840-E14C-46EA-BC76-6ED3E543074C}" destId="{5299909F-08D6-4A33-89F7-F5C493E8FE9A}" srcOrd="3" destOrd="0" parTransId="{033ED1B6-0091-444B-B75B-BBBD0B0E47B6}" sibTransId="{B56AA823-F700-442B-9FA3-B2797391688F}"/>
    <dgm:cxn modelId="{35730534-D9C1-D84B-B594-4B64D09B6013}" type="presOf" srcId="{E898CE2D-EAEC-4AEF-8FFE-6D55D08D3C19}" destId="{86203652-A181-4265-8323-AE8B6315E4E8}" srcOrd="0" destOrd="0" presId="urn:microsoft.com/office/officeart/2005/8/layout/cycle2"/>
    <dgm:cxn modelId="{FDE88F82-08A2-41B7-B3D4-0C35F5DE9728}" srcId="{4CF3D840-E14C-46EA-BC76-6ED3E543074C}" destId="{474C6ABC-492A-414A-B409-42987F9F210D}" srcOrd="1" destOrd="0" parTransId="{B894288A-373E-4BBA-A27A-95E7B1EC1AC9}" sibTransId="{00E4703C-DA5D-4650-B9BD-0B7E0801C944}"/>
    <dgm:cxn modelId="{3E6661E6-220A-4890-AD0A-39138246EA89}" srcId="{FD4B67E7-83B9-43FA-913E-2C695C51404C}" destId="{15CBE050-C0B4-4824-BFFB-38D5F94064DE}" srcOrd="0" destOrd="0" parTransId="{283173A3-678F-46AC-9DE2-581786F3E7E5}" sibTransId="{13CE38EA-17DB-4D63-8F74-52889D6E7AAA}"/>
    <dgm:cxn modelId="{D244C557-B78D-5340-B5B5-D2012115486D}" type="presOf" srcId="{789824B4-DA49-4782-8C09-01773E84D1C3}" destId="{D676B94F-A6CD-4FAF-9683-4A7E1A8B2EB7}" srcOrd="0" destOrd="0" presId="urn:microsoft.com/office/officeart/2005/8/layout/cycle2"/>
    <dgm:cxn modelId="{D87B3F99-EFB7-4000-B0A3-555150A2662B}" srcId="{474C6ABC-492A-414A-B409-42987F9F210D}" destId="{66D9DFE7-2F10-4F72-B50C-383A53C59832}" srcOrd="1" destOrd="0" parTransId="{93361D33-E10D-4CA3-B204-DDEBB4CA1B15}" sibTransId="{D14A35F1-3E19-4519-9996-AF3FDAC7E071}"/>
    <dgm:cxn modelId="{752078EF-EEC7-174E-BFE6-AC4EF4DD305A}" type="presOf" srcId="{66D9DFE7-2F10-4F72-B50C-383A53C59832}" destId="{2FC4E684-0640-4629-9C9D-AF2FA33308ED}" srcOrd="0" destOrd="2" presId="urn:microsoft.com/office/officeart/2005/8/layout/cycle2"/>
    <dgm:cxn modelId="{C649755C-6C38-4C7E-B8BC-9DD6FAF06F3A}" srcId="{4CF3D840-E14C-46EA-BC76-6ED3E543074C}" destId="{F9CF9D48-544E-4472-A38F-119EB78B6DB2}" srcOrd="0" destOrd="0" parTransId="{29278F95-3E6B-4950-B948-D7E0AAAC517D}" sibTransId="{FE946080-7509-4E31-87EB-F83B02E92BDE}"/>
    <dgm:cxn modelId="{1B8EDAC7-DA86-6343-9158-C45E4D60C607}" type="presParOf" srcId="{B1865404-FDCB-45F0-89F4-65BF649C300F}" destId="{8AC4AA17-EA99-4708-875A-4B943E623040}" srcOrd="0" destOrd="0" presId="urn:microsoft.com/office/officeart/2005/8/layout/cycle2"/>
    <dgm:cxn modelId="{F97E4C79-FA99-9D4C-9045-7F0F92FC8307}" type="presParOf" srcId="{B1865404-FDCB-45F0-89F4-65BF649C300F}" destId="{BCE10C49-C7F6-44C4-8568-67D22E470AD9}" srcOrd="1" destOrd="0" presId="urn:microsoft.com/office/officeart/2005/8/layout/cycle2"/>
    <dgm:cxn modelId="{982F882D-7545-2D43-B8AC-347A3894E927}" type="presParOf" srcId="{BCE10C49-C7F6-44C4-8568-67D22E470AD9}" destId="{90515082-C579-45D5-94BE-A1B91BF30EA4}" srcOrd="0" destOrd="0" presId="urn:microsoft.com/office/officeart/2005/8/layout/cycle2"/>
    <dgm:cxn modelId="{A736344B-B81B-714A-B98F-96DD1F0DD82F}" type="presParOf" srcId="{B1865404-FDCB-45F0-89F4-65BF649C300F}" destId="{2FC4E684-0640-4629-9C9D-AF2FA33308ED}" srcOrd="2" destOrd="0" presId="urn:microsoft.com/office/officeart/2005/8/layout/cycle2"/>
    <dgm:cxn modelId="{D9460442-323B-1941-AE72-CC85336263D7}" type="presParOf" srcId="{B1865404-FDCB-45F0-89F4-65BF649C300F}" destId="{4071A69E-E650-4804-9A21-6DD12FBC8507}" srcOrd="3" destOrd="0" presId="urn:microsoft.com/office/officeart/2005/8/layout/cycle2"/>
    <dgm:cxn modelId="{1520588F-6BDB-234B-8296-BE9B13CEFFF1}" type="presParOf" srcId="{4071A69E-E650-4804-9A21-6DD12FBC8507}" destId="{DA5664DB-E576-4606-8FD8-42107D6854B3}" srcOrd="0" destOrd="0" presId="urn:microsoft.com/office/officeart/2005/8/layout/cycle2"/>
    <dgm:cxn modelId="{403719BC-A0CC-454E-8E68-02C4A30EDA6D}" type="presParOf" srcId="{B1865404-FDCB-45F0-89F4-65BF649C300F}" destId="{4760C957-9566-4238-8489-36A7857D3563}" srcOrd="4" destOrd="0" presId="urn:microsoft.com/office/officeart/2005/8/layout/cycle2"/>
    <dgm:cxn modelId="{51310A57-9ACD-6548-A520-25C0813CDD81}" type="presParOf" srcId="{B1865404-FDCB-45F0-89F4-65BF649C300F}" destId="{D676B94F-A6CD-4FAF-9683-4A7E1A8B2EB7}" srcOrd="5" destOrd="0" presId="urn:microsoft.com/office/officeart/2005/8/layout/cycle2"/>
    <dgm:cxn modelId="{879558A8-2C70-C142-9FE8-F855BE859D80}" type="presParOf" srcId="{D676B94F-A6CD-4FAF-9683-4A7E1A8B2EB7}" destId="{E4324C7C-668E-4A42-A404-82AC3651B1B6}" srcOrd="0" destOrd="0" presId="urn:microsoft.com/office/officeart/2005/8/layout/cycle2"/>
    <dgm:cxn modelId="{DD15DB4A-6F4D-C948-8390-5F788426BC24}" type="presParOf" srcId="{B1865404-FDCB-45F0-89F4-65BF649C300F}" destId="{6B78AB43-D27B-41AE-92C2-BCE24490A338}" srcOrd="6" destOrd="0" presId="urn:microsoft.com/office/officeart/2005/8/layout/cycle2"/>
    <dgm:cxn modelId="{93BE1F92-0A96-354A-A96D-121B9E27CECC}" type="presParOf" srcId="{B1865404-FDCB-45F0-89F4-65BF649C300F}" destId="{49AD5727-3DB8-4DD9-BD9F-32C3E6A4B854}" srcOrd="7" destOrd="0" presId="urn:microsoft.com/office/officeart/2005/8/layout/cycle2"/>
    <dgm:cxn modelId="{E263550D-8162-4C44-B23F-820A84F335EB}" type="presParOf" srcId="{49AD5727-3DB8-4DD9-BD9F-32C3E6A4B854}" destId="{5A65CD7D-7F79-4A02-8335-CEBE657A5109}" srcOrd="0" destOrd="0" presId="urn:microsoft.com/office/officeart/2005/8/layout/cycle2"/>
    <dgm:cxn modelId="{C2F29F51-407E-8947-B0D5-2EFC1A23F32C}" type="presParOf" srcId="{B1865404-FDCB-45F0-89F4-65BF649C300F}" destId="{86203652-A181-4265-8323-AE8B6315E4E8}" srcOrd="8" destOrd="0" presId="urn:microsoft.com/office/officeart/2005/8/layout/cycle2"/>
    <dgm:cxn modelId="{6B48FBF1-45D7-5445-A8A3-C12CD93FE43D}" type="presParOf" srcId="{B1865404-FDCB-45F0-89F4-65BF649C300F}" destId="{B8602075-9277-4A9F-8E49-1C9781E93498}" srcOrd="9" destOrd="0" presId="urn:microsoft.com/office/officeart/2005/8/layout/cycle2"/>
    <dgm:cxn modelId="{1FA0FF51-722A-0847-9E88-2CF253A77C87}" type="presParOf" srcId="{B8602075-9277-4A9F-8E49-1C9781E93498}" destId="{CF24A611-6597-4FFB-8CCF-D3116C19335D}"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E724F-4DD2-4264-BE41-2EDCFF4AE6F3}">
      <dsp:nvSpPr>
        <dsp:cNvPr id="0" name=""/>
        <dsp:cNvSpPr/>
      </dsp:nvSpPr>
      <dsp:spPr>
        <a:xfrm>
          <a:off x="1241936" y="51507"/>
          <a:ext cx="2472383" cy="2472383"/>
        </a:xfrm>
        <a:prstGeom prst="ellipse">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r>
            <a:rPr lang="en-US" altLang="zh-CN" sz="4700" kern="1200" dirty="0" smtClean="0">
              <a:solidFill>
                <a:schemeClr val="bg1"/>
              </a:solidFill>
            </a:rPr>
            <a:t>Black</a:t>
          </a:r>
          <a:endParaRPr lang="zh-CN" altLang="en-US" sz="4700" kern="1200" dirty="0">
            <a:solidFill>
              <a:schemeClr val="bg1"/>
            </a:solidFill>
          </a:endParaRPr>
        </a:p>
      </dsp:txBody>
      <dsp:txXfrm>
        <a:off x="1571587" y="484175"/>
        <a:ext cx="1813081" cy="1112572"/>
      </dsp:txXfrm>
    </dsp:sp>
    <dsp:sp modelId="{21EB3523-98F9-4AC3-9512-D9610A1DF01C}">
      <dsp:nvSpPr>
        <dsp:cNvPr id="0" name=""/>
        <dsp:cNvSpPr/>
      </dsp:nvSpPr>
      <dsp:spPr>
        <a:xfrm>
          <a:off x="2134055" y="1596747"/>
          <a:ext cx="2472383" cy="2472383"/>
        </a:xfrm>
        <a:prstGeom prst="ellipse">
          <a:avLst/>
        </a:prstGeom>
        <a:solidFill>
          <a:srgbClr val="FFFFFF"/>
        </a:solidFill>
        <a:ln w="25400" cap="flat" cmpd="sng" algn="ctr">
          <a:solidFill>
            <a:schemeClr val="bg1">
              <a:lumMod val="9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r>
            <a:rPr lang="en-US" altLang="zh-CN" sz="4700" kern="1200" dirty="0" smtClean="0">
              <a:solidFill>
                <a:schemeClr val="accent6">
                  <a:lumMod val="90000"/>
                  <a:lumOff val="10000"/>
                </a:schemeClr>
              </a:solidFill>
            </a:rPr>
            <a:t>White</a:t>
          </a:r>
          <a:endParaRPr lang="zh-CN" altLang="en-US" sz="4700" kern="1200" dirty="0">
            <a:solidFill>
              <a:schemeClr val="accent6">
                <a:lumMod val="90000"/>
                <a:lumOff val="10000"/>
              </a:schemeClr>
            </a:solidFill>
          </a:endParaRPr>
        </a:p>
      </dsp:txBody>
      <dsp:txXfrm>
        <a:off x="2890192" y="2235446"/>
        <a:ext cx="1483430" cy="1359810"/>
      </dsp:txXfrm>
    </dsp:sp>
    <dsp:sp modelId="{5E610CD1-AFB6-4D87-9BF5-F361A3DDCA95}">
      <dsp:nvSpPr>
        <dsp:cNvPr id="0" name=""/>
        <dsp:cNvSpPr/>
      </dsp:nvSpPr>
      <dsp:spPr>
        <a:xfrm>
          <a:off x="349818" y="1596747"/>
          <a:ext cx="2472383" cy="2472383"/>
        </a:xfrm>
        <a:prstGeom prst="ellipse">
          <a:avLst/>
        </a:prstGeom>
        <a:solidFill>
          <a:schemeClr val="bg1">
            <a:lumMod val="50000"/>
            <a:alpha val="5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r>
            <a:rPr lang="en-US" altLang="zh-CN" sz="4700" kern="1200" dirty="0" smtClean="0"/>
            <a:t>Grey</a:t>
          </a:r>
          <a:endParaRPr lang="zh-CN" altLang="en-US" sz="4700" kern="1200" dirty="0"/>
        </a:p>
      </dsp:txBody>
      <dsp:txXfrm>
        <a:off x="582634" y="2235446"/>
        <a:ext cx="1483430" cy="1359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4AA17-EA99-4708-875A-4B943E623040}">
      <dsp:nvSpPr>
        <dsp:cNvPr id="0" name=""/>
        <dsp:cNvSpPr/>
      </dsp:nvSpPr>
      <dsp:spPr>
        <a:xfrm>
          <a:off x="1294990" y="922160"/>
          <a:ext cx="1065622" cy="1065622"/>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zh-CN" sz="1200" kern="1200" dirty="0" smtClean="0"/>
            <a:t>Log</a:t>
          </a:r>
          <a:endParaRPr lang="zh-CN" altLang="en-US" sz="1200" kern="1200" dirty="0"/>
        </a:p>
        <a:p>
          <a:pPr marL="57150" lvl="1" indent="-57150" algn="ctr" defTabSz="444500">
            <a:lnSpc>
              <a:spcPct val="90000"/>
            </a:lnSpc>
            <a:spcBef>
              <a:spcPct val="0"/>
            </a:spcBef>
            <a:spcAft>
              <a:spcPct val="15000"/>
            </a:spcAft>
            <a:buChar char="•"/>
          </a:pPr>
          <a:r>
            <a:rPr lang="en-US" altLang="zh-CN" sz="1000" kern="1200" dirty="0" smtClean="0"/>
            <a:t>Multi-source logs</a:t>
          </a:r>
          <a:endParaRPr lang="zh-CN" altLang="en-US" sz="1000" kern="1200" dirty="0"/>
        </a:p>
      </dsp:txBody>
      <dsp:txXfrm>
        <a:off x="1451047" y="1078217"/>
        <a:ext cx="753508" cy="753508"/>
      </dsp:txXfrm>
    </dsp:sp>
    <dsp:sp modelId="{BCE10C49-C7F6-44C4-8568-67D22E470AD9}">
      <dsp:nvSpPr>
        <dsp:cNvPr id="0" name=""/>
        <dsp:cNvSpPr/>
      </dsp:nvSpPr>
      <dsp:spPr>
        <a:xfrm rot="2160000">
          <a:off x="2326937" y="1740702"/>
          <a:ext cx="283291" cy="359647"/>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CN" altLang="en-US" sz="1500" kern="1200"/>
        </a:p>
      </dsp:txBody>
      <dsp:txXfrm>
        <a:off x="2335053" y="1787654"/>
        <a:ext cx="198304" cy="215789"/>
      </dsp:txXfrm>
    </dsp:sp>
    <dsp:sp modelId="{2FC4E684-0640-4629-9C9D-AF2FA33308ED}">
      <dsp:nvSpPr>
        <dsp:cNvPr id="0" name=""/>
        <dsp:cNvSpPr/>
      </dsp:nvSpPr>
      <dsp:spPr>
        <a:xfrm>
          <a:off x="2589526" y="1862695"/>
          <a:ext cx="1065622" cy="1065622"/>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zh-CN" sz="1200" kern="1200" dirty="0" smtClean="0"/>
            <a:t>Event</a:t>
          </a:r>
          <a:endParaRPr lang="zh-CN" altLang="en-US" sz="1200" kern="1200" dirty="0"/>
        </a:p>
        <a:p>
          <a:pPr marL="57150" lvl="1" indent="-57150" algn="ctr" defTabSz="355600">
            <a:lnSpc>
              <a:spcPct val="90000"/>
            </a:lnSpc>
            <a:spcBef>
              <a:spcPct val="0"/>
            </a:spcBef>
            <a:spcAft>
              <a:spcPct val="15000"/>
            </a:spcAft>
            <a:buChar char="•"/>
          </a:pPr>
          <a:r>
            <a:rPr lang="en-US" altLang="zh-CN" sz="800" kern="1200" dirty="0" smtClean="0"/>
            <a:t>Event Gen</a:t>
          </a:r>
          <a:endParaRPr lang="zh-CN" altLang="en-US" sz="800" kern="1200" dirty="0"/>
        </a:p>
        <a:p>
          <a:pPr marL="57150" lvl="1" indent="-57150" algn="ctr" defTabSz="355600">
            <a:lnSpc>
              <a:spcPct val="90000"/>
            </a:lnSpc>
            <a:spcBef>
              <a:spcPct val="0"/>
            </a:spcBef>
            <a:spcAft>
              <a:spcPct val="15000"/>
            </a:spcAft>
            <a:buChar char="•"/>
          </a:pPr>
          <a:r>
            <a:rPr lang="en-US" altLang="zh-CN" sz="800" kern="1200" dirty="0" smtClean="0"/>
            <a:t>ML</a:t>
          </a:r>
          <a:endParaRPr lang="zh-CN" altLang="en-US" sz="800" kern="1200" dirty="0"/>
        </a:p>
        <a:p>
          <a:pPr marL="57150" lvl="1" indent="-57150" algn="ctr" defTabSz="355600">
            <a:lnSpc>
              <a:spcPct val="90000"/>
            </a:lnSpc>
            <a:spcBef>
              <a:spcPct val="0"/>
            </a:spcBef>
            <a:spcAft>
              <a:spcPct val="15000"/>
            </a:spcAft>
            <a:buChar char="•"/>
          </a:pPr>
          <a:r>
            <a:rPr lang="en-US" altLang="zh-CN" sz="800" kern="1200" dirty="0" smtClean="0"/>
            <a:t>Static Understanding</a:t>
          </a:r>
          <a:endParaRPr lang="zh-CN" altLang="en-US" sz="800" kern="1200" dirty="0"/>
        </a:p>
      </dsp:txBody>
      <dsp:txXfrm>
        <a:off x="2745583" y="2018752"/>
        <a:ext cx="753508" cy="753508"/>
      </dsp:txXfrm>
    </dsp:sp>
    <dsp:sp modelId="{4071A69E-E650-4804-9A21-6DD12FBC8507}">
      <dsp:nvSpPr>
        <dsp:cNvPr id="0" name=""/>
        <dsp:cNvSpPr/>
      </dsp:nvSpPr>
      <dsp:spPr>
        <a:xfrm rot="6476501">
          <a:off x="2740445" y="2965047"/>
          <a:ext cx="278503" cy="359647"/>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CN" altLang="en-US" sz="1500" kern="1200"/>
        </a:p>
      </dsp:txBody>
      <dsp:txXfrm rot="10800000">
        <a:off x="2795089" y="2997232"/>
        <a:ext cx="194952" cy="215789"/>
      </dsp:txXfrm>
    </dsp:sp>
    <dsp:sp modelId="{4760C957-9566-4238-8489-36A7857D3563}">
      <dsp:nvSpPr>
        <dsp:cNvPr id="0" name=""/>
        <dsp:cNvSpPr/>
      </dsp:nvSpPr>
      <dsp:spPr>
        <a:xfrm>
          <a:off x="2093084" y="3373142"/>
          <a:ext cx="1065622" cy="1111124"/>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en-US" altLang="zh-CN" sz="1200" kern="1200" dirty="0" smtClean="0">
              <a:solidFill>
                <a:schemeClr val="tx1"/>
              </a:solidFill>
            </a:rPr>
            <a:t>Incident</a:t>
          </a:r>
          <a:endParaRPr lang="zh-CN" altLang="en-US" sz="1200" kern="1200" dirty="0">
            <a:solidFill>
              <a:schemeClr val="tx1"/>
            </a:solidFill>
          </a:endParaRPr>
        </a:p>
        <a:p>
          <a:pPr marL="57150" lvl="1" indent="-57150" algn="l" defTabSz="355600">
            <a:lnSpc>
              <a:spcPct val="90000"/>
            </a:lnSpc>
            <a:spcBef>
              <a:spcPct val="0"/>
            </a:spcBef>
            <a:spcAft>
              <a:spcPct val="15000"/>
            </a:spcAft>
            <a:buChar char="•"/>
          </a:pPr>
          <a:r>
            <a:rPr lang="en-US" altLang="en-US" sz="800" kern="1200" dirty="0" smtClean="0">
              <a:solidFill>
                <a:schemeClr val="tx1"/>
              </a:solidFill>
            </a:rPr>
            <a:t>Multi-source data deduplication</a:t>
          </a:r>
          <a:endParaRPr lang="zh-CN" altLang="en-US" sz="400" kern="1200" dirty="0" smtClean="0">
            <a:solidFill>
              <a:schemeClr val="tx1"/>
            </a:solidFill>
          </a:endParaRPr>
        </a:p>
        <a:p>
          <a:pPr marL="57150" lvl="1" indent="-57150" algn="l" defTabSz="355600">
            <a:lnSpc>
              <a:spcPct val="90000"/>
            </a:lnSpc>
            <a:spcBef>
              <a:spcPct val="0"/>
            </a:spcBef>
            <a:spcAft>
              <a:spcPct val="15000"/>
            </a:spcAft>
            <a:buChar char="•"/>
          </a:pPr>
          <a:r>
            <a:rPr lang="en-US" altLang="zh-CN" sz="800" kern="1200" dirty="0" smtClean="0">
              <a:solidFill>
                <a:schemeClr val="tx1"/>
              </a:solidFill>
            </a:rPr>
            <a:t>Incident Gen</a:t>
          </a:r>
          <a:endParaRPr lang="zh-CN" altLang="en-US" sz="800" kern="1200" dirty="0">
            <a:solidFill>
              <a:schemeClr val="tx1"/>
            </a:solidFill>
          </a:endParaRPr>
        </a:p>
        <a:p>
          <a:pPr marL="57150" lvl="1" indent="-57150" algn="l" defTabSz="355600">
            <a:lnSpc>
              <a:spcPct val="90000"/>
            </a:lnSpc>
            <a:spcBef>
              <a:spcPct val="0"/>
            </a:spcBef>
            <a:spcAft>
              <a:spcPct val="15000"/>
            </a:spcAft>
            <a:buChar char="•"/>
          </a:pPr>
          <a:r>
            <a:rPr lang="en-US" altLang="zh-CN" sz="800" kern="1200" dirty="0" smtClean="0">
              <a:solidFill>
                <a:schemeClr val="tx1"/>
              </a:solidFill>
            </a:rPr>
            <a:t>Kill chain Inference</a:t>
          </a:r>
          <a:endParaRPr lang="zh-CN" altLang="en-US" sz="800" kern="1200" dirty="0">
            <a:solidFill>
              <a:schemeClr val="tx1"/>
            </a:solidFill>
          </a:endParaRPr>
        </a:p>
        <a:p>
          <a:pPr marL="57150" lvl="1" indent="-57150" algn="l" defTabSz="222250">
            <a:lnSpc>
              <a:spcPct val="90000"/>
            </a:lnSpc>
            <a:spcBef>
              <a:spcPct val="0"/>
            </a:spcBef>
            <a:spcAft>
              <a:spcPct val="15000"/>
            </a:spcAft>
            <a:buChar char="•"/>
          </a:pPr>
          <a:endParaRPr lang="zh-CN" altLang="en-US" sz="500" kern="1200" dirty="0">
            <a:solidFill>
              <a:schemeClr val="tx1"/>
            </a:solidFill>
          </a:endParaRPr>
        </a:p>
      </dsp:txBody>
      <dsp:txXfrm>
        <a:off x="2249141" y="3535862"/>
        <a:ext cx="753508" cy="785684"/>
      </dsp:txXfrm>
    </dsp:sp>
    <dsp:sp modelId="{D676B94F-A6CD-4FAF-9683-4A7E1A8B2EB7}">
      <dsp:nvSpPr>
        <dsp:cNvPr id="0" name=""/>
        <dsp:cNvSpPr/>
      </dsp:nvSpPr>
      <dsp:spPr>
        <a:xfrm rot="10824478">
          <a:off x="1693669" y="3743248"/>
          <a:ext cx="282266" cy="359647"/>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CN" altLang="en-US" sz="1500" kern="1200"/>
        </a:p>
      </dsp:txBody>
      <dsp:txXfrm rot="10800000">
        <a:off x="1778348" y="3815478"/>
        <a:ext cx="197586" cy="215789"/>
      </dsp:txXfrm>
    </dsp:sp>
    <dsp:sp modelId="{6B78AB43-D27B-41AE-92C2-BCE24490A338}">
      <dsp:nvSpPr>
        <dsp:cNvPr id="0" name=""/>
        <dsp:cNvSpPr/>
      </dsp:nvSpPr>
      <dsp:spPr>
        <a:xfrm>
          <a:off x="494923" y="3384513"/>
          <a:ext cx="1065622" cy="1065622"/>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altLang="zh-CN" sz="1050" kern="1200" dirty="0" smtClean="0">
              <a:solidFill>
                <a:schemeClr val="tx1"/>
              </a:solidFill>
            </a:rPr>
            <a:t>Profile (reasoning)</a:t>
          </a:r>
          <a:endParaRPr lang="zh-CN" altLang="en-US" sz="1050" kern="1200" dirty="0">
            <a:solidFill>
              <a:schemeClr val="tx1"/>
            </a:solidFill>
          </a:endParaRPr>
        </a:p>
        <a:p>
          <a:pPr marL="57150" lvl="1" indent="-57150" algn="ctr" defTabSz="355600">
            <a:lnSpc>
              <a:spcPct val="90000"/>
            </a:lnSpc>
            <a:spcBef>
              <a:spcPct val="0"/>
            </a:spcBef>
            <a:spcAft>
              <a:spcPct val="15000"/>
            </a:spcAft>
            <a:buChar char="•"/>
          </a:pPr>
          <a:r>
            <a:rPr lang="en-US" altLang="zh-CN" sz="800" kern="1200" dirty="0" smtClean="0">
              <a:solidFill>
                <a:schemeClr val="tx1"/>
              </a:solidFill>
            </a:rPr>
            <a:t>Update offender/group</a:t>
          </a:r>
          <a:endParaRPr lang="zh-CN" altLang="en-US" sz="800" kern="1200" dirty="0">
            <a:solidFill>
              <a:schemeClr val="tx1"/>
            </a:solidFill>
          </a:endParaRPr>
        </a:p>
        <a:p>
          <a:pPr marL="57150" lvl="1" indent="-57150" algn="ctr" defTabSz="355600">
            <a:lnSpc>
              <a:spcPct val="90000"/>
            </a:lnSpc>
            <a:spcBef>
              <a:spcPct val="0"/>
            </a:spcBef>
            <a:spcAft>
              <a:spcPct val="15000"/>
            </a:spcAft>
            <a:buChar char="•"/>
          </a:pPr>
          <a:r>
            <a:rPr lang="en-US" altLang="zh-CN" sz="800" kern="1200" dirty="0" smtClean="0">
              <a:solidFill>
                <a:schemeClr val="tx1"/>
              </a:solidFill>
            </a:rPr>
            <a:t>Update IOC</a:t>
          </a:r>
          <a:endParaRPr lang="zh-CN" altLang="en-US" sz="800" kern="1200" dirty="0">
            <a:solidFill>
              <a:schemeClr val="tx1"/>
            </a:solidFill>
          </a:endParaRPr>
        </a:p>
      </dsp:txBody>
      <dsp:txXfrm>
        <a:off x="650980" y="3540570"/>
        <a:ext cx="753508" cy="753508"/>
      </dsp:txXfrm>
    </dsp:sp>
    <dsp:sp modelId="{49AD5727-3DB8-4DD9-BD9F-32C3E6A4B854}">
      <dsp:nvSpPr>
        <dsp:cNvPr id="0" name=""/>
        <dsp:cNvSpPr/>
      </dsp:nvSpPr>
      <dsp:spPr>
        <a:xfrm rot="15120000">
          <a:off x="641331" y="2984217"/>
          <a:ext cx="283291" cy="359647"/>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CN" altLang="en-US" sz="1500" kern="1200"/>
        </a:p>
      </dsp:txBody>
      <dsp:txXfrm rot="10800000">
        <a:off x="696956" y="3096560"/>
        <a:ext cx="198304" cy="215789"/>
      </dsp:txXfrm>
    </dsp:sp>
    <dsp:sp modelId="{86203652-A181-4265-8323-AE8B6315E4E8}">
      <dsp:nvSpPr>
        <dsp:cNvPr id="0" name=""/>
        <dsp:cNvSpPr/>
      </dsp:nvSpPr>
      <dsp:spPr>
        <a:xfrm>
          <a:off x="454" y="1862695"/>
          <a:ext cx="1065622" cy="1065622"/>
        </a:xfrm>
        <a:prstGeom prst="ellipse">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zh-CN" sz="1200" kern="1200" dirty="0" smtClean="0"/>
            <a:t>Pre-Warning</a:t>
          </a:r>
          <a:endParaRPr lang="zh-CN" altLang="en-US" sz="1200" kern="1200" dirty="0"/>
        </a:p>
        <a:p>
          <a:pPr marL="57150" lvl="1" indent="-57150" algn="ctr" defTabSz="400050">
            <a:lnSpc>
              <a:spcPct val="90000"/>
            </a:lnSpc>
            <a:spcBef>
              <a:spcPct val="0"/>
            </a:spcBef>
            <a:spcAft>
              <a:spcPct val="15000"/>
            </a:spcAft>
            <a:buChar char="•"/>
          </a:pPr>
          <a:r>
            <a:rPr lang="en-US" altLang="zh-CN" sz="900" kern="1200" dirty="0" smtClean="0"/>
            <a:t>IOC-based pre-warning</a:t>
          </a:r>
          <a:endParaRPr lang="zh-CN" altLang="en-US" sz="900" kern="1200" dirty="0"/>
        </a:p>
      </dsp:txBody>
      <dsp:txXfrm>
        <a:off x="156511" y="2018752"/>
        <a:ext cx="753508" cy="753508"/>
      </dsp:txXfrm>
    </dsp:sp>
    <dsp:sp modelId="{B8602075-9277-4A9F-8E49-1C9781E93498}">
      <dsp:nvSpPr>
        <dsp:cNvPr id="0" name=""/>
        <dsp:cNvSpPr/>
      </dsp:nvSpPr>
      <dsp:spPr>
        <a:xfrm rot="19440000">
          <a:off x="1032401" y="1750128"/>
          <a:ext cx="283291" cy="359647"/>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CN" altLang="en-US" sz="1500" kern="1200"/>
        </a:p>
      </dsp:txBody>
      <dsp:txXfrm>
        <a:off x="1040517" y="1847034"/>
        <a:ext cx="198304" cy="21578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Date Placeholder 2"/>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FA895D59-80F6-6E4D-9CAE-46D8D96688C0}" type="datetimeFigureOut">
              <a:rPr kumimoji="1" lang="zh-CN" altLang="en-US" smtClean="0"/>
              <a:t>2017/11/13</a:t>
            </a:fld>
            <a:endParaRPr kumimoji="1" lang="zh-CN" alt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8D8E11-B212-1C46-937F-1E842C0259BF}" type="slidenum">
              <a:rPr kumimoji="1" lang="zh-CN" altLang="en-US" smtClean="0"/>
              <a:t>‹#›</a:t>
            </a:fld>
            <a:endParaRPr kumimoji="1" lang="zh-CN" altLang="en-US"/>
          </a:p>
        </p:txBody>
      </p:sp>
    </p:spTree>
    <p:extLst>
      <p:ext uri="{BB962C8B-B14F-4D97-AF65-F5344CB8AC3E}">
        <p14:creationId xmlns:p14="http://schemas.microsoft.com/office/powerpoint/2010/main" val="71924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A7326E54-876D-1B43-8B02-34A38EBDDD81}" type="datetimeFigureOut">
              <a:rPr kumimoji="1" lang="zh-CN" altLang="en-US" smtClean="0"/>
              <a:t>2017/11/13</a:t>
            </a:fld>
            <a:endParaRPr kumimoji="1"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kumimoji="1" lang="en-US" altLang="zh-CN" smtClean="0"/>
              <a:t>Click to edit Master text styles</a:t>
            </a:r>
          </a:p>
          <a:p>
            <a:pPr lvl="1"/>
            <a:r>
              <a:rPr kumimoji="1" lang="en-US" altLang="zh-CN" smtClean="0"/>
              <a:t>Second level</a:t>
            </a:r>
          </a:p>
          <a:p>
            <a:pPr lvl="2"/>
            <a:r>
              <a:rPr kumimoji="1" lang="en-US" altLang="zh-CN" smtClean="0"/>
              <a:t>Third level</a:t>
            </a:r>
          </a:p>
          <a:p>
            <a:pPr lvl="3"/>
            <a:r>
              <a:rPr kumimoji="1" lang="en-US" altLang="zh-CN" smtClean="0"/>
              <a:t>Fourth level</a:t>
            </a:r>
          </a:p>
          <a:p>
            <a:pPr lvl="4"/>
            <a:r>
              <a:rPr kumimoji="1" lang="en-US" altLang="zh-CN" smtClean="0"/>
              <a:t>Fifth level</a:t>
            </a:r>
            <a:endParaRPr kumimoji="1"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558E1-8A9B-CD48-99E4-474419056EF7}" type="slidenum">
              <a:rPr kumimoji="1" lang="zh-CN" altLang="en-US" smtClean="0"/>
              <a:t>‹#›</a:t>
            </a:fld>
            <a:endParaRPr kumimoji="1" lang="zh-CN" altLang="en-US"/>
          </a:p>
        </p:txBody>
      </p:sp>
    </p:spTree>
    <p:extLst>
      <p:ext uri="{BB962C8B-B14F-4D97-AF65-F5344CB8AC3E}">
        <p14:creationId xmlns:p14="http://schemas.microsoft.com/office/powerpoint/2010/main" val="1562044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fld id="{5582F0EB-4957-4FDF-AE61-E01725B31324}"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1333909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1" lang="en-US" altLang="zh-CN" dirty="0" smtClean="0"/>
              <a:t>Threat hunting becomes</a:t>
            </a:r>
            <a:r>
              <a:rPr kumimoji="1" lang="en-US" altLang="zh-CN" baseline="0" dirty="0" smtClean="0"/>
              <a:t> hotter in the context of unknown threats. The logic is let’s hunt the unknown proactively before they can hurt us. The hunters formulate some hypothesis based on threat intelligence, or situational awareness or some analytics results. For an example, you get to know there already has been an exploit/POC in the wild which uses a C2, </a:t>
            </a:r>
            <a:r>
              <a:rPr kumimoji="1" lang="en-US" altLang="zh-CN" baseline="0" dirty="0" err="1" smtClean="0"/>
              <a:t>ie</a:t>
            </a:r>
            <a:r>
              <a:rPr kumimoji="1" lang="en-US" altLang="zh-CN" baseline="0" dirty="0" smtClean="0"/>
              <a:t>. Command and control infrastructure. So the hunters may develop a search job in the SIEM or ES system to double check if there were some traffic records with this C2, meanwhile hunters may deploy a specific IDS rule to monitor the potential traffic to this C2. </a:t>
            </a:r>
          </a:p>
          <a:p>
            <a:endParaRPr kumimoji="1" lang="en-US" altLang="zh-CN" baseline="0" dirty="0" smtClean="0"/>
          </a:p>
          <a:p>
            <a:r>
              <a:rPr kumimoji="1" lang="en-US" altLang="zh-CN" baseline="0" dirty="0" smtClean="0"/>
              <a:t>The upper </a:t>
            </a:r>
          </a:p>
          <a:p>
            <a:endParaRPr kumimoji="1" lang="en-US" altLang="zh-CN" baseline="0" dirty="0" smtClean="0"/>
          </a:p>
          <a:p>
            <a:r>
              <a:rPr kumimoji="1" lang="en-US" altLang="zh-CN" baseline="0" dirty="0" smtClean="0"/>
              <a:t>The trick is how to formulate the hypothesis, properly, logically, and doable economically. </a:t>
            </a:r>
            <a:r>
              <a:rPr kumimoji="1" lang="en-US" altLang="zh-CN" baseline="0" dirty="0" smtClean="0"/>
              <a:t> Then to make it more practical, hunters make DIY rules and deploy them to detect and analyze the results to see if something was hunted.  So the detection mechanism and means are more fundamental. Let’s firstly investigate how the modern detection systems work.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10</a:t>
            </a:fld>
            <a:endParaRPr kumimoji="1" lang="zh-CN" altLang="en-US"/>
          </a:p>
        </p:txBody>
      </p:sp>
    </p:spTree>
    <p:extLst>
      <p:ext uri="{BB962C8B-B14F-4D97-AF65-F5344CB8AC3E}">
        <p14:creationId xmlns:p14="http://schemas.microsoft.com/office/powerpoint/2010/main" val="1642013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Before we going deeper into threat hunting, threat intel, and UEBA,</a:t>
            </a:r>
            <a:r>
              <a:rPr lang="en-US" altLang="zh-CN" baseline="0" dirty="0" smtClean="0"/>
              <a:t> we‘d better examine more details how the current detection mechanisms work. The logic is the a threat has been detectable technically, there is no need to “hunt”. You just need to check the detection results, following the event/incident processes.</a:t>
            </a:r>
            <a:endParaRPr lang="zh-CN" altLang="en-US" dirty="0" smtClean="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11</a:t>
            </a:fld>
            <a:endParaRPr kumimoji="1" lang="zh-CN" altLang="en-US"/>
          </a:p>
        </p:txBody>
      </p:sp>
    </p:spTree>
    <p:extLst>
      <p:ext uri="{BB962C8B-B14F-4D97-AF65-F5344CB8AC3E}">
        <p14:creationId xmlns:p14="http://schemas.microsoft.com/office/powerpoint/2010/main" val="1517901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smtClean="0"/>
              <a:t>In the past years, many people talk about that signatures are bad, only</a:t>
            </a:r>
            <a:r>
              <a:rPr kumimoji="1" lang="en-US" altLang="zh-CN" baseline="0" dirty="0" smtClean="0"/>
              <a:t> machine learning, behavior anomaly detection are good. That’s not true. Actually, signature based detection are still the most efficient way to detect threats, known and some sort of unknown. What has changed is the way to generate the signatures and algorithms.  That‘s mostly the machine learning and artificial intelligence are deployed in the real practice. Another path in parallel is to employ ML/AI to generate threat intel and apply them into this ML/AI empowered detection system for ongoing operations. Also the human expertise are added to refine the results, removing the false positives, false negatives, and finally the rulesets and algorithms with “secret recipe” are released.  From the screen, they are the real numbers for our WAF - web application firewall, with the built-in ML engine, 10 times better than the “traditional ones”. </a:t>
            </a:r>
            <a:endParaRPr kumimoji="1"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12</a:t>
            </a:fld>
            <a:endParaRPr kumimoji="1" lang="zh-CN" altLang="en-US"/>
          </a:p>
        </p:txBody>
      </p:sp>
    </p:spTree>
    <p:extLst>
      <p:ext uri="{BB962C8B-B14F-4D97-AF65-F5344CB8AC3E}">
        <p14:creationId xmlns:p14="http://schemas.microsoft.com/office/powerpoint/2010/main" val="426331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40C82D-2687-4AEF-B221-55CB30CBFBDB}" type="slidenum">
              <a:rPr lang="zh-CN" altLang="en-US" smtClean="0"/>
              <a:t>13</a:t>
            </a:fld>
            <a:endParaRPr lang="zh-CN" altLang="en-US"/>
          </a:p>
        </p:txBody>
      </p:sp>
    </p:spTree>
    <p:extLst>
      <p:ext uri="{BB962C8B-B14F-4D97-AF65-F5344CB8AC3E}">
        <p14:creationId xmlns:p14="http://schemas.microsoft.com/office/powerpoint/2010/main" val="593425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1" lang="en-US" altLang="zh-CN" dirty="0" smtClean="0"/>
              <a:t>UEBA is widely</a:t>
            </a:r>
            <a:r>
              <a:rPr kumimoji="1" lang="en-US" altLang="zh-CN" baseline="0" dirty="0" smtClean="0"/>
              <a:t> accepted as powerful weapon to fight insider threats, and lateral movement after compromise. No matter UEBA is deliver as integrated part of the SIEM or other security products, or stand alone products, from technological perspective, UEBA builds profiling and anomaly detection leveraging advanced analytics. It’s very powerful. Both threat hunting and UEBA take advantages of threat intel.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17</a:t>
            </a:fld>
            <a:endParaRPr kumimoji="1" lang="zh-CN" altLang="en-US"/>
          </a:p>
        </p:txBody>
      </p:sp>
    </p:spTree>
    <p:extLst>
      <p:ext uri="{BB962C8B-B14F-4D97-AF65-F5344CB8AC3E}">
        <p14:creationId xmlns:p14="http://schemas.microsoft.com/office/powerpoint/2010/main" val="1697814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40C82D-2687-4AEF-B221-55CB30CBFBDB}" type="slidenum">
              <a:rPr lang="zh-CN" altLang="en-US" smtClean="0"/>
              <a:t>18</a:t>
            </a:fld>
            <a:endParaRPr lang="zh-CN" altLang="en-US"/>
          </a:p>
        </p:txBody>
      </p:sp>
    </p:spTree>
    <p:extLst>
      <p:ext uri="{BB962C8B-B14F-4D97-AF65-F5344CB8AC3E}">
        <p14:creationId xmlns:p14="http://schemas.microsoft.com/office/powerpoint/2010/main" val="536056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1" lang="en-US" altLang="zh-CN" dirty="0" smtClean="0"/>
              <a:t>Besides the profiling and anomaly detection, we can do inference and reasoning,</a:t>
            </a:r>
            <a:r>
              <a:rPr kumimoji="1" lang="en-US" altLang="zh-CN" baseline="0" dirty="0" smtClean="0"/>
              <a:t> crossing the dimensions, to learn unknowns from knowns, because the threat actors reuse their infrastructure and weapons.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23</a:t>
            </a:fld>
            <a:endParaRPr kumimoji="1" lang="zh-CN" altLang="en-US"/>
          </a:p>
        </p:txBody>
      </p:sp>
    </p:spTree>
    <p:extLst>
      <p:ext uri="{BB962C8B-B14F-4D97-AF65-F5344CB8AC3E}">
        <p14:creationId xmlns:p14="http://schemas.microsoft.com/office/powerpoint/2010/main" val="1940685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smtClean="0"/>
              <a:t>E.g.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24</a:t>
            </a:fld>
            <a:endParaRPr kumimoji="1" lang="zh-CN" altLang="en-US"/>
          </a:p>
        </p:txBody>
      </p:sp>
    </p:spTree>
    <p:extLst>
      <p:ext uri="{BB962C8B-B14F-4D97-AF65-F5344CB8AC3E}">
        <p14:creationId xmlns:p14="http://schemas.microsoft.com/office/powerpoint/2010/main" val="2080835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40C82D-2687-4AEF-B221-55CB30CBFBDB}"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1852826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1" lang="en-US" altLang="zh-CN" dirty="0" smtClean="0"/>
              <a:t>A number of sub-system</a:t>
            </a:r>
            <a:r>
              <a:rPr kumimoji="1" lang="en-US" altLang="zh-CN" baseline="0" dirty="0" smtClean="0"/>
              <a:t>s and integration development are needed to make those inference engines, hunting, reasoning into a practicable operations. From this chart, data layer, behavior layer, and the profile layer</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26</a:t>
            </a:fld>
            <a:endParaRPr kumimoji="1" lang="zh-CN" altLang="en-US"/>
          </a:p>
        </p:txBody>
      </p:sp>
    </p:spTree>
    <p:extLst>
      <p:ext uri="{BB962C8B-B14F-4D97-AF65-F5344CB8AC3E}">
        <p14:creationId xmlns:p14="http://schemas.microsoft.com/office/powerpoint/2010/main" val="1178245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1" lang="en-US" altLang="zh-CN" dirty="0" smtClean="0"/>
              <a:t>Hello, everyone. I</a:t>
            </a:r>
            <a:r>
              <a:rPr kumimoji="1" lang="en-US" altLang="zh-CN" baseline="0" dirty="0" smtClean="0"/>
              <a:t> like to start my session with this incident, or call it a disaster. It might be the TOP 1 security incident in the whole year, if no bigger one burst to compete for this position. Equifax, as a $18B company (before the incident, now $14B), 9000+ employees, the security operations team, I guess, should be a strong and mature one, though I am not familiar with them. How was this big company was breached by a security vulnerability? I like walk through what happened at March</a:t>
            </a:r>
            <a:r>
              <a:rPr kumimoji="1" lang="mr-IN" altLang="zh-CN" baseline="0" dirty="0" smtClean="0"/>
              <a:t>…</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2</a:t>
            </a:fld>
            <a:endParaRPr kumimoji="1" lang="zh-CN" altLang="en-US"/>
          </a:p>
        </p:txBody>
      </p:sp>
    </p:spTree>
    <p:extLst>
      <p:ext uri="{BB962C8B-B14F-4D97-AF65-F5344CB8AC3E}">
        <p14:creationId xmlns:p14="http://schemas.microsoft.com/office/powerpoint/2010/main" val="605953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27</a:t>
            </a:fld>
            <a:endParaRPr kumimoji="1" lang="zh-CN" altLang="en-US"/>
          </a:p>
        </p:txBody>
      </p:sp>
    </p:spTree>
    <p:extLst>
      <p:ext uri="{BB962C8B-B14F-4D97-AF65-F5344CB8AC3E}">
        <p14:creationId xmlns:p14="http://schemas.microsoft.com/office/powerpoint/2010/main" val="868376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sz="1200" b="1" dirty="0">
              <a:solidFill>
                <a:srgbClr val="FF0000"/>
              </a:solidFill>
            </a:endParaRPr>
          </a:p>
        </p:txBody>
      </p:sp>
      <p:sp>
        <p:nvSpPr>
          <p:cNvPr id="4" name="灯片编号占位符 3"/>
          <p:cNvSpPr>
            <a:spLocks noGrp="1"/>
          </p:cNvSpPr>
          <p:nvPr>
            <p:ph type="sldNum" sz="quarter" idx="10"/>
          </p:nvPr>
        </p:nvSpPr>
        <p:spPr/>
        <p:txBody>
          <a:bodyPr/>
          <a:lstStyle/>
          <a:p>
            <a:fld id="{F440C82D-2687-4AEF-B221-55CB30CBFBDB}" type="slidenum">
              <a:rPr lang="zh-CN" altLang="en-US" smtClean="0"/>
              <a:t>28</a:t>
            </a:fld>
            <a:endParaRPr lang="zh-CN" altLang="en-US"/>
          </a:p>
        </p:txBody>
      </p:sp>
    </p:spTree>
    <p:extLst>
      <p:ext uri="{BB962C8B-B14F-4D97-AF65-F5344CB8AC3E}">
        <p14:creationId xmlns:p14="http://schemas.microsoft.com/office/powerpoint/2010/main" val="1774940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smtClean="0"/>
              <a:t>So is there any way to make</a:t>
            </a:r>
            <a:r>
              <a:rPr kumimoji="1" lang="en-US" altLang="zh-CN" baseline="0" dirty="0" smtClean="0"/>
              <a:t> the life simpler? Just as the Murphy’s laws mentioned. Where is it? Let’s check if it’s hard and if it’s mined.</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29</a:t>
            </a:fld>
            <a:endParaRPr kumimoji="1" lang="zh-CN" altLang="en-US"/>
          </a:p>
        </p:txBody>
      </p:sp>
    </p:spTree>
    <p:extLst>
      <p:ext uri="{BB962C8B-B14F-4D97-AF65-F5344CB8AC3E}">
        <p14:creationId xmlns:p14="http://schemas.microsoft.com/office/powerpoint/2010/main" val="1577986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smtClean="0"/>
              <a:t>This</a:t>
            </a:r>
            <a:r>
              <a:rPr kumimoji="1" lang="en-US" altLang="zh-CN" baseline="0" dirty="0" smtClean="0"/>
              <a:t> is a good analogy. The perception of significance of the advanced targeted unknown threats has changed quite a bit in the past 3 years, where this red number from DBIR betrays the fact that most of the enterprise security operations teams</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30</a:t>
            </a:fld>
            <a:endParaRPr kumimoji="1" lang="zh-CN" altLang="en-US"/>
          </a:p>
        </p:txBody>
      </p:sp>
    </p:spTree>
    <p:extLst>
      <p:ext uri="{BB962C8B-B14F-4D97-AF65-F5344CB8AC3E}">
        <p14:creationId xmlns:p14="http://schemas.microsoft.com/office/powerpoint/2010/main" val="2108845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smtClean="0"/>
              <a:t>Which part will hurt us the worst? Of course,</a:t>
            </a:r>
            <a:r>
              <a:rPr kumimoji="1" lang="en-US" altLang="zh-CN" baseline="0" dirty="0" smtClean="0"/>
              <a:t> if we can not handle the TOPs, we are not qualified to talk the minors.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31</a:t>
            </a:fld>
            <a:endParaRPr kumimoji="1" lang="zh-CN" altLang="en-US"/>
          </a:p>
        </p:txBody>
      </p:sp>
    </p:spTree>
    <p:extLst>
      <p:ext uri="{BB962C8B-B14F-4D97-AF65-F5344CB8AC3E}">
        <p14:creationId xmlns:p14="http://schemas.microsoft.com/office/powerpoint/2010/main" val="2075643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34</a:t>
            </a:fld>
            <a:endParaRPr kumimoji="1" lang="zh-CN" altLang="en-US"/>
          </a:p>
        </p:txBody>
      </p:sp>
    </p:spTree>
    <p:extLst>
      <p:ext uri="{BB962C8B-B14F-4D97-AF65-F5344CB8AC3E}">
        <p14:creationId xmlns:p14="http://schemas.microsoft.com/office/powerpoint/2010/main" val="304773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35</a:t>
            </a:fld>
            <a:endParaRPr kumimoji="1" lang="zh-CN" altLang="en-US"/>
          </a:p>
        </p:txBody>
      </p:sp>
    </p:spTree>
    <p:extLst>
      <p:ext uri="{BB962C8B-B14F-4D97-AF65-F5344CB8AC3E}">
        <p14:creationId xmlns:p14="http://schemas.microsoft.com/office/powerpoint/2010/main" val="2114104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smtClean="0"/>
              <a:t>Automation is one</a:t>
            </a:r>
            <a:r>
              <a:rPr kumimoji="1" lang="en-US" altLang="zh-CN" baseline="0" dirty="0" smtClean="0"/>
              <a:t> of the favorite topics of the industry for more than one decade. Roughly, from security operations perspectives, there are at least three advantages that automation can bring over: firstly, automation can enable the team do many things previously impractical without automation. Secondly automation can help shorten the threat response time windows greatly. Thirdly, automation means data, that is, automated processes help generate a lot of data than operations team can mine them to optimize their operations. Interestingly, this picture also works for the offenders.  Automation of the scanning, hacking, privilege escalation, data exfiltration, refining the data collected, etc. help the hackers lower the cost of node, improve the revenue of node. They also would like to choose their targets that are easier for them to automate the above operations. So the installation base matters. </a:t>
            </a:r>
            <a:endParaRPr kumimoji="1" lang="zh-CN" altLang="en-US" dirty="0" smtClean="0"/>
          </a:p>
          <a:p>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36</a:t>
            </a:fld>
            <a:endParaRPr kumimoji="1" lang="zh-CN" altLang="en-US"/>
          </a:p>
        </p:txBody>
      </p:sp>
    </p:spTree>
    <p:extLst>
      <p:ext uri="{BB962C8B-B14F-4D97-AF65-F5344CB8AC3E}">
        <p14:creationId xmlns:p14="http://schemas.microsoft.com/office/powerpoint/2010/main" val="222155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aseline="0" dirty="0" smtClean="0"/>
              <a:t>Basically no IT products are immune to security vulnerabilities, just when, how many, how severe, also depending on how many vulnerability miners are working on that. The number of miners also depends on the economic interests. Higher popularity means bigger number of install, i.e. high potential for the attackers to harvest. </a:t>
            </a:r>
          </a:p>
          <a:p>
            <a:endParaRPr kumimoji="1" lang="en-US" altLang="zh-CN" baseline="0" dirty="0" smtClean="0"/>
          </a:p>
          <a:p>
            <a:r>
              <a:rPr kumimoji="1" lang="en-US" altLang="zh-CN" baseline="0" dirty="0" smtClean="0"/>
              <a:t>The blue bar means the number of that routers exposed to the Internet globally, while the green bar is the number of routers in China. </a:t>
            </a:r>
            <a:r>
              <a:rPr kumimoji="1" lang="en-US" altLang="zh-CN" baseline="0" dirty="0" err="1" smtClean="0"/>
              <a:t>MikroTik</a:t>
            </a:r>
            <a:r>
              <a:rPr kumimoji="1" lang="en-US" altLang="zh-CN" baseline="0" dirty="0" smtClean="0"/>
              <a:t>, Fast, Mercury, </a:t>
            </a:r>
            <a:r>
              <a:rPr kumimoji="1" lang="en-US" altLang="zh-CN" baseline="0" dirty="0" err="1" smtClean="0"/>
              <a:t>Netgear</a:t>
            </a:r>
            <a:r>
              <a:rPr kumimoji="1" lang="en-US" altLang="zh-CN" baseline="0" dirty="0" smtClean="0"/>
              <a:t>, etc. </a:t>
            </a:r>
          </a:p>
          <a:p>
            <a:endParaRPr kumimoji="1" lang="en-US" altLang="zh-CN" baseline="0" dirty="0" smtClean="0"/>
          </a:p>
          <a:p>
            <a:r>
              <a:rPr kumimoji="1" lang="en-US" altLang="zh-CN" dirty="0" smtClean="0"/>
              <a:t>Reversely, the popularity of your info assets that </a:t>
            </a:r>
            <a:r>
              <a:rPr kumimoji="1" lang="en-US" altLang="zh-CN" baseline="0" dirty="0" smtClean="0"/>
              <a:t>exposed to the internet is very important to the security operations team. </a:t>
            </a:r>
            <a:r>
              <a:rPr kumimoji="1" lang="en-US" altLang="zh-CN" dirty="0" smtClean="0"/>
              <a:t>It’s very valuable to monitor</a:t>
            </a:r>
            <a:r>
              <a:rPr kumimoji="1" lang="en-US" altLang="zh-CN" baseline="0" dirty="0" smtClean="0"/>
              <a:t> your info assets that are exposed to the internet.</a:t>
            </a:r>
          </a:p>
          <a:p>
            <a:endParaRPr kumimoji="1" lang="en-US" altLang="zh-CN" baseline="0" dirty="0" smtClean="0"/>
          </a:p>
          <a:p>
            <a:r>
              <a:rPr kumimoji="1" lang="en-US" altLang="zh-CN" baseline="0" dirty="0" smtClean="0"/>
              <a:t>This equation help explain the dynamics behind many threat outbursts, e.g. </a:t>
            </a:r>
            <a:r>
              <a:rPr kumimoji="1" lang="en-US" altLang="zh-CN" baseline="0" dirty="0" err="1" smtClean="0"/>
              <a:t>Dyn</a:t>
            </a:r>
            <a:r>
              <a:rPr kumimoji="1" lang="en-US" altLang="zh-CN" baseline="0" dirty="0" smtClean="0"/>
              <a:t>, </a:t>
            </a:r>
            <a:r>
              <a:rPr kumimoji="1" lang="en-US" altLang="zh-CN" baseline="0" dirty="0" err="1" smtClean="0"/>
              <a:t>WannyCry</a:t>
            </a:r>
            <a:r>
              <a:rPr kumimoji="1" lang="mr-IN" altLang="zh-CN" baseline="0" dirty="0" smtClean="0"/>
              <a:t>…</a:t>
            </a:r>
            <a:r>
              <a:rPr kumimoji="1" lang="en-US" altLang="zh-CN" baseline="0" dirty="0" smtClean="0"/>
              <a:t>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37</a:t>
            </a:fld>
            <a:endParaRPr kumimoji="1" lang="zh-CN" altLang="en-US"/>
          </a:p>
        </p:txBody>
      </p:sp>
    </p:spTree>
    <p:extLst>
      <p:ext uri="{BB962C8B-B14F-4D97-AF65-F5344CB8AC3E}">
        <p14:creationId xmlns:p14="http://schemas.microsoft.com/office/powerpoint/2010/main" val="375763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smtClean="0"/>
              <a:t>That</a:t>
            </a:r>
            <a:r>
              <a:rPr kumimoji="1" lang="en-US" altLang="zh-CN" baseline="0" dirty="0" smtClean="0"/>
              <a:t> equation also bring the fact that those low security level things is reshaping the threat landscape.</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38</a:t>
            </a:fld>
            <a:endParaRPr kumimoji="1" lang="zh-CN" altLang="en-US"/>
          </a:p>
        </p:txBody>
      </p:sp>
    </p:spTree>
    <p:extLst>
      <p:ext uri="{BB962C8B-B14F-4D97-AF65-F5344CB8AC3E}">
        <p14:creationId xmlns:p14="http://schemas.microsoft.com/office/powerpoint/2010/main" val="1759734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aseline="0" dirty="0" smtClean="0"/>
              <a:t>The story began from a famous web application framework - Apache Struts2. It’s famous because that every other months there are often security vulnerabilities disclosed. Starting S2-001 at 2007, the newest vulnerability is S2-053. But you know, starting from S2-045 which murdered Equifax, there have been 9 new at this year so far.  OK, S2-045 was announced by Apache at March 6</a:t>
            </a:r>
            <a:r>
              <a:rPr kumimoji="1" lang="en-US" altLang="zh-CN" baseline="30000" dirty="0" smtClean="0"/>
              <a:t>th</a:t>
            </a:r>
            <a:r>
              <a:rPr kumimoji="1" lang="en-US" altLang="zh-CN" baseline="0" dirty="0" smtClean="0"/>
              <a:t>. Then followed by a PoC exploit released to the public.</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smtClean="0"/>
              <a:t>There are many</a:t>
            </a:r>
            <a:r>
              <a:rPr kumimoji="1" lang="en-US" altLang="zh-CN" baseline="0" dirty="0" smtClean="0"/>
              <a:t> points that I got confused when I read through the reports on this disaster. Firstly, why the security operation team missed the prime time window for rescue. Just send out a message, to a wrong person, and unfortunately the scanner failed to find the vulnerable Struts2 out</a:t>
            </a:r>
            <a:r>
              <a:rPr kumimoji="1" lang="mr-IN" altLang="zh-CN" baseline="0" dirty="0" smtClean="0"/>
              <a:t>…</a:t>
            </a:r>
            <a:r>
              <a:rPr kumimoji="1" lang="en-US" altLang="zh-CN" baseline="0" dirty="0" smtClean="0"/>
              <a:t> It sounds not like a serious security operation, at least not for a high risk security response. I believe, it has been a well accepted common knowledge - Struts2 are vulnerable</a:t>
            </a:r>
            <a:r>
              <a:rPr kumimoji="1" lang="mr-IN" altLang="zh-CN" baseline="0" dirty="0" smtClean="0"/>
              <a:t>…</a:t>
            </a:r>
            <a:r>
              <a:rPr kumimoji="1" lang="en-US" altLang="zh-CN" baseline="0" dirty="0" smtClean="0"/>
              <a:t>. What lead Equifax security operations team to a wrong prioritization? </a:t>
            </a:r>
            <a:endParaRPr lang="en-US" altLang="zh-CN" sz="1200" dirty="0" smtClean="0"/>
          </a:p>
          <a:p>
            <a:endParaRPr lang="en-US" altLang="zh-CN" sz="1200" dirty="0" smtClean="0"/>
          </a:p>
          <a:p>
            <a:r>
              <a:rPr lang="en-US" altLang="zh-CN" sz="1200" dirty="0" smtClean="0"/>
              <a:t>2017-08-01: Equifax CFO sells $1mm stock, US President of Information sells $600k stock, President of Workforce Solutions sells $250k stock [3] </a:t>
            </a:r>
          </a:p>
          <a:p>
            <a:r>
              <a:rPr lang="en-US" altLang="zh-CN" sz="1200" dirty="0" smtClean="0"/>
              <a:t>2017-09-05: FireEye registers the Equifax domain name as part of a broader PR damage control move, which Equifax will do everything it can to sabotage </a:t>
            </a:r>
          </a:p>
          <a:p>
            <a:r>
              <a:rPr lang="en-US" altLang="zh-CN" sz="1200" dirty="0" smtClean="0"/>
              <a:t>2017-09-07: Equifax mentions that maybe there might have been some sort of hack or something but definitely not a big deal unless you're an American adult with a credit record. 2017-09-08: Equifax offers an opportunity to sign away your right to sue Equifax in exchange for waiting a week and getting yet another year of free credit reporting. (If you don’t already have 3-5 years of free credit reporting by now, are you even using the Internet??) [4] </a:t>
            </a:r>
          </a:p>
          <a:p>
            <a:r>
              <a:rPr lang="en-US" altLang="zh-CN" sz="1200" dirty="0" smtClean="0"/>
              <a:t>2017-09-11: FireEye (owner of Mandiant, who did the IR + PR for Equifax) quietly pulls the case study white paper about how FireEye 0day protection technology is keeping Equifax safe from unknown threats and "up to 29 webshells”</a:t>
            </a:r>
            <a:endParaRPr lang="zh-CN" altLang="en-US" sz="1200" dirty="0" smtClean="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3</a:t>
            </a:fld>
            <a:endParaRPr kumimoji="1" lang="zh-CN" altLang="en-US"/>
          </a:p>
        </p:txBody>
      </p:sp>
    </p:spTree>
    <p:extLst>
      <p:ext uri="{BB962C8B-B14F-4D97-AF65-F5344CB8AC3E}">
        <p14:creationId xmlns:p14="http://schemas.microsoft.com/office/powerpoint/2010/main" val="309959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aseline="0" dirty="0" smtClean="0"/>
              <a:t>Nowadays, the Bots are becoming software defined as well, remotely updateable, plugin/payload enabled. Those technologies also enables new business models. </a:t>
            </a:r>
            <a:endParaRPr kumimoji="1" lang="zh-CN" altLang="en-US" dirty="0" smtClean="0"/>
          </a:p>
          <a:p>
            <a:r>
              <a:rPr kumimoji="1" lang="en-US" altLang="zh-CN" dirty="0" smtClean="0"/>
              <a:t>There are</a:t>
            </a:r>
            <a:r>
              <a:rPr kumimoji="1" lang="en-US" altLang="zh-CN" baseline="0" dirty="0" smtClean="0"/>
              <a:t> other ways to improve the potential revenue per node, e.g. refining the data collected, data on demand or calling it targeted data, renting service of the tunneling, or calling it targeted tunneling, etc.  For the Bot operators, it’s very natural to develop those new services as value added services.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39</a:t>
            </a:fld>
            <a:endParaRPr kumimoji="1" lang="zh-CN" altLang="en-US"/>
          </a:p>
        </p:txBody>
      </p:sp>
    </p:spTree>
    <p:extLst>
      <p:ext uri="{BB962C8B-B14F-4D97-AF65-F5344CB8AC3E}">
        <p14:creationId xmlns:p14="http://schemas.microsoft.com/office/powerpoint/2010/main" val="1325604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smtClean="0"/>
              <a:t>This</a:t>
            </a:r>
            <a:r>
              <a:rPr kumimoji="1" lang="en-US" altLang="zh-CN" baseline="0" dirty="0" smtClean="0"/>
              <a:t> equation also help us understand why the threats often come in waves.  We introduce the concept of Heat to measure the popularity of threats. In practice, the threat intel of Heat may use TOPN charts.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40</a:t>
            </a:fld>
            <a:endParaRPr kumimoji="1" lang="zh-CN" altLang="en-US"/>
          </a:p>
        </p:txBody>
      </p:sp>
    </p:spTree>
    <p:extLst>
      <p:ext uri="{BB962C8B-B14F-4D97-AF65-F5344CB8AC3E}">
        <p14:creationId xmlns:p14="http://schemas.microsoft.com/office/powerpoint/2010/main" val="1431647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smtClean="0"/>
              <a:t>That’s well accepted motto</a:t>
            </a:r>
            <a:r>
              <a:rPr kumimoji="1" lang="en-US" altLang="zh-CN" baseline="0" dirty="0" smtClean="0"/>
              <a:t> for security practitioners. Tough it’s not easy to know ourselves, it’s doable. Web framework fingerprinting, DevOps integration, etc. a lot of new technologies have been used to enhance that part. Know your enemy, it’s easy to say, but very hard to do, let alone to know peers. Without those intel, the defense is doomed to fail.  The general threat intel of tons of indicators can not help too much.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41</a:t>
            </a:fld>
            <a:endParaRPr kumimoji="1" lang="zh-CN" altLang="en-US"/>
          </a:p>
        </p:txBody>
      </p:sp>
    </p:spTree>
    <p:extLst>
      <p:ext uri="{BB962C8B-B14F-4D97-AF65-F5344CB8AC3E}">
        <p14:creationId xmlns:p14="http://schemas.microsoft.com/office/powerpoint/2010/main" val="1458369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smtClean="0"/>
              <a:t>crowd</a:t>
            </a:r>
            <a:r>
              <a:rPr kumimoji="1" lang="en-US" altLang="zh-CN" baseline="0" dirty="0" smtClean="0"/>
              <a:t> defense means some mechanism to help defense team know what’s happening or happened at neighbors, i.e. where and what the threat actors are heading, that means you might be under the similar attacks. so that the defense team can make more accurate hypothesis for hunting if the resources allow or directly enhance the security controls with corresponding workarounds with a better aligned prioritization. </a:t>
            </a:r>
          </a:p>
          <a:p>
            <a:endParaRPr kumimoji="1" lang="en-US" altLang="zh-CN" baseline="0" dirty="0" smtClean="0"/>
          </a:p>
          <a:p>
            <a:r>
              <a:rPr kumimoji="1" lang="en-US" altLang="zh-CN" baseline="0" dirty="0" smtClean="0"/>
              <a:t>Let’s get back to the starting story of Equifax, if the security operations team got to know the context intel of that Struts vulnerability, the fast growth curve, not only just a vulnerability info, I believe, they could have made a better triage and decision, e.g. to deploy some smart rules at their WAF, IDS, to check the file integrity monitoring system more frequently before the regular patching is done.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43</a:t>
            </a:fld>
            <a:endParaRPr kumimoji="1" lang="zh-CN" altLang="en-US"/>
          </a:p>
        </p:txBody>
      </p:sp>
    </p:spTree>
    <p:extLst>
      <p:ext uri="{BB962C8B-B14F-4D97-AF65-F5344CB8AC3E}">
        <p14:creationId xmlns:p14="http://schemas.microsoft.com/office/powerpoint/2010/main" val="1834072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smtClean="0">
                <a:latin typeface="Helvetica Neue Light" charset="0"/>
                <a:ea typeface="Helvetica Neue Light" charset="0"/>
                <a:cs typeface="Helvetica Neue Light" charset="0"/>
              </a:rPr>
              <a:t>Threat hunting, UEBA, threat intel, etc. are not silver bullets,</a:t>
            </a:r>
            <a:r>
              <a:rPr kumimoji="1" lang="en-US" altLang="zh-CN" sz="1200" baseline="0" dirty="0" smtClean="0">
                <a:latin typeface="Helvetica Neue Light" charset="0"/>
                <a:ea typeface="Helvetica Neue Light" charset="0"/>
                <a:cs typeface="Helvetica Neue Light" charset="0"/>
              </a:rPr>
              <a:t> particularly they are very expensive, even not affordable for most of enterprises. TI enhanced, ML enhanced security products and platforms are still the most efficient means to protect, leveraging the sharing, cost sharing of the hunting, reasoning and threat intel, </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baseline="0" dirty="0" smtClean="0">
              <a:latin typeface="Helvetica Neue Light" charset="0"/>
              <a:ea typeface="Helvetica Neue Light" charset="0"/>
              <a:cs typeface="Helvetica Neue Light"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dirty="0" smtClean="0">
              <a:latin typeface="Helvetica Neue Light" charset="0"/>
              <a:ea typeface="Helvetica Neue Light" charset="0"/>
              <a:cs typeface="Helvetica Neue Light" charset="0"/>
            </a:endParaRPr>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44</a:t>
            </a:fld>
            <a:endParaRPr kumimoji="1" lang="zh-CN" altLang="en-US"/>
          </a:p>
        </p:txBody>
      </p:sp>
    </p:spTree>
    <p:extLst>
      <p:ext uri="{BB962C8B-B14F-4D97-AF65-F5344CB8AC3E}">
        <p14:creationId xmlns:p14="http://schemas.microsoft.com/office/powerpoint/2010/main" val="1562078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82F0EB-4957-4FDF-AE61-E01725B31324}" type="slidenum">
              <a:rPr lang="en-US" smtClean="0"/>
              <a:t>45</a:t>
            </a:fld>
            <a:endParaRPr lang="en-US"/>
          </a:p>
        </p:txBody>
      </p:sp>
    </p:spTree>
    <p:extLst>
      <p:ext uri="{BB962C8B-B14F-4D97-AF65-F5344CB8AC3E}">
        <p14:creationId xmlns:p14="http://schemas.microsoft.com/office/powerpoint/2010/main" val="1608672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smtClean="0"/>
              <a:t>It’s early morning of a Tuesday. Given</a:t>
            </a:r>
            <a:r>
              <a:rPr lang="en-US" altLang="zh-CN" baseline="0" dirty="0" smtClean="0"/>
              <a:t> the severity of the vulnerability, we triggered the highest level security response process. All the related engineers were organized to analyze, develop, test, and release, monitor, etc. Reading the chart, we spent 4 hours and 53 minutes to finished the vulnerability detection, i.e. plugins for the scanners, prevention ready at 8H13m, i.e. rulesets for IPS and WAF. Those plugins and rulesets were pushed to the update systems and then to the security appliances with automatic update turned on. The first attack was detected at 10H10M. The first attack spike was at about 24hours  after the vulnerability disclosed. Then 2</a:t>
            </a:r>
            <a:r>
              <a:rPr lang="en-US" altLang="zh-CN" baseline="30000" dirty="0" smtClean="0"/>
              <a:t>nd</a:t>
            </a:r>
            <a:r>
              <a:rPr lang="en-US" altLang="zh-CN" baseline="0" dirty="0" smtClean="0"/>
              <a:t> spike came 30 hours later, at Mar. 9</a:t>
            </a:r>
            <a:endParaRPr lang="zh-CN" altLang="en-US" dirty="0"/>
          </a:p>
        </p:txBody>
      </p:sp>
      <p:sp>
        <p:nvSpPr>
          <p:cNvPr id="4" name="灯片编号占位符 3"/>
          <p:cNvSpPr>
            <a:spLocks noGrp="1"/>
          </p:cNvSpPr>
          <p:nvPr>
            <p:ph type="sldNum" sz="quarter" idx="10"/>
          </p:nvPr>
        </p:nvSpPr>
        <p:spPr/>
        <p:txBody>
          <a:bodyPr/>
          <a:lstStyle/>
          <a:p>
            <a:fld id="{F440C82D-2687-4AEF-B221-55CB30CBFBDB}"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008437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The attackers, according to the </a:t>
            </a:r>
            <a:r>
              <a:rPr lang="en-US" altLang="zh-CN" sz="1200" b="0" i="1" kern="1200" dirty="0" smtClean="0">
                <a:solidFill>
                  <a:schemeClr val="tx1"/>
                </a:solidFill>
                <a:effectLst/>
                <a:latin typeface="+mn-lt"/>
                <a:ea typeface="+mn-ea"/>
                <a:cs typeface="+mn-cs"/>
              </a:rPr>
              <a:t>WSJ</a:t>
            </a:r>
            <a:r>
              <a:rPr lang="en-US" altLang="zh-CN" sz="1200" b="0" i="0" kern="1200" dirty="0" smtClean="0">
                <a:solidFill>
                  <a:schemeClr val="tx1"/>
                </a:solidFill>
                <a:effectLst/>
                <a:latin typeface="+mn-lt"/>
                <a:ea typeface="+mn-ea"/>
                <a:cs typeface="+mn-cs"/>
              </a:rPr>
              <a:t>, eventually entered the command "</a:t>
            </a:r>
            <a:r>
              <a:rPr lang="en-US" altLang="zh-CN" sz="1200" b="0" i="0" kern="1200" dirty="0" err="1" smtClean="0">
                <a:solidFill>
                  <a:schemeClr val="tx1"/>
                </a:solidFill>
                <a:effectLst/>
                <a:latin typeface="+mn-lt"/>
                <a:ea typeface="+mn-ea"/>
                <a:cs typeface="+mn-cs"/>
              </a:rPr>
              <a:t>Whoami</a:t>
            </a:r>
            <a:r>
              <a:rPr lang="en-US" altLang="zh-CN" sz="1200" b="0" i="0" kern="1200" dirty="0" smtClean="0">
                <a:solidFill>
                  <a:schemeClr val="tx1"/>
                </a:solidFill>
                <a:effectLst/>
                <a:latin typeface="+mn-lt"/>
                <a:ea typeface="+mn-ea"/>
                <a:cs typeface="+mn-cs"/>
              </a:rPr>
              <a:t>," giving them the capability to determine the user account they had compromised. It was likely the beginning of months of painstaking hacking as the attackers attempted to escalate their privileges and intrude further into the Equifax network. Sometime between May and late July, the hackers accessed files that contained Equifax credentials and "performed database queries that provided access to documents and sensitive information stored in databases in an Equifax legacy environment," the report said. Eventually, the attackers accessed "numerous database tables in several databases."</a:t>
            </a:r>
          </a:p>
          <a:p>
            <a:r>
              <a:rPr lang="en-US" altLang="zh-CN" sz="1200" b="0" i="0" kern="1200" dirty="0" smtClean="0">
                <a:solidFill>
                  <a:schemeClr val="tx1"/>
                </a:solidFill>
                <a:effectLst/>
                <a:latin typeface="+mn-lt"/>
                <a:ea typeface="+mn-ea"/>
                <a:cs typeface="+mn-cs"/>
              </a:rPr>
              <a:t>The attackers also managed to set up about 30 Web shells that allowed them to remotely enter the same sorts of powerful commands available to high-privilege Equifax administrators. The hidden pages would remain even after the vulnerable Struts applications on the network were patched. As it turned out, Equifax didn't fix the flaw until July 30.</a:t>
            </a:r>
          </a:p>
          <a:p>
            <a:r>
              <a:rPr lang="en-US" altLang="zh-CN" sz="1200" b="0" i="0" kern="1200" dirty="0" smtClean="0">
                <a:solidFill>
                  <a:schemeClr val="tx1"/>
                </a:solidFill>
                <a:effectLst/>
                <a:latin typeface="+mn-lt"/>
                <a:ea typeface="+mn-ea"/>
                <a:cs typeface="+mn-cs"/>
              </a:rPr>
              <a:t>Mandiant, the FireEye unit that Equifax called in to investigate the breach, said it has detected about 35 IP addresses the attackers used to access the company's network. The hackers' identity remains unknown. Mandiant has been unable to attribute the breach to any hacking groups it currently tracks, and the tools, tactics, and procedures used in the hack don't overlap with those seen in previous Mandiant investigations.</a:t>
            </a:r>
          </a:p>
          <a:p>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5</a:t>
            </a:fld>
            <a:endParaRPr kumimoji="1" lang="zh-CN" altLang="en-US"/>
          </a:p>
        </p:txBody>
      </p:sp>
    </p:spTree>
    <p:extLst>
      <p:ext uri="{BB962C8B-B14F-4D97-AF65-F5344CB8AC3E}">
        <p14:creationId xmlns:p14="http://schemas.microsoft.com/office/powerpoint/2010/main" val="1398817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smtClean="0"/>
              <a:t>It seems a little bit similar</a:t>
            </a:r>
            <a:r>
              <a:rPr kumimoji="1" lang="en-US" altLang="zh-CN" baseline="0" dirty="0" smtClean="0"/>
              <a:t> to what happened to Target at end of 2013. Both of them got threat notification from authorities in advance, i.e. the security operations team know the threat coming. They got the intelligence, but </a:t>
            </a:r>
            <a:r>
              <a:rPr kumimoji="1" lang="en-US" altLang="zh-CN" baseline="0" dirty="0" err="1" smtClean="0"/>
              <a:t>didn</a:t>
            </a:r>
            <a:r>
              <a:rPr kumimoji="1" lang="mr-IN" altLang="zh-CN" baseline="0" dirty="0" smtClean="0"/>
              <a:t>’</a:t>
            </a:r>
            <a:r>
              <a:rPr kumimoji="1" lang="en-US" altLang="zh-CN" baseline="0" dirty="0" smtClean="0"/>
              <a:t>t get intelligence actionable enough, or failed to triage correctly.  After the Equifax incidents, I read this fun essay at Gartner’s blog. You can‘t outrun the security bear, particularly when you are protecting a poorly designed information security from security perspective. What you can do is outrun your peers, i.e. the hackers may be busy reaping the low hanging fruit, so that you can have more time to fix. That sounds a little bit impotent, cruel. But it delivers wisdom.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6</a:t>
            </a:fld>
            <a:endParaRPr kumimoji="1" lang="zh-CN" altLang="en-US"/>
          </a:p>
        </p:txBody>
      </p:sp>
    </p:spTree>
    <p:extLst>
      <p:ext uri="{BB962C8B-B14F-4D97-AF65-F5344CB8AC3E}">
        <p14:creationId xmlns:p14="http://schemas.microsoft.com/office/powerpoint/2010/main" val="668348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smtClean="0"/>
              <a:t>There are a number of famous security and/or threat models to guide the defense</a:t>
            </a:r>
            <a:r>
              <a:rPr kumimoji="1" lang="en-US" altLang="zh-CN" baseline="0" dirty="0" smtClean="0"/>
              <a:t> side, e.g. PDR, protection, detection, response, e.g. Cyber Kill Chain, it classifies the threat activities into seven phases, referencing this model, defense side can map the threat activities and corresponding controls/countermeasures to phases, so that the defense can avoid being “checkmate in one”, it also help visualize and understand the threat actors, bring better visibility to defense side. CKC also help design and build the inference engine which I will touch later in this session.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7</a:t>
            </a:fld>
            <a:endParaRPr kumimoji="1" lang="zh-CN" altLang="en-US"/>
          </a:p>
        </p:txBody>
      </p:sp>
    </p:spTree>
    <p:extLst>
      <p:ext uri="{BB962C8B-B14F-4D97-AF65-F5344CB8AC3E}">
        <p14:creationId xmlns:p14="http://schemas.microsoft.com/office/powerpoint/2010/main" val="639935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smtClean="0"/>
              <a:t>For better description of the offense</a:t>
            </a:r>
            <a:r>
              <a:rPr kumimoji="1" lang="en-US" altLang="zh-CN" baseline="0" dirty="0" smtClean="0"/>
              <a:t> defense game, we categorize the threats into untargeted and targeted.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8</a:t>
            </a:fld>
            <a:endParaRPr kumimoji="1" lang="zh-CN" altLang="en-US"/>
          </a:p>
        </p:txBody>
      </p:sp>
    </p:spTree>
    <p:extLst>
      <p:ext uri="{BB962C8B-B14F-4D97-AF65-F5344CB8AC3E}">
        <p14:creationId xmlns:p14="http://schemas.microsoft.com/office/powerpoint/2010/main" val="876858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smtClean="0"/>
              <a:t>To fight</a:t>
            </a:r>
            <a:r>
              <a:rPr kumimoji="1" lang="en-US" altLang="zh-CN" baseline="0" dirty="0" smtClean="0"/>
              <a:t> against advanced targeted unknown threats, a couple of advanced weapons were invented, including the threat hunting, UEBA, threat intel, MDR, etc.  Let me walk thought those advanced technologies very briefly. </a:t>
            </a:r>
            <a:endParaRPr kumimoji="1" lang="zh-CN" altLang="en-US" dirty="0"/>
          </a:p>
        </p:txBody>
      </p:sp>
      <p:sp>
        <p:nvSpPr>
          <p:cNvPr id="4" name="Slide Number Placeholder 3"/>
          <p:cNvSpPr>
            <a:spLocks noGrp="1"/>
          </p:cNvSpPr>
          <p:nvPr>
            <p:ph type="sldNum" sz="quarter" idx="10"/>
          </p:nvPr>
        </p:nvSpPr>
        <p:spPr/>
        <p:txBody>
          <a:bodyPr/>
          <a:lstStyle/>
          <a:p>
            <a:fld id="{714558E1-8A9B-CD48-99E4-474419056EF7}" type="slidenum">
              <a:rPr kumimoji="1" lang="zh-CN" altLang="en-US" smtClean="0"/>
              <a:t>9</a:t>
            </a:fld>
            <a:endParaRPr kumimoji="1" lang="zh-CN" altLang="en-US"/>
          </a:p>
        </p:txBody>
      </p:sp>
    </p:spTree>
    <p:extLst>
      <p:ext uri="{BB962C8B-B14F-4D97-AF65-F5344CB8AC3E}">
        <p14:creationId xmlns:p14="http://schemas.microsoft.com/office/powerpoint/2010/main" val="56214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6733"/>
          </a:xfrm>
          <a:prstGeom prst="rect">
            <a:avLst/>
          </a:prstGeom>
          <a:solidFill>
            <a:schemeClr val="bg1">
              <a:lumMod val="95000"/>
            </a:schemeClr>
          </a:solidFill>
        </p:spPr>
      </p:pic>
      <p:sp>
        <p:nvSpPr>
          <p:cNvPr id="11" name="Rectangle 10"/>
          <p:cNvSpPr/>
          <p:nvPr userDrawn="1"/>
        </p:nvSpPr>
        <p:spPr>
          <a:xfrm>
            <a:off x="3927423" y="4035054"/>
            <a:ext cx="8264577" cy="2252055"/>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3200">
              <a:solidFill>
                <a:srgbClr val="FFFFFF"/>
              </a:solidFill>
            </a:endParaRPr>
          </a:p>
        </p:txBody>
      </p:sp>
      <p:sp>
        <p:nvSpPr>
          <p:cNvPr id="9" name="Rectangle 8"/>
          <p:cNvSpPr/>
          <p:nvPr userDrawn="1"/>
        </p:nvSpPr>
        <p:spPr>
          <a:xfrm>
            <a:off x="2" y="4036321"/>
            <a:ext cx="3927423" cy="2252055"/>
          </a:xfrm>
          <a:prstGeom prst="rect">
            <a:avLst/>
          </a:prstGeom>
          <a:solidFill>
            <a:schemeClr val="bg1">
              <a:lumMod val="9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3200">
              <a:solidFill>
                <a:srgbClr val="FFFFFF"/>
              </a:solidFill>
            </a:endParaRPr>
          </a:p>
        </p:txBody>
      </p:sp>
      <p:sp>
        <p:nvSpPr>
          <p:cNvPr id="2" name="Title 1"/>
          <p:cNvSpPr>
            <a:spLocks noGrp="1"/>
          </p:cNvSpPr>
          <p:nvPr>
            <p:ph type="ctrTitle" hasCustomPrompt="1"/>
          </p:nvPr>
        </p:nvSpPr>
        <p:spPr>
          <a:xfrm>
            <a:off x="4333825" y="4310602"/>
            <a:ext cx="7858177" cy="1245734"/>
          </a:xfrm>
        </p:spPr>
        <p:txBody>
          <a:bodyPr anchor="ctr">
            <a:noAutofit/>
          </a:bodyPr>
          <a:lstStyle>
            <a:lvl1pPr algn="l">
              <a:lnSpc>
                <a:spcPct val="100000"/>
              </a:lnSpc>
              <a:defRPr sz="4000" b="0" i="0">
                <a:solidFill>
                  <a:schemeClr val="bg1"/>
                </a:solidFill>
                <a:latin typeface="Calibri Light" charset="0"/>
                <a:ea typeface="Calibri Light" charset="0"/>
                <a:cs typeface="Calibri Light" charset="0"/>
              </a:defRPr>
            </a:lvl1pPr>
          </a:lstStyle>
          <a:p>
            <a:r>
              <a:rPr lang="en-US" dirty="0"/>
              <a:t>Click to edit Master title style</a:t>
            </a:r>
            <a:br>
              <a:rPr lang="en-US" dirty="0"/>
            </a:br>
            <a:r>
              <a:rPr lang="en-US" dirty="0"/>
              <a:t>Second line</a:t>
            </a:r>
          </a:p>
        </p:txBody>
      </p:sp>
      <p:sp>
        <p:nvSpPr>
          <p:cNvPr id="3" name="Subtitle 2"/>
          <p:cNvSpPr>
            <a:spLocks noGrp="1"/>
          </p:cNvSpPr>
          <p:nvPr>
            <p:ph type="subTitle" idx="1" hasCustomPrompt="1"/>
          </p:nvPr>
        </p:nvSpPr>
        <p:spPr>
          <a:xfrm>
            <a:off x="4333825" y="5751424"/>
            <a:ext cx="7858177" cy="270617"/>
          </a:xfrm>
        </p:spPr>
        <p:txBody>
          <a:bodyPr>
            <a:noAutofit/>
          </a:bodyPr>
          <a:lstStyle>
            <a:lvl1pPr marL="0" indent="0" algn="l">
              <a:buNone/>
              <a:defRPr sz="1600" b="0" i="0">
                <a:solidFill>
                  <a:schemeClr val="bg1"/>
                </a:solidFill>
                <a:latin typeface="Calibri Light" charset="0"/>
                <a:ea typeface="Calibri Light" charset="0"/>
                <a:cs typeface="Calibri Light"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6400" y="5001701"/>
            <a:ext cx="2946235" cy="318756"/>
          </a:xfrm>
          <a:prstGeom prst="rect">
            <a:avLst/>
          </a:prstGeom>
        </p:spPr>
      </p:pic>
    </p:spTree>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3C00B6B-7F6F-374D-AE64-5901D1494379}" type="datetimeFigureOut">
              <a:rPr kumimoji="1" lang="zh-CN" altLang="en-US" smtClean="0"/>
              <a:t>2017/11/13</a:t>
            </a:fld>
            <a:endParaRPr kumimoji="1" lang="zh-CN" alt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C9E3425E-A586-FF42-950D-64FA0514ECDE}" type="slidenum">
              <a:rPr kumimoji="1" lang="zh-CN" altLang="en-US" smtClean="0"/>
              <a:t>‹#›</a:t>
            </a:fld>
            <a:endParaRPr kumimoji="1" lang="zh-CN" altLang="en-US"/>
          </a:p>
        </p:txBody>
      </p:sp>
    </p:spTree>
    <p:extLst>
      <p:ext uri="{BB962C8B-B14F-4D97-AF65-F5344CB8AC3E}">
        <p14:creationId xmlns:p14="http://schemas.microsoft.com/office/powerpoint/2010/main" val="1732051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27" y="-1"/>
            <a:ext cx="12189747" cy="6856733"/>
          </a:xfrm>
          <a:prstGeom prst="rect">
            <a:avLst/>
          </a:prstGeom>
          <a:solidFill>
            <a:schemeClr val="bg1">
              <a:lumMod val="95000"/>
            </a:schemeClr>
          </a:solidFill>
        </p:spPr>
      </p:pic>
      <p:sp>
        <p:nvSpPr>
          <p:cNvPr id="11" name="Rectangle 10"/>
          <p:cNvSpPr/>
          <p:nvPr userDrawn="1"/>
        </p:nvSpPr>
        <p:spPr>
          <a:xfrm>
            <a:off x="3927423" y="4035054"/>
            <a:ext cx="8264577" cy="2252055"/>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3200">
              <a:solidFill>
                <a:srgbClr val="FFFFFF"/>
              </a:solidFill>
            </a:endParaRPr>
          </a:p>
        </p:txBody>
      </p:sp>
      <p:sp>
        <p:nvSpPr>
          <p:cNvPr id="9" name="Rectangle 8"/>
          <p:cNvSpPr/>
          <p:nvPr userDrawn="1"/>
        </p:nvSpPr>
        <p:spPr>
          <a:xfrm>
            <a:off x="2" y="4036321"/>
            <a:ext cx="3927423" cy="2252055"/>
          </a:xfrm>
          <a:prstGeom prst="rect">
            <a:avLst/>
          </a:prstGeom>
          <a:solidFill>
            <a:schemeClr val="bg1">
              <a:lumMod val="9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3200">
              <a:solidFill>
                <a:srgbClr val="FFFFFF"/>
              </a:solidFill>
            </a:endParaRPr>
          </a:p>
        </p:txBody>
      </p:sp>
      <p:sp>
        <p:nvSpPr>
          <p:cNvPr id="2" name="Title 1"/>
          <p:cNvSpPr>
            <a:spLocks noGrp="1"/>
          </p:cNvSpPr>
          <p:nvPr>
            <p:ph type="ctrTitle" hasCustomPrompt="1"/>
          </p:nvPr>
        </p:nvSpPr>
        <p:spPr>
          <a:xfrm>
            <a:off x="4333825" y="4310602"/>
            <a:ext cx="7858177" cy="1245734"/>
          </a:xfrm>
        </p:spPr>
        <p:txBody>
          <a:bodyPr anchor="ctr">
            <a:noAutofit/>
          </a:bodyPr>
          <a:lstStyle>
            <a:lvl1pPr algn="l">
              <a:lnSpc>
                <a:spcPct val="100000"/>
              </a:lnSpc>
              <a:defRPr sz="4000" b="0" i="0">
                <a:solidFill>
                  <a:schemeClr val="bg1"/>
                </a:solidFill>
                <a:latin typeface="Calibri Light" charset="0"/>
                <a:ea typeface="Calibri Light" charset="0"/>
                <a:cs typeface="Calibri Light" charset="0"/>
              </a:defRPr>
            </a:lvl1pPr>
          </a:lstStyle>
          <a:p>
            <a:r>
              <a:rPr lang="en-US" dirty="0"/>
              <a:t>Click to edit Master title style</a:t>
            </a:r>
            <a:br>
              <a:rPr lang="en-US" dirty="0"/>
            </a:br>
            <a:r>
              <a:rPr lang="en-US" dirty="0"/>
              <a:t>Second line</a:t>
            </a:r>
          </a:p>
        </p:txBody>
      </p:sp>
      <p:sp>
        <p:nvSpPr>
          <p:cNvPr id="3" name="Subtitle 2"/>
          <p:cNvSpPr>
            <a:spLocks noGrp="1"/>
          </p:cNvSpPr>
          <p:nvPr>
            <p:ph type="subTitle" idx="1" hasCustomPrompt="1"/>
          </p:nvPr>
        </p:nvSpPr>
        <p:spPr>
          <a:xfrm>
            <a:off x="4333825" y="5751424"/>
            <a:ext cx="7858177" cy="270617"/>
          </a:xfrm>
        </p:spPr>
        <p:txBody>
          <a:bodyPr>
            <a:noAutofit/>
          </a:bodyPr>
          <a:lstStyle>
            <a:lvl1pPr marL="0" indent="0" algn="l">
              <a:buNone/>
              <a:defRPr sz="1600" b="0" i="0">
                <a:solidFill>
                  <a:schemeClr val="bg1"/>
                </a:solidFill>
                <a:latin typeface="Calibri Light" charset="0"/>
                <a:ea typeface="Calibri Light" charset="0"/>
                <a:cs typeface="Calibri Light"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6400" y="5001701"/>
            <a:ext cx="2946235" cy="318756"/>
          </a:xfrm>
          <a:prstGeom prst="rect">
            <a:avLst/>
          </a:prstGeom>
        </p:spPr>
      </p:pic>
    </p:spTree>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line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6240" y="43631"/>
            <a:ext cx="11176000" cy="1143000"/>
          </a:xfrm>
        </p:spPr>
        <p:txBody>
          <a:bodyPr>
            <a:normAutofit/>
          </a:bodyPr>
          <a:lstStyle>
            <a:lvl1pPr>
              <a:defRPr sz="4267" b="0" i="0">
                <a:solidFill>
                  <a:schemeClr val="accent3"/>
                </a:solidFill>
                <a:latin typeface="Calibri Light" charset="0"/>
                <a:ea typeface="Calibri Light" charset="0"/>
                <a:cs typeface="Calibri Light" charset="0"/>
              </a:defRPr>
            </a:lvl1pPr>
          </a:lstStyle>
          <a:p>
            <a:r>
              <a:rPr lang="en-US" dirty="0"/>
              <a:t>CLICK TO EDIT MASTER TITLE STYLE</a:t>
            </a:r>
          </a:p>
        </p:txBody>
      </p:sp>
      <p:sp>
        <p:nvSpPr>
          <p:cNvPr id="18" name="Content Placeholder 2"/>
          <p:cNvSpPr>
            <a:spLocks noGrp="1"/>
          </p:cNvSpPr>
          <p:nvPr>
            <p:ph idx="1" hasCustomPrompt="1"/>
          </p:nvPr>
        </p:nvSpPr>
        <p:spPr>
          <a:xfrm>
            <a:off x="396240" y="1498602"/>
            <a:ext cx="11176000" cy="3281125"/>
          </a:xfrm>
        </p:spPr>
        <p:txBody>
          <a:bodyPr/>
          <a:lstStyle>
            <a:lvl1pPr>
              <a:lnSpc>
                <a:spcPct val="150000"/>
              </a:lnSpc>
              <a:defRPr sz="1867" b="0"/>
            </a:lvl1pPr>
            <a:lvl2pPr marL="990550" indent="-380981">
              <a:buClr>
                <a:srgbClr val="C1D82F"/>
              </a:buClr>
              <a:buFontTx/>
              <a:buBlip>
                <a:blip r:embed="rId2"/>
              </a:buBlip>
              <a:defRPr sz="1733"/>
            </a:lvl2pPr>
            <a:lvl3pPr>
              <a:defRPr sz="1733"/>
            </a:lvl3pPr>
            <a:lvl4pPr>
              <a:defRPr sz="1733"/>
            </a:lvl4pPr>
            <a:lvl5pPr>
              <a:defRPr sz="17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Slide Number Placeholder 5"/>
          <p:cNvSpPr>
            <a:spLocks noGrp="1"/>
          </p:cNvSpPr>
          <p:nvPr>
            <p:ph type="sldNum" sz="quarter" idx="4"/>
          </p:nvPr>
        </p:nvSpPr>
        <p:spPr>
          <a:xfrm>
            <a:off x="11199108" y="6162042"/>
            <a:ext cx="755827" cy="365125"/>
          </a:xfrm>
          <a:prstGeom prst="rect">
            <a:avLst/>
          </a:prstGeom>
        </p:spPr>
        <p:txBody>
          <a:bodyPr vert="horz" lIns="91440" tIns="45720" rIns="91440" bIns="45720" rtlCol="0" anchor="ctr"/>
          <a:lstStyle>
            <a:lvl1pPr algn="l">
              <a:defRPr sz="1467" b="0">
                <a:solidFill>
                  <a:srgbClr val="71BF44"/>
                </a:solidFill>
                <a:latin typeface="Verdana" panose="020B0604030504040204" pitchFamily="34" charset="0"/>
                <a:ea typeface="Verdana" panose="020B0604030504040204" pitchFamily="34" charset="0"/>
                <a:cs typeface="Verdana" panose="020B0604030504040204" pitchFamily="34" charset="0"/>
              </a:defRPr>
            </a:lvl1pPr>
          </a:lstStyle>
          <a:p>
            <a:pPr defTabSz="1219140"/>
            <a:fld id="{CF1ED1C6-2E07-4E54-A6C8-6059DDD4EE3E}" type="slidenum">
              <a:rPr lang="en-US" smtClean="0"/>
              <a:pPr defTabSz="1219140"/>
              <a:t>‹#›</a:t>
            </a:fld>
            <a:endParaRPr lang="en-US" dirty="0"/>
          </a:p>
        </p:txBody>
      </p:sp>
      <p:cxnSp>
        <p:nvCxnSpPr>
          <p:cNvPr id="27" name="Straight Connector 26"/>
          <p:cNvCxnSpPr/>
          <p:nvPr userDrawn="1"/>
        </p:nvCxnSpPr>
        <p:spPr>
          <a:xfrm>
            <a:off x="2133600" y="6339842"/>
            <a:ext cx="6666968" cy="2794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1138147" y="6212844"/>
            <a:ext cx="0" cy="2829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6981142" y="5663897"/>
            <a:ext cx="2225289" cy="297454"/>
          </a:xfrm>
          <a:prstGeom prst="rect">
            <a:avLst/>
          </a:prstGeom>
          <a:noFill/>
        </p:spPr>
        <p:txBody>
          <a:bodyPr wrap="none" rtlCol="0">
            <a:spAutoFit/>
          </a:bodyPr>
          <a:lstStyle/>
          <a:p>
            <a:pPr defTabSz="1219140">
              <a:defRPr/>
            </a:pPr>
            <a:r>
              <a:rPr lang="en-US" sz="1333" b="1" dirty="0">
                <a:solidFill>
                  <a:srgbClr val="71BF44"/>
                </a:solidFill>
                <a:latin typeface="Verdana" panose="020B0604030504040204" pitchFamily="34" charset="0"/>
                <a:ea typeface="Verdana" panose="020B0604030504040204" pitchFamily="34" charset="0"/>
                <a:cs typeface="Verdana" panose="020B0604030504040204" pitchFamily="34" charset="0"/>
              </a:rPr>
              <a:t>WWW.NSFOCUS.COM</a:t>
            </a:r>
          </a:p>
        </p:txBody>
      </p:sp>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79120" y="6253480"/>
            <a:ext cx="1473200" cy="172720"/>
          </a:xfrm>
          <a:prstGeom prst="rect">
            <a:avLst/>
          </a:prstGeom>
        </p:spPr>
      </p:pic>
      <p:cxnSp>
        <p:nvCxnSpPr>
          <p:cNvPr id="9" name="Straight Connector 8"/>
          <p:cNvCxnSpPr/>
          <p:nvPr userDrawn="1"/>
        </p:nvCxnSpPr>
        <p:spPr>
          <a:xfrm>
            <a:off x="548640" y="1000760"/>
            <a:ext cx="1110488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idx="1"/>
          </p:nvPr>
        </p:nvSpPr>
        <p:spPr>
          <a:xfrm>
            <a:off x="406400" y="1767960"/>
            <a:ext cx="11379200" cy="39060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a:xfrm>
            <a:off x="0" y="6035040"/>
            <a:ext cx="12192000" cy="8229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srgbClr val="FFFFFF"/>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1997" y="6353823"/>
            <a:ext cx="1844963" cy="194585"/>
          </a:xfrm>
          <a:prstGeom prst="rect">
            <a:avLst/>
          </a:prstGeom>
        </p:spPr>
      </p:pic>
      <p:sp>
        <p:nvSpPr>
          <p:cNvPr id="5" name="TextBox 4"/>
          <p:cNvSpPr txBox="1"/>
          <p:nvPr userDrawn="1"/>
        </p:nvSpPr>
        <p:spPr>
          <a:xfrm>
            <a:off x="9584039" y="6297226"/>
            <a:ext cx="2404761" cy="307777"/>
          </a:xfrm>
          <a:prstGeom prst="rect">
            <a:avLst/>
          </a:prstGeom>
          <a:noFill/>
        </p:spPr>
        <p:txBody>
          <a:bodyPr wrap="none" rtlCol="0">
            <a:spAutoFit/>
          </a:bodyPr>
          <a:lstStyle/>
          <a:p>
            <a:pPr algn="r" defTabSz="1219140">
              <a:defRPr/>
            </a:pPr>
            <a:r>
              <a:rPr lang="en-US" sz="1400" b="1" spc="300" dirty="0">
                <a:solidFill>
                  <a:srgbClr val="71BF44"/>
                </a:solidFill>
                <a:ea typeface="Calibri" charset="0"/>
                <a:cs typeface="Calibri" charset="0"/>
              </a:rPr>
              <a:t>WWW.NSFOCUS.COM</a:t>
            </a:r>
          </a:p>
        </p:txBody>
      </p:sp>
      <p:cxnSp>
        <p:nvCxnSpPr>
          <p:cNvPr id="6" name="Straight Connector 5"/>
          <p:cNvCxnSpPr/>
          <p:nvPr userDrawn="1"/>
        </p:nvCxnSpPr>
        <p:spPr>
          <a:xfrm>
            <a:off x="2468882" y="6451114"/>
            <a:ext cx="7115159" cy="0"/>
          </a:xfrm>
          <a:prstGeom prst="line">
            <a:avLst/>
          </a:prstGeom>
          <a:ln>
            <a:solidFill>
              <a:schemeClr val="accent4">
                <a:lumMod val="90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line 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06400" y="198120"/>
            <a:ext cx="11176000" cy="1143000"/>
          </a:xfrm>
        </p:spPr>
        <p:txBody>
          <a:bodyPr/>
          <a:lstStyle>
            <a:lvl1pPr>
              <a:defRPr/>
            </a:lvl1pPr>
          </a:lstStyle>
          <a:p>
            <a:r>
              <a:rPr lang="en-US" dirty="0"/>
              <a:t>CLICK TO EDIT MASTER TITLE STYLE</a:t>
            </a:r>
            <a:br>
              <a:rPr lang="en-US" dirty="0"/>
            </a:br>
            <a:r>
              <a:rPr lang="en-US" dirty="0"/>
              <a:t>SECOND LINE</a:t>
            </a:r>
          </a:p>
        </p:txBody>
      </p:sp>
      <p:sp>
        <p:nvSpPr>
          <p:cNvPr id="23" name="Slide Number Placeholder 5"/>
          <p:cNvSpPr>
            <a:spLocks noGrp="1"/>
          </p:cNvSpPr>
          <p:nvPr>
            <p:ph type="sldNum" sz="quarter" idx="4"/>
          </p:nvPr>
        </p:nvSpPr>
        <p:spPr>
          <a:xfrm>
            <a:off x="11199108" y="6162042"/>
            <a:ext cx="755827" cy="365125"/>
          </a:xfrm>
          <a:prstGeom prst="rect">
            <a:avLst/>
          </a:prstGeom>
        </p:spPr>
        <p:txBody>
          <a:bodyPr vert="horz" lIns="91440" tIns="45720" rIns="91440" bIns="45720" rtlCol="0" anchor="ctr"/>
          <a:lstStyle>
            <a:lvl1pPr algn="l">
              <a:defRPr sz="1467" b="0">
                <a:solidFill>
                  <a:srgbClr val="71BF44"/>
                </a:solidFill>
                <a:latin typeface="Verdana" panose="020B0604030504040204" pitchFamily="34" charset="0"/>
                <a:ea typeface="Verdana" panose="020B0604030504040204" pitchFamily="34" charset="0"/>
                <a:cs typeface="Verdana" panose="020B0604030504040204" pitchFamily="34" charset="0"/>
              </a:defRPr>
            </a:lvl1pPr>
          </a:lstStyle>
          <a:p>
            <a:pPr defTabSz="1219140"/>
            <a:fld id="{CF1ED1C6-2E07-4E54-A6C8-6059DDD4EE3E}" type="slidenum">
              <a:rPr lang="en-US" smtClean="0"/>
              <a:pPr defTabSz="1219140"/>
              <a:t>‹#›</a:t>
            </a:fld>
            <a:endParaRPr lang="en-US" dirty="0"/>
          </a:p>
        </p:txBody>
      </p:sp>
      <p:sp>
        <p:nvSpPr>
          <p:cNvPr id="25" name="Subtitle 2"/>
          <p:cNvSpPr>
            <a:spLocks noGrp="1"/>
          </p:cNvSpPr>
          <p:nvPr>
            <p:ph type="subTitle" idx="10" hasCustomPrompt="1"/>
          </p:nvPr>
        </p:nvSpPr>
        <p:spPr>
          <a:xfrm>
            <a:off x="403013" y="1447800"/>
            <a:ext cx="11169227" cy="533400"/>
          </a:xfrm>
        </p:spPr>
        <p:txBody>
          <a:bodyPr>
            <a:normAutofit/>
          </a:bodyPr>
          <a:lstStyle>
            <a:lvl1pPr marL="0" indent="0" algn="l">
              <a:buNone/>
              <a:defRPr sz="2400" b="1">
                <a:solidFill>
                  <a:srgbClr val="71BF4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13" name="Content Placeholder 2"/>
          <p:cNvSpPr>
            <a:spLocks noGrp="1"/>
          </p:cNvSpPr>
          <p:nvPr>
            <p:ph idx="1" hasCustomPrompt="1"/>
          </p:nvPr>
        </p:nvSpPr>
        <p:spPr>
          <a:xfrm>
            <a:off x="406400" y="1996997"/>
            <a:ext cx="11176000" cy="3281125"/>
          </a:xfrm>
        </p:spPr>
        <p:txBody>
          <a:bodyPr/>
          <a:lstStyle>
            <a:lvl1pPr>
              <a:lnSpc>
                <a:spcPct val="150000"/>
              </a:lnSpc>
              <a:defRPr sz="1867" b="0"/>
            </a:lvl1pPr>
            <a:lvl2pPr marL="990550" indent="-380981">
              <a:buClr>
                <a:srgbClr val="C1D82F"/>
              </a:buClr>
              <a:buFontTx/>
              <a:buBlip>
                <a:blip r:embed="rId2"/>
              </a:buBlip>
              <a:defRPr sz="1733"/>
            </a:lvl2pPr>
            <a:lvl3pPr>
              <a:defRPr sz="1733"/>
            </a:lvl3pPr>
            <a:lvl4pPr>
              <a:defRPr sz="1733"/>
            </a:lvl4pPr>
            <a:lvl5pPr>
              <a:defRPr sz="17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2133600" y="6339842"/>
            <a:ext cx="6666968" cy="2794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1138147" y="6212844"/>
            <a:ext cx="0" cy="2829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8776862" y="6183711"/>
            <a:ext cx="2225289" cy="297454"/>
          </a:xfrm>
          <a:prstGeom prst="rect">
            <a:avLst/>
          </a:prstGeom>
          <a:noFill/>
        </p:spPr>
        <p:txBody>
          <a:bodyPr wrap="none" rtlCol="0">
            <a:spAutoFit/>
          </a:bodyPr>
          <a:lstStyle/>
          <a:p>
            <a:pPr defTabSz="1219140">
              <a:defRPr/>
            </a:pPr>
            <a:r>
              <a:rPr lang="en-US" sz="1333" b="1" dirty="0">
                <a:solidFill>
                  <a:srgbClr val="71BF44"/>
                </a:solidFill>
                <a:latin typeface="Verdana" panose="020B0604030504040204" pitchFamily="34" charset="0"/>
                <a:ea typeface="Verdana" panose="020B0604030504040204" pitchFamily="34" charset="0"/>
                <a:cs typeface="Verdana" panose="020B0604030504040204" pitchFamily="34" charset="0"/>
              </a:rPr>
              <a:t>WWW.NSFOCUS.COM</a:t>
            </a:r>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79120" y="6253480"/>
            <a:ext cx="1473200" cy="172720"/>
          </a:xfrm>
          <a:prstGeom prst="rect">
            <a:avLst/>
          </a:prstGeom>
        </p:spPr>
      </p:pic>
      <p:cxnSp>
        <p:nvCxnSpPr>
          <p:cNvPr id="15" name="Straight Connector 14"/>
          <p:cNvCxnSpPr/>
          <p:nvPr userDrawn="1"/>
        </p:nvCxnSpPr>
        <p:spPr>
          <a:xfrm>
            <a:off x="548640" y="1386840"/>
            <a:ext cx="1110488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11/13/17</a:t>
            </a:fld>
            <a:endParaRPr lang="en-US"/>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0152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1959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381000"/>
            <a:ext cx="11379200" cy="1143000"/>
          </a:xfrm>
          <a:prstGeom prst="rect">
            <a:avLst/>
          </a:prstGeom>
        </p:spPr>
        <p:txBody>
          <a:bodyPr vert="horz" lIns="91440" tIns="45720" rIns="91440" bIns="45720" rtlCol="0" anchor="t">
            <a:noAutofit/>
          </a:bodyPr>
          <a:lstStyle/>
          <a:p>
            <a:r>
              <a:rPr lang="en-US" dirty="0"/>
              <a:t>CLICK TO EDIT MASTER TITLE STYLE; </a:t>
            </a:r>
            <a:br>
              <a:rPr lang="en-US" dirty="0"/>
            </a:br>
            <a:r>
              <a:rPr lang="en-US" dirty="0"/>
              <a:t>TWO LINES OF TEXT HERE</a:t>
            </a:r>
          </a:p>
        </p:txBody>
      </p:sp>
      <p:sp>
        <p:nvSpPr>
          <p:cNvPr id="3" name="Text Placeholder 2"/>
          <p:cNvSpPr>
            <a:spLocks noGrp="1"/>
          </p:cNvSpPr>
          <p:nvPr>
            <p:ph type="body" idx="1"/>
          </p:nvPr>
        </p:nvSpPr>
        <p:spPr>
          <a:xfrm>
            <a:off x="406400" y="1767960"/>
            <a:ext cx="11379200" cy="39060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01997" y="6351309"/>
            <a:ext cx="1844963" cy="199610"/>
          </a:xfrm>
          <a:prstGeom prst="rect">
            <a:avLst/>
          </a:prstGeom>
        </p:spPr>
      </p:pic>
      <p:sp>
        <p:nvSpPr>
          <p:cNvPr id="10" name="TextBox 9"/>
          <p:cNvSpPr txBox="1"/>
          <p:nvPr userDrawn="1"/>
        </p:nvSpPr>
        <p:spPr>
          <a:xfrm>
            <a:off x="9584039" y="6297226"/>
            <a:ext cx="2404761" cy="307777"/>
          </a:xfrm>
          <a:prstGeom prst="rect">
            <a:avLst/>
          </a:prstGeom>
          <a:noFill/>
        </p:spPr>
        <p:txBody>
          <a:bodyPr wrap="none" rtlCol="0">
            <a:spAutoFit/>
          </a:bodyPr>
          <a:lstStyle/>
          <a:p>
            <a:pPr algn="r" defTabSz="1219140">
              <a:defRPr/>
            </a:pPr>
            <a:r>
              <a:rPr lang="en-US" sz="1400" b="1" spc="300" dirty="0">
                <a:solidFill>
                  <a:srgbClr val="71BF44"/>
                </a:solidFill>
                <a:ea typeface="Calibri" charset="0"/>
                <a:cs typeface="Calibri" charset="0"/>
              </a:rPr>
              <a:t>WWW.NSFOCUS.COM</a:t>
            </a:r>
          </a:p>
        </p:txBody>
      </p:sp>
      <p:cxnSp>
        <p:nvCxnSpPr>
          <p:cNvPr id="11" name="Straight Connector 10"/>
          <p:cNvCxnSpPr>
            <a:endCxn id="10" idx="1"/>
          </p:cNvCxnSpPr>
          <p:nvPr userDrawn="1"/>
        </p:nvCxnSpPr>
        <p:spPr>
          <a:xfrm flipV="1">
            <a:off x="2468880" y="6451115"/>
            <a:ext cx="7115159" cy="4"/>
          </a:xfrm>
          <a:prstGeom prst="line">
            <a:avLst/>
          </a:prstGeom>
          <a:ln>
            <a:solidFill>
              <a:schemeClr val="accent4">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091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8" r:id="rId8"/>
    <p:sldLayoutId id="2147483679" r:id="rId9"/>
    <p:sldLayoutId id="2147483680" r:id="rId10"/>
  </p:sldLayoutIdLst>
  <p:hf hdr="0" ftr="0"/>
  <p:txStyles>
    <p:titleStyle>
      <a:lvl1pPr algn="l" defTabSz="1219140" rtl="0" eaLnBrk="1" latinLnBrk="0" hangingPunct="1">
        <a:lnSpc>
          <a:spcPts val="4453"/>
        </a:lnSpc>
        <a:spcBef>
          <a:spcPct val="0"/>
        </a:spcBef>
        <a:buNone/>
        <a:defRPr sz="4800" b="0" i="0" kern="1200" cap="all" baseline="0">
          <a:solidFill>
            <a:schemeClr val="accent3"/>
          </a:solidFill>
          <a:latin typeface="Calibri Light" charset="0"/>
          <a:ea typeface="Calibri Light" charset="0"/>
          <a:cs typeface="Calibri Light" charset="0"/>
        </a:defRPr>
      </a:lvl1pPr>
    </p:titleStyle>
    <p:bodyStyle>
      <a:lvl1pPr marL="0" indent="0" algn="l" defTabSz="1219140" rtl="0" eaLnBrk="1" latinLnBrk="0" hangingPunct="1">
        <a:lnSpc>
          <a:spcPct val="100000"/>
        </a:lnSpc>
        <a:spcBef>
          <a:spcPts val="0"/>
        </a:spcBef>
        <a:spcAft>
          <a:spcPts val="400"/>
        </a:spcAft>
        <a:buClr>
          <a:srgbClr val="64AA0B"/>
        </a:buClr>
        <a:buFont typeface="Arial" panose="020B0604020202020204" pitchFamily="34" charset="0"/>
        <a:buNone/>
        <a:defRPr sz="3200" b="0" i="0" kern="1200">
          <a:solidFill>
            <a:srgbClr val="7B7B7B"/>
          </a:solidFill>
          <a:latin typeface="Calibri Light" charset="0"/>
          <a:ea typeface="Calibri Light" charset="0"/>
          <a:cs typeface="Calibri Light" charset="0"/>
        </a:defRPr>
      </a:lvl1pPr>
      <a:lvl2pPr marL="294203" indent="-294203" algn="l" defTabSz="1219140" rtl="0" eaLnBrk="1" latinLnBrk="0" hangingPunct="1">
        <a:lnSpc>
          <a:spcPct val="100000"/>
        </a:lnSpc>
        <a:spcBef>
          <a:spcPts val="0"/>
        </a:spcBef>
        <a:spcAft>
          <a:spcPts val="400"/>
        </a:spcAft>
        <a:buClr>
          <a:srgbClr val="64AA0B"/>
        </a:buClr>
        <a:buFont typeface="Arial" charset="0"/>
        <a:buChar char="•"/>
        <a:tabLst/>
        <a:defRPr sz="2667" b="0" i="0" kern="1200">
          <a:solidFill>
            <a:srgbClr val="7B7B7B"/>
          </a:solidFill>
          <a:latin typeface="Calibri Light" charset="0"/>
          <a:ea typeface="Calibri Light" charset="0"/>
          <a:cs typeface="Calibri Light" charset="0"/>
        </a:defRPr>
      </a:lvl2pPr>
      <a:lvl3pPr marL="539724" indent="-234939" algn="l" defTabSz="1219140" rtl="0" eaLnBrk="1" latinLnBrk="0" hangingPunct="1">
        <a:lnSpc>
          <a:spcPct val="100000"/>
        </a:lnSpc>
        <a:spcBef>
          <a:spcPts val="0"/>
        </a:spcBef>
        <a:spcAft>
          <a:spcPts val="400"/>
        </a:spcAft>
        <a:buClr>
          <a:schemeClr val="accent1"/>
        </a:buClr>
        <a:buFont typeface=".AppleSystemUIFont" charset="-120"/>
        <a:buChar char="-"/>
        <a:tabLst/>
        <a:defRPr sz="2400" b="0" i="0" kern="1200">
          <a:solidFill>
            <a:srgbClr val="7B7B7B"/>
          </a:solidFill>
          <a:latin typeface="Calibri Light" charset="0"/>
          <a:ea typeface="Calibri Light" charset="0"/>
          <a:cs typeface="Calibri Light" charset="0"/>
        </a:defRPr>
      </a:lvl3pPr>
      <a:lvl4pPr marL="918588" indent="-232822" algn="l" defTabSz="1219140" rtl="0" eaLnBrk="1" latinLnBrk="0" hangingPunct="1">
        <a:lnSpc>
          <a:spcPct val="100000"/>
        </a:lnSpc>
        <a:spcBef>
          <a:spcPts val="0"/>
        </a:spcBef>
        <a:spcAft>
          <a:spcPts val="400"/>
        </a:spcAft>
        <a:buClr>
          <a:schemeClr val="accent1"/>
        </a:buClr>
        <a:buFont typeface="Arial" charset="0"/>
        <a:buChar char="•"/>
        <a:tabLst/>
        <a:defRPr sz="2400" b="0" i="0" kern="1200">
          <a:solidFill>
            <a:srgbClr val="7B7B7B"/>
          </a:solidFill>
          <a:latin typeface="Calibri Light" charset="0"/>
          <a:ea typeface="Calibri Light" charset="0"/>
          <a:cs typeface="Calibri Light" charset="0"/>
        </a:defRPr>
      </a:lvl4pPr>
      <a:lvl5pPr marL="1151410" indent="-232822" algn="l" defTabSz="1219140" rtl="0" eaLnBrk="1" latinLnBrk="0" hangingPunct="1">
        <a:lnSpc>
          <a:spcPct val="100000"/>
        </a:lnSpc>
        <a:spcBef>
          <a:spcPts val="0"/>
        </a:spcBef>
        <a:spcAft>
          <a:spcPts val="400"/>
        </a:spcAft>
        <a:buClr>
          <a:schemeClr val="accent1"/>
        </a:buClr>
        <a:buFont typeface=".AppleSystemUIFont" charset="-120"/>
        <a:buChar char="-"/>
        <a:tabLst/>
        <a:defRPr sz="2400" b="0" i="0" kern="1200">
          <a:solidFill>
            <a:srgbClr val="7B7B7B"/>
          </a:solidFill>
          <a:latin typeface="Calibri Light" charset="0"/>
          <a:ea typeface="Calibri Light" charset="0"/>
          <a:cs typeface="Calibri Light" charset="0"/>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tiff"/><Relationship Id="rId5" Type="http://schemas.openxmlformats.org/officeDocument/2006/relationships/image" Target="../media/image23.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tiff"/><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emf"/><Relationship Id="rId3" Type="http://schemas.openxmlformats.org/officeDocument/2006/relationships/image" Target="../media/image3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emf"/><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emf"/><Relationship Id="rId3"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8.xml"/><Relationship Id="rId2"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emf"/><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0" Type="http://schemas.openxmlformats.org/officeDocument/2006/relationships/image" Target="../media/image58.png"/><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6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png"/><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4.png"/><Relationship Id="rId3" Type="http://schemas.openxmlformats.org/officeDocument/2006/relationships/image" Target="../media/image6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6.png"/><Relationship Id="rId3" Type="http://schemas.openxmlformats.org/officeDocument/2006/relationships/image" Target="../media/image67.emf"/></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22.tiff"/><Relationship Id="rId5" Type="http://schemas.openxmlformats.org/officeDocument/2006/relationships/image" Target="../media/image69.tiff"/><Relationship Id="rId6" Type="http://schemas.openxmlformats.org/officeDocument/2006/relationships/image" Target="../media/image70.emf"/><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5" Type="http://schemas.openxmlformats.org/officeDocument/2006/relationships/image" Target="../media/image73.png"/><Relationship Id="rId6" Type="http://schemas.openxmlformats.org/officeDocument/2006/relationships/image" Target="../media/image74.tiff"/><Relationship Id="rId7" Type="http://schemas.openxmlformats.org/officeDocument/2006/relationships/image" Target="../media/image75.tiff"/><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emf"/><Relationship Id="rId5" Type="http://schemas.openxmlformats.org/officeDocument/2006/relationships/image" Target="../media/image78.png"/><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image" Target="../media/image79.tiff"/><Relationship Id="rId4" Type="http://schemas.openxmlformats.org/officeDocument/2006/relationships/image" Target="../media/image80.tiff"/><Relationship Id="rId5" Type="http://schemas.openxmlformats.org/officeDocument/2006/relationships/image" Target="../media/image81.tiff"/><Relationship Id="rId6" Type="http://schemas.openxmlformats.org/officeDocument/2006/relationships/image" Target="../media/image82.tiff"/><Relationship Id="rId7" Type="http://schemas.openxmlformats.org/officeDocument/2006/relationships/image" Target="../media/image83.png"/><Relationship Id="rId8" Type="http://schemas.openxmlformats.org/officeDocument/2006/relationships/image" Target="../media/image84.png"/><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85.emf"/><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tiff"/><Relationship Id="rId7" Type="http://schemas.openxmlformats.org/officeDocument/2006/relationships/image" Target="../media/image89.png"/><Relationship Id="rId8" Type="http://schemas.openxmlformats.org/officeDocument/2006/relationships/image" Target="../media/image90.emf"/><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91.tiff"/></Relationships>
</file>

<file path=ppt/slides/_rels/slide42.xml.rels><?xml version="1.0" encoding="UTF-8" standalone="yes"?>
<Relationships xmlns="http://schemas.openxmlformats.org/package/2006/relationships"><Relationship Id="rId3" Type="http://schemas.openxmlformats.org/officeDocument/2006/relationships/image" Target="../media/image92.tiff"/><Relationship Id="rId4" Type="http://schemas.openxmlformats.org/officeDocument/2006/relationships/image" Target="../media/image93.emf"/><Relationship Id="rId1" Type="http://schemas.openxmlformats.org/officeDocument/2006/relationships/slideLayout" Target="../slideLayouts/slideLayout8.xml"/><Relationship Id="rId2" Type="http://schemas.openxmlformats.org/officeDocument/2006/relationships/image" Target="../media/image22.tiff"/></Relationships>
</file>

<file path=ppt/slides/_rels/slide43.x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95.emf"/><Relationship Id="rId5" Type="http://schemas.openxmlformats.org/officeDocument/2006/relationships/image" Target="../media/image96.tiff"/><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97.tiff"/></Relationships>
</file>

<file path=ppt/slides/_rels/slide45.xml.rels><?xml version="1.0" encoding="UTF-8" standalone="yes"?>
<Relationships xmlns="http://schemas.openxmlformats.org/package/2006/relationships"><Relationship Id="rId11" Type="http://schemas.openxmlformats.org/officeDocument/2006/relationships/hyperlink" Target="https://twitter.com/zhaol" TargetMode="External"/><Relationship Id="rId12" Type="http://schemas.openxmlformats.org/officeDocument/2006/relationships/image" Target="../media/image99.emf"/><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jpg"/><Relationship Id="rId4" Type="http://schemas.openxmlformats.org/officeDocument/2006/relationships/hyperlink" Target="http://www.nsfocus.com/" TargetMode="External"/><Relationship Id="rId5" Type="http://schemas.openxmlformats.org/officeDocument/2006/relationships/image" Target="../media/image6.png"/><Relationship Id="rId6" Type="http://schemas.openxmlformats.org/officeDocument/2006/relationships/image" Target="../media/image98.png"/><Relationship Id="rId7" Type="http://schemas.openxmlformats.org/officeDocument/2006/relationships/hyperlink" Target="https://www.linkedin.com/company/nsfocus" TargetMode="External"/><Relationship Id="rId8" Type="http://schemas.openxmlformats.org/officeDocument/2006/relationships/hyperlink" Target="https://www.linkedin.com/in/zhaol/" TargetMode="External"/><Relationship Id="rId9" Type="http://schemas.openxmlformats.org/officeDocument/2006/relationships/hyperlink" Target="https://www.facebook.com/nsfocus/" TargetMode="External"/><Relationship Id="rId10" Type="http://schemas.openxmlformats.org/officeDocument/2006/relationships/hyperlink" Target="https://twitter.com/NSFOCUS_Int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emf"/><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tiff"/><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692988" y="3979717"/>
            <a:ext cx="1520613" cy="406400"/>
          </a:xfrm>
          <a:prstGeom prst="rect">
            <a:avLst/>
          </a:prstGeom>
        </p:spPr>
        <p:txBody>
          <a:bodyPr vert="horz" lIns="121920" tIns="60960" rIns="121920" bIns="60960" rtlCol="0">
            <a:noAutofit/>
          </a:bodyPr>
          <a:lstStyle>
            <a:lvl1pPr marL="0" indent="0" algn="l" defTabSz="914400" rtl="0" eaLnBrk="1" latinLnBrk="0" hangingPunct="1">
              <a:spcBef>
                <a:spcPct val="20000"/>
              </a:spcBef>
              <a:buClr>
                <a:srgbClr val="64AA0B"/>
              </a:buClr>
              <a:buFont typeface="Arial" panose="020B0604020202020204" pitchFamily="34" charset="0"/>
              <a:buNone/>
              <a:defRPr sz="2000" b="1" kern="1200">
                <a:solidFill>
                  <a:srgbClr val="7B7B7B"/>
                </a:solidFill>
                <a:latin typeface="Corbel" panose="020B0503020204020204" pitchFamily="34" charset="0"/>
                <a:ea typeface="+mn-ea"/>
                <a:cs typeface="+mn-cs"/>
              </a:defRPr>
            </a:lvl1pPr>
            <a:lvl2pPr marL="457200" indent="0" algn="ctr" defTabSz="914400" rtl="0" eaLnBrk="1" latinLnBrk="0" hangingPunct="1">
              <a:lnSpc>
                <a:spcPct val="150000"/>
              </a:lnSpc>
              <a:spcBef>
                <a:spcPct val="20000"/>
              </a:spcBef>
              <a:buClr>
                <a:srgbClr val="64AA0B"/>
              </a:buClr>
              <a:buFont typeface="Arial" panose="020B0604020202020204" pitchFamily="34" charset="0"/>
              <a:buNone/>
              <a:defRPr sz="1800" b="0" i="0" kern="1200">
                <a:solidFill>
                  <a:schemeClr val="tx1">
                    <a:tint val="75000"/>
                  </a:schemeClr>
                </a:solidFill>
                <a:latin typeface="Corbel" panose="020B0503020204020204" pitchFamily="34" charset="0"/>
                <a:ea typeface="+mn-ea"/>
                <a:cs typeface="+mn-cs"/>
              </a:defRPr>
            </a:lvl2pPr>
            <a:lvl3pPr marL="914400" indent="0" algn="ctr" defTabSz="914400" rtl="0" eaLnBrk="1" latinLnBrk="0" hangingPunct="1">
              <a:lnSpc>
                <a:spcPct val="150000"/>
              </a:lnSpc>
              <a:spcBef>
                <a:spcPct val="20000"/>
              </a:spcBef>
              <a:buClr>
                <a:srgbClr val="C1D82F"/>
              </a:buClr>
              <a:buFont typeface="Wingdings" panose="05000000000000000000" pitchFamily="2" charset="2"/>
              <a:buNone/>
              <a:defRPr sz="1800" kern="1200">
                <a:solidFill>
                  <a:schemeClr val="tx1">
                    <a:tint val="75000"/>
                  </a:schemeClr>
                </a:solidFill>
                <a:latin typeface="Corbel" panose="020B0503020204020204" pitchFamily="34" charset="0"/>
                <a:ea typeface="+mn-ea"/>
                <a:cs typeface="+mn-cs"/>
              </a:defRPr>
            </a:lvl3pPr>
            <a:lvl4pPr marL="1371600" indent="0" algn="ctr" defTabSz="914400" rtl="0" eaLnBrk="1" latinLnBrk="0" hangingPunct="1">
              <a:lnSpc>
                <a:spcPct val="150000"/>
              </a:lnSpc>
              <a:spcBef>
                <a:spcPct val="20000"/>
              </a:spcBef>
              <a:buClr>
                <a:srgbClr val="C1D82F"/>
              </a:buClr>
              <a:buFont typeface="Wingdings" panose="05000000000000000000" pitchFamily="2" charset="2"/>
              <a:buNone/>
              <a:defRPr sz="1800" kern="1200">
                <a:solidFill>
                  <a:schemeClr val="tx1">
                    <a:tint val="75000"/>
                  </a:schemeClr>
                </a:solidFill>
                <a:latin typeface="Corbel" panose="020B0503020204020204" pitchFamily="34" charset="0"/>
                <a:ea typeface="+mn-ea"/>
                <a:cs typeface="+mn-cs"/>
              </a:defRPr>
            </a:lvl4pPr>
            <a:lvl5pPr marL="1828800" indent="0" algn="ctr" defTabSz="914400" rtl="0" eaLnBrk="1" latinLnBrk="0" hangingPunct="1">
              <a:lnSpc>
                <a:spcPct val="150000"/>
              </a:lnSpc>
              <a:spcBef>
                <a:spcPct val="20000"/>
              </a:spcBef>
              <a:buClr>
                <a:srgbClr val="C1D82F"/>
              </a:buClr>
              <a:buFont typeface="Wingdings" panose="05000000000000000000" pitchFamily="2" charset="2"/>
              <a:buNone/>
              <a:defRPr sz="1800" kern="1200">
                <a:solidFill>
                  <a:schemeClr val="tx1">
                    <a:tint val="75000"/>
                  </a:schemeClr>
                </a:solidFill>
                <a:latin typeface="Corbel" panose="020B0503020204020204" pitchFamily="34"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1333" b="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ctrTitle"/>
          </p:nvPr>
        </p:nvSpPr>
        <p:spPr>
          <a:xfrm>
            <a:off x="4333824" y="4114935"/>
            <a:ext cx="7858177" cy="1245735"/>
          </a:xfrm>
        </p:spPr>
        <p:txBody>
          <a:bodyPr>
            <a:noAutofit/>
          </a:bodyPr>
          <a:lstStyle/>
          <a:p>
            <a:r>
              <a:rPr lang="en-US" altLang="zh-CN" dirty="0"/>
              <a:t>From Threat Hunting </a:t>
            </a:r>
            <a:r>
              <a:rPr lang="en-US" altLang="zh-CN" dirty="0" smtClean="0"/>
              <a:t/>
            </a:r>
            <a:br>
              <a:rPr lang="en-US" altLang="zh-CN" dirty="0" smtClean="0"/>
            </a:br>
            <a:r>
              <a:rPr lang="en-US" altLang="zh-CN" dirty="0" smtClean="0"/>
              <a:t>to Crowd </a:t>
            </a:r>
            <a:r>
              <a:rPr lang="en-US" altLang="zh-CN" dirty="0"/>
              <a:t>Defense</a:t>
            </a:r>
          </a:p>
        </p:txBody>
      </p:sp>
      <p:sp>
        <p:nvSpPr>
          <p:cNvPr id="10" name="Subtitle 4"/>
          <p:cNvSpPr>
            <a:spLocks noGrp="1"/>
          </p:cNvSpPr>
          <p:nvPr>
            <p:ph type="subTitle" idx="1"/>
          </p:nvPr>
        </p:nvSpPr>
        <p:spPr>
          <a:xfrm>
            <a:off x="4333825" y="5360669"/>
            <a:ext cx="7858177" cy="930949"/>
          </a:xfrm>
        </p:spPr>
        <p:txBody>
          <a:bodyPr/>
          <a:lstStyle/>
          <a:p>
            <a:r>
              <a:rPr lang="en-US" dirty="0" smtClean="0"/>
              <a:t>Richard ZHAO</a:t>
            </a:r>
            <a:endParaRPr lang="en-US" dirty="0"/>
          </a:p>
          <a:p>
            <a:r>
              <a:rPr lang="en-US" dirty="0" smtClean="0"/>
              <a:t>CTO, SVP Research, </a:t>
            </a:r>
            <a:r>
              <a:rPr lang="en-US" dirty="0" smtClean="0"/>
              <a:t>NSFOCUS</a:t>
            </a:r>
          </a:p>
          <a:p>
            <a:r>
              <a:rPr lang="en-US" dirty="0" smtClean="0"/>
              <a:t>San Francisco, Nov.15 2017</a:t>
            </a:r>
            <a:endParaRPr lang="en-US" dirty="0"/>
          </a:p>
        </p:txBody>
      </p:sp>
    </p:spTree>
    <p:extLst>
      <p:ext uri="{BB962C8B-B14F-4D97-AF65-F5344CB8AC3E}">
        <p14:creationId xmlns:p14="http://schemas.microsoft.com/office/powerpoint/2010/main" val="1818674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16" y="122817"/>
            <a:ext cx="11522785" cy="1143000"/>
          </a:xfrm>
        </p:spPr>
        <p:txBody>
          <a:bodyPr/>
          <a:lstStyle/>
          <a:p>
            <a:r>
              <a:rPr kumimoji="1" lang="en-US" altLang="zh-CN" sz="4400" dirty="0"/>
              <a:t>Threat Hunting is to pursue unknown</a:t>
            </a:r>
            <a:endParaRPr kumimoji="1" lang="zh-CN" altLang="en-US" sz="4400" dirty="0"/>
          </a:p>
        </p:txBody>
      </p:sp>
      <p:grpSp>
        <p:nvGrpSpPr>
          <p:cNvPr id="11" name="Group 10"/>
          <p:cNvGrpSpPr/>
          <p:nvPr/>
        </p:nvGrpSpPr>
        <p:grpSpPr>
          <a:xfrm>
            <a:off x="450364" y="1291103"/>
            <a:ext cx="5180456" cy="4454185"/>
            <a:chOff x="5490301" y="1225653"/>
            <a:chExt cx="6316814" cy="4897125"/>
          </a:xfrm>
        </p:grpSpPr>
        <p:pic>
          <p:nvPicPr>
            <p:cNvPr id="5" name="Picture 4"/>
            <p:cNvPicPr>
              <a:picLocks noChangeAspect="1"/>
            </p:cNvPicPr>
            <p:nvPr/>
          </p:nvPicPr>
          <p:blipFill>
            <a:blip r:embed="rId3"/>
            <a:stretch>
              <a:fillRect/>
            </a:stretch>
          </p:blipFill>
          <p:spPr>
            <a:xfrm>
              <a:off x="5490301" y="1225653"/>
              <a:ext cx="6316814" cy="4147014"/>
            </a:xfrm>
            <a:prstGeom prst="rect">
              <a:avLst/>
            </a:prstGeom>
          </p:spPr>
        </p:pic>
        <p:sp>
          <p:nvSpPr>
            <p:cNvPr id="6" name="TextBox 5"/>
            <p:cNvSpPr txBox="1"/>
            <p:nvPr/>
          </p:nvSpPr>
          <p:spPr>
            <a:xfrm>
              <a:off x="5490301" y="5835153"/>
              <a:ext cx="5895090" cy="287625"/>
            </a:xfrm>
            <a:prstGeom prst="rect">
              <a:avLst/>
            </a:prstGeom>
            <a:noFill/>
          </p:spPr>
          <p:txBody>
            <a:bodyPr wrap="square" rtlCol="0">
              <a:spAutoFit/>
            </a:bodyPr>
            <a:lstStyle/>
            <a:p>
              <a:r>
                <a:rPr kumimoji="1" lang="en-US" altLang="zh-CN" sz="1100" dirty="0">
                  <a:solidFill>
                    <a:schemeClr val="bg1">
                      <a:lumMod val="50000"/>
                    </a:schemeClr>
                  </a:solidFill>
                </a:rPr>
                <a:t>Credit: Dr. </a:t>
              </a:r>
              <a:r>
                <a:rPr lang="en-US" altLang="zh-CN" sz="1100" dirty="0">
                  <a:solidFill>
                    <a:schemeClr val="bg1">
                      <a:lumMod val="50000"/>
                    </a:schemeClr>
                  </a:solidFill>
                </a:rPr>
                <a:t>Anton </a:t>
              </a:r>
              <a:r>
                <a:rPr lang="en-US" altLang="zh-CN" sz="1100" dirty="0" err="1">
                  <a:solidFill>
                    <a:schemeClr val="bg1">
                      <a:lumMod val="50000"/>
                    </a:schemeClr>
                  </a:solidFill>
                </a:rPr>
                <a:t>Chuvakin</a:t>
              </a:r>
              <a:r>
                <a:rPr lang="en-US" altLang="zh-CN" sz="1100" dirty="0">
                  <a:solidFill>
                    <a:schemeClr val="bg1">
                      <a:lumMod val="50000"/>
                    </a:schemeClr>
                  </a:solidFill>
                </a:rPr>
                <a:t>, How to Hunt for Security Threats,</a:t>
              </a:r>
              <a:r>
                <a:rPr lang="it-IT" altLang="zh-CN" sz="1100" dirty="0">
                  <a:solidFill>
                    <a:schemeClr val="bg1">
                      <a:lumMod val="50000"/>
                    </a:schemeClr>
                  </a:solidFill>
                </a:rPr>
                <a:t> April 2017 </a:t>
              </a:r>
              <a:r>
                <a:rPr lang="en-US" altLang="zh-CN" sz="1100" dirty="0">
                  <a:solidFill>
                    <a:schemeClr val="bg1">
                      <a:lumMod val="50000"/>
                    </a:schemeClr>
                  </a:solidFill>
                </a:rPr>
                <a:t> </a:t>
              </a:r>
            </a:p>
          </p:txBody>
        </p:sp>
      </p:grpSp>
      <p:sp>
        <p:nvSpPr>
          <p:cNvPr id="13" name="Rounded Rectangle 12"/>
          <p:cNvSpPr/>
          <p:nvPr/>
        </p:nvSpPr>
        <p:spPr>
          <a:xfrm>
            <a:off x="6114472" y="1291103"/>
            <a:ext cx="5474603" cy="4666351"/>
          </a:xfrm>
          <a:prstGeom prst="roundRect">
            <a:avLst>
              <a:gd name="adj" fmla="val 5814"/>
            </a:avLst>
          </a:prstGeom>
          <a:ln w="3175">
            <a:solidFill>
              <a:schemeClr val="bg1">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zh-CN" altLang="en-US"/>
          </a:p>
        </p:txBody>
      </p:sp>
      <p:sp>
        <p:nvSpPr>
          <p:cNvPr id="14" name="TextBox 13"/>
          <p:cNvSpPr txBox="1"/>
          <p:nvPr/>
        </p:nvSpPr>
        <p:spPr>
          <a:xfrm>
            <a:off x="6197013" y="1676741"/>
            <a:ext cx="2743787" cy="1692771"/>
          </a:xfrm>
          <a:prstGeom prst="rect">
            <a:avLst/>
          </a:prstGeom>
          <a:noFill/>
        </p:spPr>
        <p:txBody>
          <a:bodyPr wrap="square" rtlCol="0">
            <a:spAutoFit/>
          </a:bodyPr>
          <a:lstStyle/>
          <a:p>
            <a:r>
              <a:rPr kumimoji="1" lang="en-US" altLang="zh-CN" sz="2400" b="1" dirty="0"/>
              <a:t>Threat Hunting</a:t>
            </a:r>
            <a:r>
              <a:rPr kumimoji="1" lang="en-US" altLang="zh-CN" dirty="0"/>
              <a:t>:: </a:t>
            </a:r>
            <a:r>
              <a:rPr lang="en-US" altLang="zh-CN" sz="1600" dirty="0"/>
              <a:t>the process of proactively and iteratively searching through networks to detect and isolate </a:t>
            </a:r>
            <a:r>
              <a:rPr lang="en-US" altLang="zh-CN" sz="1600" b="1" dirty="0">
                <a:solidFill>
                  <a:srgbClr val="FF0000"/>
                </a:solidFill>
              </a:rPr>
              <a:t>advanced</a:t>
            </a:r>
            <a:r>
              <a:rPr lang="en-US" altLang="zh-CN" sz="1600" dirty="0"/>
              <a:t> threats that </a:t>
            </a:r>
            <a:r>
              <a:rPr lang="en-US" altLang="zh-CN" sz="1600" b="1" dirty="0">
                <a:solidFill>
                  <a:srgbClr val="FF0000"/>
                </a:solidFill>
              </a:rPr>
              <a:t>evade </a:t>
            </a:r>
            <a:r>
              <a:rPr lang="en-US" altLang="zh-CN" sz="1600" dirty="0"/>
              <a:t>existing security solutions. </a:t>
            </a:r>
            <a:endParaRPr kumimoji="1" lang="en-US" altLang="zh-CN" sz="1600" dirty="0"/>
          </a:p>
        </p:txBody>
      </p:sp>
      <p:grpSp>
        <p:nvGrpSpPr>
          <p:cNvPr id="15" name="Group 14"/>
          <p:cNvGrpSpPr/>
          <p:nvPr/>
        </p:nvGrpSpPr>
        <p:grpSpPr>
          <a:xfrm>
            <a:off x="6447978" y="3800443"/>
            <a:ext cx="4985644" cy="1912503"/>
            <a:chOff x="5918473" y="4110957"/>
            <a:chExt cx="4985644" cy="1912501"/>
          </a:xfrm>
        </p:grpSpPr>
        <p:sp>
          <p:nvSpPr>
            <p:cNvPr id="16" name="Rectangle 15"/>
            <p:cNvSpPr/>
            <p:nvPr/>
          </p:nvSpPr>
          <p:spPr>
            <a:xfrm>
              <a:off x="6447494" y="4269134"/>
              <a:ext cx="4456623" cy="1754324"/>
            </a:xfrm>
            <a:prstGeom prst="rect">
              <a:avLst/>
            </a:prstGeom>
          </p:spPr>
          <p:txBody>
            <a:bodyPr wrap="square">
              <a:spAutoFit/>
            </a:bodyPr>
            <a:lstStyle/>
            <a:p>
              <a:r>
                <a:rPr lang="en-US" altLang="zh-CN" i="1" dirty="0">
                  <a:solidFill>
                    <a:srgbClr val="333333"/>
                  </a:solidFill>
                  <a:latin typeface="Open Sans" charset="0"/>
                </a:rPr>
                <a:t>Typically, TH, starting from a hypothesis, is commissioned to search </a:t>
              </a:r>
              <a:r>
                <a:rPr lang="en-US" altLang="zh-CN" b="1" i="1" dirty="0">
                  <a:solidFill>
                    <a:srgbClr val="333333"/>
                  </a:solidFill>
                  <a:latin typeface="Open Sans" charset="0"/>
                </a:rPr>
                <a:t>advanced</a:t>
              </a:r>
              <a:r>
                <a:rPr lang="en-US" altLang="zh-CN" i="1" dirty="0">
                  <a:solidFill>
                    <a:srgbClr val="333333"/>
                  </a:solidFill>
                  <a:latin typeface="Open Sans" charset="0"/>
                </a:rPr>
                <a:t>, </a:t>
              </a:r>
              <a:r>
                <a:rPr lang="en-US" altLang="zh-CN" b="1" i="1" dirty="0">
                  <a:solidFill>
                    <a:srgbClr val="333333"/>
                  </a:solidFill>
                  <a:latin typeface="Open Sans" charset="0"/>
                </a:rPr>
                <a:t>targeted</a:t>
              </a:r>
              <a:r>
                <a:rPr lang="en-US" altLang="zh-CN" i="1" dirty="0">
                  <a:solidFill>
                    <a:srgbClr val="333333"/>
                  </a:solidFill>
                  <a:latin typeface="Open Sans" charset="0"/>
                </a:rPr>
                <a:t>, </a:t>
              </a:r>
              <a:r>
                <a:rPr lang="en-US" altLang="zh-CN" b="1" i="1" dirty="0">
                  <a:solidFill>
                    <a:srgbClr val="333333"/>
                  </a:solidFill>
                  <a:latin typeface="Open Sans" charset="0"/>
                </a:rPr>
                <a:t>unknown</a:t>
              </a:r>
              <a:r>
                <a:rPr lang="en-US" altLang="zh-CN" i="1" dirty="0">
                  <a:solidFill>
                    <a:srgbClr val="333333"/>
                  </a:solidFill>
                  <a:latin typeface="Open Sans" charset="0"/>
                </a:rPr>
                <a:t> threats, which may be analytics-driven, or situational-awareness driven, or intelligence-driven. </a:t>
              </a:r>
            </a:p>
            <a:p>
              <a:endParaRPr lang="en-US" altLang="zh-CN" i="1" dirty="0">
                <a:solidFill>
                  <a:srgbClr val="333333"/>
                </a:solidFill>
                <a:latin typeface="Open Sans"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18473" y="4110957"/>
              <a:ext cx="529021" cy="529021"/>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flipV="1">
              <a:off x="10375096" y="5448362"/>
              <a:ext cx="529021" cy="529021"/>
            </a:xfrm>
            <a:prstGeom prst="rect">
              <a:avLst/>
            </a:prstGeom>
          </p:spPr>
        </p:pic>
      </p:grpSp>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40801" y="1777588"/>
            <a:ext cx="2559713" cy="1420285"/>
          </a:xfrm>
          <a:prstGeom prst="rect">
            <a:avLst/>
          </a:prstGeom>
        </p:spPr>
      </p:pic>
      <p:sp>
        <p:nvSpPr>
          <p:cNvPr id="21" name="Rectangle 20"/>
          <p:cNvSpPr/>
          <p:nvPr/>
        </p:nvSpPr>
        <p:spPr>
          <a:xfrm>
            <a:off x="6593724" y="5519118"/>
            <a:ext cx="3947299" cy="276999"/>
          </a:xfrm>
          <a:prstGeom prst="rect">
            <a:avLst/>
          </a:prstGeom>
        </p:spPr>
        <p:txBody>
          <a:bodyPr wrap="none">
            <a:spAutoFit/>
          </a:bodyPr>
          <a:lstStyle/>
          <a:p>
            <a:r>
              <a:rPr lang="en-US" altLang="zh-CN" sz="1200">
                <a:solidFill>
                  <a:schemeClr val="bg1">
                    <a:lumMod val="50000"/>
                  </a:schemeClr>
                </a:solidFill>
              </a:rPr>
              <a:t>Source: </a:t>
            </a:r>
            <a:r>
              <a:rPr lang="zh-CN" altLang="en-US" sz="1200" dirty="0">
                <a:solidFill>
                  <a:schemeClr val="bg1">
                    <a:lumMod val="50000"/>
                  </a:schemeClr>
                </a:solidFill>
              </a:rPr>
              <a:t>https://en.wikipedia.org/wiki/Cyber_threat_hunting</a:t>
            </a:r>
          </a:p>
        </p:txBody>
      </p:sp>
    </p:spTree>
    <p:extLst>
      <p:ext uri="{BB962C8B-B14F-4D97-AF65-F5344CB8AC3E}">
        <p14:creationId xmlns:p14="http://schemas.microsoft.com/office/powerpoint/2010/main" val="1566843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829" y="91516"/>
            <a:ext cx="11676208" cy="1143000"/>
          </a:xfrm>
        </p:spPr>
        <p:txBody>
          <a:bodyPr>
            <a:noAutofit/>
          </a:bodyPr>
          <a:lstStyle/>
          <a:p>
            <a:r>
              <a:rPr kumimoji="1" lang="en-US" sz="4000" dirty="0">
                <a:latin typeface="Yuanti SC Light" charset="-122"/>
                <a:ea typeface="Yuanti SC Light" charset="-122"/>
                <a:cs typeface="Yuanti SC Light" charset="-122"/>
              </a:rPr>
              <a:t>Before </a:t>
            </a:r>
            <a:r>
              <a:rPr kumimoji="1" lang="en-US" sz="4000" dirty="0" smtClean="0">
                <a:latin typeface="Yuanti SC Light" charset="-122"/>
                <a:ea typeface="Yuanti SC Light" charset="-122"/>
                <a:cs typeface="Yuanti SC Light" charset="-122"/>
              </a:rPr>
              <a:t>going deeper TH</a:t>
            </a:r>
            <a:r>
              <a:rPr kumimoji="1" lang="en-US" altLang="zh-CN" sz="4000" dirty="0" smtClean="0">
                <a:latin typeface="Yuanti SC Light" charset="-122"/>
                <a:ea typeface="Yuanti SC Light" charset="-122"/>
                <a:cs typeface="Yuanti SC Light" charset="-122"/>
              </a:rPr>
              <a:t>/TI/UEBA</a:t>
            </a:r>
            <a:r>
              <a:rPr kumimoji="1" lang="en-US" sz="4000" dirty="0" smtClean="0">
                <a:latin typeface="Yuanti SC Light" charset="-122"/>
                <a:ea typeface="Yuanti SC Light" charset="-122"/>
                <a:cs typeface="Yuanti SC Light" charset="-122"/>
              </a:rPr>
              <a:t>, </a:t>
            </a:r>
            <a:r>
              <a:rPr kumimoji="1" lang="en-US" sz="4000" dirty="0">
                <a:latin typeface="Yuanti SC Light" charset="-122"/>
                <a:ea typeface="Yuanti SC Light" charset="-122"/>
                <a:cs typeface="Yuanti SC Light" charset="-122"/>
              </a:rPr>
              <a:t>let’s look into detection in practice</a:t>
            </a:r>
          </a:p>
        </p:txBody>
      </p:sp>
      <p:sp>
        <p:nvSpPr>
          <p:cNvPr id="10" name="TextBox 9"/>
          <p:cNvSpPr txBox="1"/>
          <p:nvPr/>
        </p:nvSpPr>
        <p:spPr>
          <a:xfrm>
            <a:off x="2141993" y="1806309"/>
            <a:ext cx="1620957" cy="400110"/>
          </a:xfrm>
          <a:prstGeom prst="rect">
            <a:avLst/>
          </a:prstGeom>
          <a:noFill/>
        </p:spPr>
        <p:txBody>
          <a:bodyPr wrap="none" rtlCol="0">
            <a:spAutoFit/>
          </a:bodyPr>
          <a:lstStyle/>
          <a:p>
            <a:r>
              <a:rPr lang="en-US" sz="2000">
                <a:latin typeface="HelveticaNeueLT Pro 33 ThEx" pitchFamily="34" charset="0"/>
              </a:rPr>
              <a:t>TI/Reputation</a:t>
            </a:r>
            <a:endParaRPr lang="en-US" sz="2000" dirty="0">
              <a:latin typeface="HelveticaNeueLT Pro 33 ThEx" pitchFamily="34" charset="0"/>
            </a:endParaRPr>
          </a:p>
        </p:txBody>
      </p:sp>
      <p:grpSp>
        <p:nvGrpSpPr>
          <p:cNvPr id="25" name="Group 24"/>
          <p:cNvGrpSpPr/>
          <p:nvPr/>
        </p:nvGrpSpPr>
        <p:grpSpPr>
          <a:xfrm>
            <a:off x="3834957" y="1920656"/>
            <a:ext cx="3888432" cy="3456384"/>
            <a:chOff x="2555776" y="2060848"/>
            <a:chExt cx="3888432" cy="3456384"/>
          </a:xfrm>
        </p:grpSpPr>
        <p:sp>
          <p:nvSpPr>
            <p:cNvPr id="3" name="Flowchart: Merge 2"/>
            <p:cNvSpPr/>
            <p:nvPr/>
          </p:nvSpPr>
          <p:spPr>
            <a:xfrm>
              <a:off x="2555776" y="2060848"/>
              <a:ext cx="3888432" cy="3456384"/>
            </a:xfrm>
            <a:prstGeom prst="flowChartMerg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7" name="Straight Connector 6"/>
            <p:cNvCxnSpPr/>
            <p:nvPr/>
          </p:nvCxnSpPr>
          <p:spPr>
            <a:xfrm flipV="1">
              <a:off x="3061502" y="2915186"/>
              <a:ext cx="2887034" cy="471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32307" y="4505781"/>
              <a:ext cx="1149119" cy="5444"/>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3347765" y="3605325"/>
            <a:ext cx="1486304" cy="707886"/>
          </a:xfrm>
          <a:prstGeom prst="rect">
            <a:avLst/>
          </a:prstGeom>
          <a:noFill/>
        </p:spPr>
        <p:txBody>
          <a:bodyPr wrap="none" rtlCol="0">
            <a:spAutoFit/>
          </a:bodyPr>
          <a:lstStyle/>
          <a:p>
            <a:pPr algn="ctr"/>
            <a:r>
              <a:rPr lang="en-US" sz="2000">
                <a:latin typeface="HelveticaNeueLT Pro 33 ThEx" pitchFamily="34" charset="0"/>
              </a:rPr>
              <a:t>Shellcode</a:t>
            </a:r>
            <a:r>
              <a:rPr lang="en-US" altLang="zh-CN" sz="2000">
                <a:latin typeface="HelveticaNeueLT Pro 33 ThEx" pitchFamily="34" charset="0"/>
              </a:rPr>
              <a:t>/</a:t>
            </a:r>
          </a:p>
          <a:p>
            <a:pPr algn="ctr"/>
            <a:r>
              <a:rPr lang="en-US" sz="2000" dirty="0">
                <a:latin typeface="HelveticaNeueLT Pro 33 ThEx" pitchFamily="34" charset="0"/>
              </a:rPr>
              <a:t>Static Check</a:t>
            </a:r>
          </a:p>
        </p:txBody>
      </p:sp>
      <p:sp>
        <p:nvSpPr>
          <p:cNvPr id="16" name="TextBox 15"/>
          <p:cNvSpPr txBox="1"/>
          <p:nvPr/>
        </p:nvSpPr>
        <p:spPr>
          <a:xfrm>
            <a:off x="3762949" y="4617485"/>
            <a:ext cx="1599156" cy="707886"/>
          </a:xfrm>
          <a:prstGeom prst="rect">
            <a:avLst/>
          </a:prstGeom>
          <a:noFill/>
        </p:spPr>
        <p:txBody>
          <a:bodyPr wrap="none" rtlCol="0">
            <a:spAutoFit/>
          </a:bodyPr>
          <a:lstStyle/>
          <a:p>
            <a:r>
              <a:rPr lang="en-US" sz="2000" dirty="0">
                <a:latin typeface="HelveticaNeueLT Pro 33 ThEx" pitchFamily="34" charset="0"/>
              </a:rPr>
              <a:t>Virtual Exec. </a:t>
            </a:r>
          </a:p>
          <a:p>
            <a:r>
              <a:rPr lang="en-US" sz="2000" dirty="0">
                <a:latin typeface="HelveticaNeueLT Pro 33 ThEx" pitchFamily="34" charset="0"/>
              </a:rPr>
              <a:t>Sandboxing</a:t>
            </a:r>
          </a:p>
        </p:txBody>
      </p:sp>
      <p:cxnSp>
        <p:nvCxnSpPr>
          <p:cNvPr id="17" name="Straight Arrow Connector 16"/>
          <p:cNvCxnSpPr/>
          <p:nvPr/>
        </p:nvCxnSpPr>
        <p:spPr>
          <a:xfrm>
            <a:off x="5779173" y="5341761"/>
            <a:ext cx="18003" cy="587391"/>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6311872" y="3269843"/>
            <a:ext cx="1008112" cy="720080"/>
            <a:chOff x="4932040" y="3789040"/>
            <a:chExt cx="1008112" cy="720080"/>
          </a:xfrm>
        </p:grpSpPr>
        <p:cxnSp>
          <p:nvCxnSpPr>
            <p:cNvPr id="18" name="Straight Arrow Connector 17"/>
            <p:cNvCxnSpPr/>
            <p:nvPr/>
          </p:nvCxnSpPr>
          <p:spPr>
            <a:xfrm>
              <a:off x="5902585" y="3789040"/>
              <a:ext cx="0" cy="720080"/>
            </a:xfrm>
            <a:prstGeom prst="straightConnector1">
              <a:avLst/>
            </a:prstGeom>
            <a:ln w="1016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32040" y="3789040"/>
              <a:ext cx="1008112" cy="0"/>
            </a:xfrm>
            <a:prstGeom prst="line">
              <a:avLst/>
            </a:prstGeom>
            <a:ln w="1016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a:off x="5751849" y="2414955"/>
            <a:ext cx="0" cy="720080"/>
          </a:xfrm>
          <a:prstGeom prst="straightConnector1">
            <a:avLst/>
          </a:prstGeom>
          <a:ln w="152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775728" y="4234886"/>
            <a:ext cx="10321" cy="450289"/>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6997492" y="2320483"/>
            <a:ext cx="1008112" cy="720080"/>
            <a:chOff x="4932040" y="3789040"/>
            <a:chExt cx="1008112" cy="720080"/>
          </a:xfrm>
        </p:grpSpPr>
        <p:cxnSp>
          <p:nvCxnSpPr>
            <p:cNvPr id="27" name="Straight Arrow Connector 26"/>
            <p:cNvCxnSpPr/>
            <p:nvPr/>
          </p:nvCxnSpPr>
          <p:spPr>
            <a:xfrm>
              <a:off x="5902585" y="3789040"/>
              <a:ext cx="0" cy="72008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932040" y="3789040"/>
              <a:ext cx="1008112" cy="0"/>
            </a:xfrm>
            <a:prstGeom prst="line">
              <a:avLst/>
            </a:prstGeom>
            <a:ln w="762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8287821" y="2174829"/>
            <a:ext cx="2577799" cy="1200329"/>
          </a:xfrm>
          <a:prstGeom prst="rect">
            <a:avLst/>
          </a:prstGeom>
          <a:noFill/>
        </p:spPr>
        <p:txBody>
          <a:bodyPr wrap="square" rtlCol="0">
            <a:spAutoFit/>
          </a:bodyPr>
          <a:lstStyle/>
          <a:p>
            <a:pPr marL="285744" indent="-285744">
              <a:buFont typeface="Arial" panose="020B0604020202020204" pitchFamily="34" charset="0"/>
              <a:buChar char="•"/>
            </a:pPr>
            <a:r>
              <a:rPr lang="en-US" altLang="zh-CN" dirty="0"/>
              <a:t>Lowest cost</a:t>
            </a:r>
          </a:p>
          <a:p>
            <a:pPr marL="285744" indent="-285744">
              <a:buFont typeface="Arial" panose="020B0604020202020204" pitchFamily="34" charset="0"/>
              <a:buChar char="•"/>
            </a:pPr>
            <a:r>
              <a:rPr lang="en-US" altLang="zh-CN" dirty="0"/>
              <a:t>Real time</a:t>
            </a:r>
          </a:p>
          <a:p>
            <a:pPr marL="285744" indent="-285744">
              <a:buFont typeface="Arial" panose="020B0604020202020204" pitchFamily="34" charset="0"/>
              <a:buChar char="•"/>
            </a:pPr>
            <a:r>
              <a:rPr lang="en-US" altLang="zh-CN" dirty="0"/>
              <a:t>Known files/IP/C2/URL </a:t>
            </a:r>
            <a:br>
              <a:rPr lang="en-US" altLang="zh-CN" dirty="0"/>
            </a:br>
            <a:r>
              <a:rPr lang="en-US" altLang="zh-CN" dirty="0"/>
              <a:t>(black or white)</a:t>
            </a:r>
            <a:endParaRPr lang="en-US" dirty="0"/>
          </a:p>
        </p:txBody>
      </p:sp>
      <p:sp>
        <p:nvSpPr>
          <p:cNvPr id="30" name="TextBox 29"/>
          <p:cNvSpPr txBox="1"/>
          <p:nvPr/>
        </p:nvSpPr>
        <p:spPr>
          <a:xfrm>
            <a:off x="7354050" y="3807379"/>
            <a:ext cx="2440511" cy="923330"/>
          </a:xfrm>
          <a:prstGeom prst="rect">
            <a:avLst/>
          </a:prstGeom>
          <a:noFill/>
        </p:spPr>
        <p:txBody>
          <a:bodyPr wrap="square" rtlCol="0">
            <a:spAutoFit/>
          </a:bodyPr>
          <a:lstStyle/>
          <a:p>
            <a:pPr marL="285744" indent="-285744">
              <a:buFont typeface="Arial" panose="020B0604020202020204" pitchFamily="34" charset="0"/>
              <a:buChar char="•"/>
            </a:pPr>
            <a:r>
              <a:rPr lang="en-US" altLang="zh-CN" dirty="0"/>
              <a:t>Almost real time</a:t>
            </a:r>
          </a:p>
          <a:p>
            <a:pPr marL="285744" indent="-285744">
              <a:buFont typeface="Arial" panose="020B0604020202020204" pitchFamily="34" charset="0"/>
              <a:buChar char="•"/>
            </a:pPr>
            <a:r>
              <a:rPr lang="en-US" altLang="zh-CN" dirty="0"/>
              <a:t>Check attack payload (more IOCs)</a:t>
            </a:r>
            <a:endParaRPr lang="en-US" dirty="0"/>
          </a:p>
        </p:txBody>
      </p:sp>
      <p:sp>
        <p:nvSpPr>
          <p:cNvPr id="31" name="TextBox 30"/>
          <p:cNvSpPr txBox="1"/>
          <p:nvPr/>
        </p:nvSpPr>
        <p:spPr>
          <a:xfrm>
            <a:off x="6220934" y="4959990"/>
            <a:ext cx="2270109" cy="646331"/>
          </a:xfrm>
          <a:prstGeom prst="rect">
            <a:avLst/>
          </a:prstGeom>
          <a:noFill/>
        </p:spPr>
        <p:txBody>
          <a:bodyPr wrap="none" rtlCol="0">
            <a:spAutoFit/>
          </a:bodyPr>
          <a:lstStyle/>
          <a:p>
            <a:pPr marL="285744" indent="-285744">
              <a:buFont typeface="Arial" panose="020B0604020202020204" pitchFamily="34" charset="0"/>
              <a:buChar char="•"/>
            </a:pPr>
            <a:r>
              <a:rPr lang="en-US" altLang="zh-CN" dirty="0"/>
              <a:t>Resource extensive</a:t>
            </a:r>
          </a:p>
          <a:p>
            <a:pPr marL="285744" indent="-285744">
              <a:buFont typeface="Arial" panose="020B0604020202020204" pitchFamily="34" charset="0"/>
              <a:buChar char="•"/>
            </a:pPr>
            <a:r>
              <a:rPr lang="en-US" dirty="0"/>
              <a:t>Time delay</a:t>
            </a:r>
          </a:p>
        </p:txBody>
      </p:sp>
      <p:cxnSp>
        <p:nvCxnSpPr>
          <p:cNvPr id="5" name="Straight Arrow Connector 4"/>
          <p:cNvCxnSpPr/>
          <p:nvPr/>
        </p:nvCxnSpPr>
        <p:spPr>
          <a:xfrm>
            <a:off x="5725167" y="1272584"/>
            <a:ext cx="36004" cy="936104"/>
          </a:xfrm>
          <a:prstGeom prst="straightConnector1">
            <a:avLst/>
          </a:prstGeom>
          <a:ln w="203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30953" y="2597899"/>
            <a:ext cx="1229824" cy="707886"/>
          </a:xfrm>
          <a:prstGeom prst="rect">
            <a:avLst/>
          </a:prstGeom>
          <a:noFill/>
        </p:spPr>
        <p:txBody>
          <a:bodyPr wrap="none" rtlCol="0">
            <a:spAutoFit/>
          </a:bodyPr>
          <a:lstStyle/>
          <a:p>
            <a:pPr algn="ctr"/>
            <a:r>
              <a:rPr lang="en-US" altLang="zh-CN" sz="2000">
                <a:latin typeface="HelveticaNeueLT Pro 33 ThEx" pitchFamily="34" charset="0"/>
              </a:rPr>
              <a:t>Signature </a:t>
            </a:r>
          </a:p>
          <a:p>
            <a:pPr algn="ctr"/>
            <a:r>
              <a:rPr lang="en-US" altLang="zh-CN" sz="2000" dirty="0">
                <a:latin typeface="HelveticaNeueLT Pro 33 ThEx" pitchFamily="34" charset="0"/>
              </a:rPr>
              <a:t>Detection</a:t>
            </a:r>
            <a:endParaRPr lang="en-US" sz="2000" dirty="0">
              <a:latin typeface="HelveticaNeueLT Pro 33 ThEx" pitchFamily="34" charset="0"/>
            </a:endParaRPr>
          </a:p>
        </p:txBody>
      </p:sp>
      <p:cxnSp>
        <p:nvCxnSpPr>
          <p:cNvPr id="32" name="Straight Connector 31"/>
          <p:cNvCxnSpPr>
            <a:stCxn id="3" idx="1"/>
            <a:endCxn id="3" idx="3"/>
          </p:cNvCxnSpPr>
          <p:nvPr/>
        </p:nvCxnSpPr>
        <p:spPr>
          <a:xfrm>
            <a:off x="4807065" y="3648848"/>
            <a:ext cx="194421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747385" y="3423458"/>
            <a:ext cx="8928" cy="446393"/>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6063942" y="4032459"/>
            <a:ext cx="806103" cy="567680"/>
            <a:chOff x="4932040" y="3789040"/>
            <a:chExt cx="1008112" cy="720080"/>
          </a:xfrm>
        </p:grpSpPr>
        <p:cxnSp>
          <p:nvCxnSpPr>
            <p:cNvPr id="37" name="Straight Arrow Connector 36"/>
            <p:cNvCxnSpPr/>
            <p:nvPr/>
          </p:nvCxnSpPr>
          <p:spPr>
            <a:xfrm>
              <a:off x="5902585" y="3789040"/>
              <a:ext cx="0" cy="720080"/>
            </a:xfrm>
            <a:prstGeom prst="straightConnector1">
              <a:avLst/>
            </a:prstGeom>
            <a:ln w="1016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932040" y="3789040"/>
              <a:ext cx="1008112" cy="0"/>
            </a:xfrm>
            <a:prstGeom prst="line">
              <a:avLst/>
            </a:prstGeom>
            <a:ln w="1016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rot="5400000">
            <a:off x="-332343" y="3445215"/>
            <a:ext cx="3078087" cy="369332"/>
          </a:xfrm>
          <a:prstGeom prst="rect">
            <a:avLst/>
          </a:prstGeom>
        </p:spPr>
        <p:txBody>
          <a:bodyPr wrap="none">
            <a:spAutoFit/>
          </a:bodyPr>
          <a:lstStyle/>
          <a:p>
            <a:r>
              <a:rPr kumimoji="1" lang="en-US" altLang="zh-CN">
                <a:latin typeface="Yuanti SC Light" charset="-122"/>
                <a:ea typeface="Yuanti SC Light" charset="-122"/>
                <a:cs typeface="Yuanti SC Light" charset="-122"/>
              </a:rPr>
              <a:t>Engines work collaboratively</a:t>
            </a:r>
            <a:endParaRPr lang="zh-CN" altLang="en-US" dirty="0"/>
          </a:p>
        </p:txBody>
      </p:sp>
    </p:spTree>
    <p:extLst>
      <p:ext uri="{BB962C8B-B14F-4D97-AF65-F5344CB8AC3E}">
        <p14:creationId xmlns:p14="http://schemas.microsoft.com/office/powerpoint/2010/main" val="1142254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395" y="209971"/>
            <a:ext cx="11379200" cy="1143000"/>
          </a:xfrm>
        </p:spPr>
        <p:txBody>
          <a:bodyPr>
            <a:normAutofit/>
          </a:bodyPr>
          <a:lstStyle/>
          <a:p>
            <a:r>
              <a:rPr kumimoji="1" lang="en-US" altLang="zh-CN" dirty="0" smtClean="0">
                <a:latin typeface="Yuanti SC Light" charset="-122"/>
                <a:ea typeface="Yuanti SC Light" charset="-122"/>
                <a:cs typeface="Yuanti SC Light" charset="-122"/>
              </a:rPr>
              <a:t>Application Cost/efficiency matters</a:t>
            </a:r>
            <a:endParaRPr kumimoji="1" lang="en-US" dirty="0">
              <a:latin typeface="Yuanti SC Light" charset="-122"/>
              <a:ea typeface="Yuanti SC Light" charset="-122"/>
              <a:cs typeface="Yuanti SC Light" charset="-122"/>
            </a:endParaRPr>
          </a:p>
        </p:txBody>
      </p:sp>
      <p:pic>
        <p:nvPicPr>
          <p:cNvPr id="41" name="Picture 40"/>
          <p:cNvPicPr>
            <a:picLocks noChangeAspect="1"/>
          </p:cNvPicPr>
          <p:nvPr/>
        </p:nvPicPr>
        <p:blipFill>
          <a:blip r:embed="rId3"/>
          <a:stretch>
            <a:fillRect/>
          </a:stretch>
        </p:blipFill>
        <p:spPr>
          <a:xfrm>
            <a:off x="530630" y="1714920"/>
            <a:ext cx="3747055" cy="1574392"/>
          </a:xfrm>
          <a:prstGeom prst="rect">
            <a:avLst/>
          </a:prstGeom>
        </p:spPr>
      </p:pic>
      <p:pic>
        <p:nvPicPr>
          <p:cNvPr id="6" name="Picture 5"/>
          <p:cNvPicPr>
            <a:picLocks noChangeAspect="1"/>
          </p:cNvPicPr>
          <p:nvPr/>
        </p:nvPicPr>
        <p:blipFill>
          <a:blip r:embed="rId4"/>
          <a:stretch>
            <a:fillRect/>
          </a:stretch>
        </p:blipFill>
        <p:spPr>
          <a:xfrm>
            <a:off x="5558927" y="1745533"/>
            <a:ext cx="6454020" cy="3558931"/>
          </a:xfrm>
          <a:prstGeom prst="rect">
            <a:avLst/>
          </a:prstGeom>
        </p:spPr>
      </p:pic>
      <p:grpSp>
        <p:nvGrpSpPr>
          <p:cNvPr id="14" name="Group 13"/>
          <p:cNvGrpSpPr/>
          <p:nvPr/>
        </p:nvGrpSpPr>
        <p:grpSpPr>
          <a:xfrm>
            <a:off x="590919" y="3662171"/>
            <a:ext cx="3482919" cy="593339"/>
            <a:chOff x="831287" y="4048114"/>
            <a:chExt cx="3482918" cy="593338"/>
          </a:xfrm>
        </p:grpSpPr>
        <p:grpSp>
          <p:nvGrpSpPr>
            <p:cNvPr id="13" name="Group 12"/>
            <p:cNvGrpSpPr/>
            <p:nvPr/>
          </p:nvGrpSpPr>
          <p:grpSpPr>
            <a:xfrm>
              <a:off x="831287" y="4048114"/>
              <a:ext cx="2587370" cy="593338"/>
              <a:chOff x="691687" y="4088298"/>
              <a:chExt cx="2587370" cy="593338"/>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1687" y="4088298"/>
                <a:ext cx="795470" cy="593338"/>
              </a:xfrm>
              <a:prstGeom prst="rect">
                <a:avLst/>
              </a:prstGeom>
            </p:spPr>
          </p:pic>
          <p:pic>
            <p:nvPicPr>
              <p:cNvPr id="42" name="Picture 4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88039" y="4088298"/>
                <a:ext cx="795470" cy="593338"/>
              </a:xfrm>
              <a:prstGeom prst="rect">
                <a:avLst/>
              </a:prstGeom>
            </p:spPr>
          </p:pic>
          <p:pic>
            <p:nvPicPr>
              <p:cNvPr id="43" name="Picture 4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83587" y="4088298"/>
                <a:ext cx="795470" cy="593338"/>
              </a:xfrm>
              <a:prstGeom prst="rect">
                <a:avLst/>
              </a:prstGeom>
            </p:spPr>
          </p:pic>
        </p:grpSp>
        <p:pic>
          <p:nvPicPr>
            <p:cNvPr id="44" name="Picture 4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18735" y="4048114"/>
              <a:ext cx="795470" cy="593338"/>
            </a:xfrm>
            <a:prstGeom prst="rect">
              <a:avLst/>
            </a:prstGeom>
          </p:spPr>
        </p:pic>
      </p:grpSp>
      <p:grpSp>
        <p:nvGrpSpPr>
          <p:cNvPr id="4" name="Group 3"/>
          <p:cNvGrpSpPr/>
          <p:nvPr/>
        </p:nvGrpSpPr>
        <p:grpSpPr>
          <a:xfrm>
            <a:off x="624762" y="3250489"/>
            <a:ext cx="5661228" cy="2673795"/>
            <a:chOff x="624761" y="3250489"/>
            <a:chExt cx="5661228" cy="2673794"/>
          </a:xfrm>
        </p:grpSpPr>
        <p:grpSp>
          <p:nvGrpSpPr>
            <p:cNvPr id="3" name="Group 2"/>
            <p:cNvGrpSpPr/>
            <p:nvPr/>
          </p:nvGrpSpPr>
          <p:grpSpPr>
            <a:xfrm>
              <a:off x="624761" y="4535683"/>
              <a:ext cx="3652923" cy="1388600"/>
              <a:chOff x="624761" y="4535683"/>
              <a:chExt cx="3652923" cy="1388600"/>
            </a:xfrm>
          </p:grpSpPr>
          <p:pic>
            <p:nvPicPr>
              <p:cNvPr id="39"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762728" y="4561611"/>
                <a:ext cx="1514956" cy="136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7" descr="E:\jack18jack\Nsfocus\创新中心\交流\tables_and_graphs.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4761" y="4535683"/>
                <a:ext cx="1905017" cy="1164065"/>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Curved Left Arrow 18"/>
            <p:cNvSpPr/>
            <p:nvPr/>
          </p:nvSpPr>
          <p:spPr>
            <a:xfrm rot="4443273">
              <a:off x="5001944" y="4059286"/>
              <a:ext cx="728220" cy="1839871"/>
            </a:xfrm>
            <a:prstGeom prst="curvedLeftArrow">
              <a:avLst/>
            </a:prstGeom>
            <a:solidFill>
              <a:srgbClr val="92D050"/>
            </a:solidFill>
            <a:ln>
              <a:solidFill>
                <a:schemeClr val="bg1">
                  <a:lumMod val="8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zh-CN" altLang="en-US">
                <a:solidFill>
                  <a:schemeClr val="tx1"/>
                </a:solidFill>
              </a:endParaRPr>
            </a:p>
          </p:txBody>
        </p:sp>
        <p:sp>
          <p:nvSpPr>
            <p:cNvPr id="45" name="Curved Left Arrow 44"/>
            <p:cNvSpPr/>
            <p:nvPr/>
          </p:nvSpPr>
          <p:spPr>
            <a:xfrm rot="13655758">
              <a:off x="4554196" y="2694663"/>
              <a:ext cx="728220" cy="1839871"/>
            </a:xfrm>
            <a:prstGeom prst="curvedLeftArrow">
              <a:avLst/>
            </a:prstGeom>
            <a:solidFill>
              <a:srgbClr val="92D050"/>
            </a:solidFill>
            <a:ln>
              <a:solidFill>
                <a:schemeClr val="bg1">
                  <a:lumMod val="8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zh-CN" altLang="en-US">
                <a:solidFill>
                  <a:schemeClr val="tx1"/>
                </a:solidFill>
              </a:endParaRPr>
            </a:p>
          </p:txBody>
        </p:sp>
      </p:grpSp>
    </p:spTree>
    <p:extLst>
      <p:ext uri="{BB962C8B-B14F-4D97-AF65-F5344CB8AC3E}">
        <p14:creationId xmlns:p14="http://schemas.microsoft.com/office/powerpoint/2010/main" val="140974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checkerboard(across)">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a:extLst>
              <a:ext uri="{FF2B5EF4-FFF2-40B4-BE49-F238E27FC236}">
                <a16:creationId xmlns="" xmlns:a16="http://schemas.microsoft.com/office/drawing/2014/main" id="{BDC87035-05A6-431E-AC46-92B74A83D785}"/>
              </a:ext>
            </a:extLst>
          </p:cNvPr>
          <p:cNvSpPr/>
          <p:nvPr/>
        </p:nvSpPr>
        <p:spPr>
          <a:xfrm>
            <a:off x="3629466" y="557011"/>
            <a:ext cx="7655185" cy="111706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 xmlns:a16="http://schemas.microsoft.com/office/drawing/2014/main" id="{33F897ED-8DC8-4F96-BBED-A71687052D53}"/>
              </a:ext>
            </a:extLst>
          </p:cNvPr>
          <p:cNvSpPr>
            <a:spLocks noGrp="1"/>
          </p:cNvSpPr>
          <p:nvPr>
            <p:ph type="title"/>
          </p:nvPr>
        </p:nvSpPr>
        <p:spPr>
          <a:xfrm>
            <a:off x="221998" y="366146"/>
            <a:ext cx="3475559" cy="1844492"/>
          </a:xfrm>
        </p:spPr>
        <p:txBody>
          <a:bodyPr/>
          <a:lstStyle/>
          <a:p>
            <a:r>
              <a:rPr lang="en-US" altLang="zh-CN" sz="3600" dirty="0"/>
              <a:t>Threat Intelligence </a:t>
            </a:r>
            <a:br>
              <a:rPr lang="en-US" altLang="zh-CN" sz="3600" dirty="0"/>
            </a:br>
            <a:r>
              <a:rPr lang="en-US" altLang="zh-CN" sz="3600"/>
              <a:t>IS USED to</a:t>
            </a:r>
            <a:endParaRPr lang="zh-CN" altLang="en-US" sz="3600" dirty="0"/>
          </a:p>
        </p:txBody>
      </p:sp>
      <p:sp>
        <p:nvSpPr>
          <p:cNvPr id="3" name="椭圆 2">
            <a:extLst>
              <a:ext uri="{FF2B5EF4-FFF2-40B4-BE49-F238E27FC236}">
                <a16:creationId xmlns="" xmlns:a16="http://schemas.microsoft.com/office/drawing/2014/main" id="{77067D86-5A8A-4B29-AFD0-A9DCA81BAC3D}"/>
              </a:ext>
            </a:extLst>
          </p:cNvPr>
          <p:cNvSpPr/>
          <p:nvPr/>
        </p:nvSpPr>
        <p:spPr>
          <a:xfrm>
            <a:off x="6766782" y="917886"/>
            <a:ext cx="1898919" cy="6893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endParaRPr>
          </a:p>
        </p:txBody>
      </p:sp>
      <p:sp>
        <p:nvSpPr>
          <p:cNvPr id="6" name="文本框 5">
            <a:extLst>
              <a:ext uri="{FF2B5EF4-FFF2-40B4-BE49-F238E27FC236}">
                <a16:creationId xmlns="" xmlns:a16="http://schemas.microsoft.com/office/drawing/2014/main" id="{88C479E3-DE55-44E7-B0E8-527D96D5260A}"/>
              </a:ext>
            </a:extLst>
          </p:cNvPr>
          <p:cNvSpPr txBox="1"/>
          <p:nvPr/>
        </p:nvSpPr>
        <p:spPr>
          <a:xfrm>
            <a:off x="6039621" y="917707"/>
            <a:ext cx="3418449" cy="584775"/>
          </a:xfrm>
          <a:prstGeom prst="rect">
            <a:avLst/>
          </a:prstGeom>
          <a:noFill/>
        </p:spPr>
        <p:txBody>
          <a:bodyPr wrap="square" rtlCol="0">
            <a:spAutoFit/>
          </a:bodyPr>
          <a:lstStyle/>
          <a:p>
            <a:pPr algn="ctr"/>
            <a:r>
              <a:rPr lang="en-US" altLang="zh-CN" dirty="0"/>
              <a:t>Hacker/Actors</a:t>
            </a:r>
          </a:p>
          <a:p>
            <a:pPr algn="ctr"/>
            <a:r>
              <a:rPr lang="zh-CN" altLang="en-US" sz="1400" dirty="0"/>
              <a:t>（</a:t>
            </a:r>
            <a:r>
              <a:rPr lang="en-US" altLang="zh-CN" sz="1400" dirty="0"/>
              <a:t>skill, intention, goal, plan)</a:t>
            </a:r>
            <a:endParaRPr lang="zh-CN" altLang="en-US" sz="1400" dirty="0"/>
          </a:p>
        </p:txBody>
      </p:sp>
      <p:sp>
        <p:nvSpPr>
          <p:cNvPr id="8" name="椭圆 7">
            <a:extLst>
              <a:ext uri="{FF2B5EF4-FFF2-40B4-BE49-F238E27FC236}">
                <a16:creationId xmlns="" xmlns:a16="http://schemas.microsoft.com/office/drawing/2014/main" id="{90178762-CDA4-40C7-8A2A-F82E12CD24B1}"/>
              </a:ext>
            </a:extLst>
          </p:cNvPr>
          <p:cNvSpPr/>
          <p:nvPr/>
        </p:nvSpPr>
        <p:spPr>
          <a:xfrm>
            <a:off x="5287330" y="2022426"/>
            <a:ext cx="1898919" cy="6893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endParaRPr>
          </a:p>
        </p:txBody>
      </p:sp>
      <p:sp>
        <p:nvSpPr>
          <p:cNvPr id="9" name="文本框 8">
            <a:extLst>
              <a:ext uri="{FF2B5EF4-FFF2-40B4-BE49-F238E27FC236}">
                <a16:creationId xmlns="" xmlns:a16="http://schemas.microsoft.com/office/drawing/2014/main" id="{06D81AE1-CDAF-4757-BF40-C1F5622CA64D}"/>
              </a:ext>
            </a:extLst>
          </p:cNvPr>
          <p:cNvSpPr txBox="1"/>
          <p:nvPr/>
        </p:nvSpPr>
        <p:spPr>
          <a:xfrm>
            <a:off x="4571812" y="2051306"/>
            <a:ext cx="3418449" cy="584775"/>
          </a:xfrm>
          <a:prstGeom prst="rect">
            <a:avLst/>
          </a:prstGeom>
          <a:noFill/>
        </p:spPr>
        <p:txBody>
          <a:bodyPr wrap="square" rtlCol="0">
            <a:spAutoFit/>
          </a:bodyPr>
          <a:lstStyle/>
          <a:p>
            <a:pPr algn="ctr"/>
            <a:r>
              <a:rPr lang="en-US" altLang="zh-CN" dirty="0"/>
              <a:t>TTP</a:t>
            </a:r>
          </a:p>
          <a:p>
            <a:pPr algn="ctr"/>
            <a:r>
              <a:rPr lang="en-US" altLang="zh-CN" sz="1400" dirty="0"/>
              <a:t>(Tactic, Technique, Procedure)</a:t>
            </a:r>
            <a:endParaRPr lang="zh-CN" altLang="en-US" sz="1400" dirty="0"/>
          </a:p>
        </p:txBody>
      </p:sp>
      <p:sp>
        <p:nvSpPr>
          <p:cNvPr id="10" name="椭圆 9">
            <a:extLst>
              <a:ext uri="{FF2B5EF4-FFF2-40B4-BE49-F238E27FC236}">
                <a16:creationId xmlns="" xmlns:a16="http://schemas.microsoft.com/office/drawing/2014/main" id="{57D0AFD5-D43E-46A3-8139-4D2058EAB1E8}"/>
              </a:ext>
            </a:extLst>
          </p:cNvPr>
          <p:cNvSpPr/>
          <p:nvPr/>
        </p:nvSpPr>
        <p:spPr>
          <a:xfrm>
            <a:off x="7946013" y="2022424"/>
            <a:ext cx="1898919" cy="6893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endParaRPr>
          </a:p>
        </p:txBody>
      </p:sp>
      <p:sp>
        <p:nvSpPr>
          <p:cNvPr id="11" name="文本框 10">
            <a:extLst>
              <a:ext uri="{FF2B5EF4-FFF2-40B4-BE49-F238E27FC236}">
                <a16:creationId xmlns="" xmlns:a16="http://schemas.microsoft.com/office/drawing/2014/main" id="{058BFFC8-739B-434A-ABEE-31EBA979381D}"/>
              </a:ext>
            </a:extLst>
          </p:cNvPr>
          <p:cNvSpPr txBox="1"/>
          <p:nvPr/>
        </p:nvSpPr>
        <p:spPr>
          <a:xfrm>
            <a:off x="7260196" y="2068669"/>
            <a:ext cx="3418449" cy="584775"/>
          </a:xfrm>
          <a:prstGeom prst="rect">
            <a:avLst/>
          </a:prstGeom>
          <a:noFill/>
        </p:spPr>
        <p:txBody>
          <a:bodyPr wrap="square" rtlCol="0">
            <a:spAutoFit/>
          </a:bodyPr>
          <a:lstStyle/>
          <a:p>
            <a:pPr algn="ctr"/>
            <a:r>
              <a:rPr lang="en-US" altLang="zh-CN" dirty="0"/>
              <a:t>Campaign</a:t>
            </a:r>
          </a:p>
          <a:p>
            <a:pPr algn="ctr"/>
            <a:r>
              <a:rPr lang="zh-CN" altLang="en-US" sz="1400" dirty="0"/>
              <a:t>（</a:t>
            </a:r>
            <a:r>
              <a:rPr lang="en-US" altLang="zh-CN" sz="1400" dirty="0"/>
              <a:t>goal, loss</a:t>
            </a:r>
            <a:r>
              <a:rPr lang="zh-CN" altLang="en-US" sz="1400" dirty="0"/>
              <a:t>）</a:t>
            </a:r>
          </a:p>
        </p:txBody>
      </p:sp>
      <p:cxnSp>
        <p:nvCxnSpPr>
          <p:cNvPr id="13" name="直接箭头连接符 12">
            <a:extLst>
              <a:ext uri="{FF2B5EF4-FFF2-40B4-BE49-F238E27FC236}">
                <a16:creationId xmlns="" xmlns:a16="http://schemas.microsoft.com/office/drawing/2014/main" id="{E418D47D-BD00-4359-9152-613948F579EA}"/>
              </a:ext>
            </a:extLst>
          </p:cNvPr>
          <p:cNvCxnSpPr>
            <a:cxnSpLocks/>
            <a:stCxn id="6" idx="2"/>
            <a:endCxn id="9" idx="0"/>
          </p:cNvCxnSpPr>
          <p:nvPr/>
        </p:nvCxnSpPr>
        <p:spPr>
          <a:xfrm flipH="1">
            <a:off x="6281037" y="1502482"/>
            <a:ext cx="1467809" cy="548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 xmlns:a16="http://schemas.microsoft.com/office/drawing/2014/main" id="{CAB5257C-C1C6-4B9E-AE9E-56A5A5C62E3C}"/>
              </a:ext>
            </a:extLst>
          </p:cNvPr>
          <p:cNvCxnSpPr>
            <a:cxnSpLocks/>
            <a:stCxn id="6" idx="2"/>
            <a:endCxn id="11" idx="0"/>
          </p:cNvCxnSpPr>
          <p:nvPr/>
        </p:nvCxnSpPr>
        <p:spPr>
          <a:xfrm>
            <a:off x="7748846" y="1502482"/>
            <a:ext cx="1220575" cy="56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 xmlns:a16="http://schemas.microsoft.com/office/drawing/2014/main" id="{741D238A-3E41-44EB-A354-CC475D6AB8FA}"/>
              </a:ext>
            </a:extLst>
          </p:cNvPr>
          <p:cNvCxnSpPr/>
          <p:nvPr/>
        </p:nvCxnSpPr>
        <p:spPr>
          <a:xfrm>
            <a:off x="7186248" y="2348327"/>
            <a:ext cx="759765" cy="0"/>
          </a:xfrm>
          <a:prstGeom prst="straightConnector1">
            <a:avLst/>
          </a:prstGeom>
          <a:ln>
            <a:solidFill>
              <a:schemeClr val="bg1">
                <a:lumMod val="65000"/>
              </a:schemeClr>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椭圆 17">
            <a:extLst>
              <a:ext uri="{FF2B5EF4-FFF2-40B4-BE49-F238E27FC236}">
                <a16:creationId xmlns="" xmlns:a16="http://schemas.microsoft.com/office/drawing/2014/main" id="{7FFEA67C-E0DC-4D51-8D0B-2E381E377E3C}"/>
              </a:ext>
            </a:extLst>
          </p:cNvPr>
          <p:cNvSpPr/>
          <p:nvPr/>
        </p:nvSpPr>
        <p:spPr>
          <a:xfrm>
            <a:off x="4295737" y="2980035"/>
            <a:ext cx="991592" cy="5673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endParaRPr>
          </a:p>
        </p:txBody>
      </p:sp>
      <p:sp>
        <p:nvSpPr>
          <p:cNvPr id="19" name="文本框 18">
            <a:extLst>
              <a:ext uri="{FF2B5EF4-FFF2-40B4-BE49-F238E27FC236}">
                <a16:creationId xmlns="" xmlns:a16="http://schemas.microsoft.com/office/drawing/2014/main" id="{4C381B93-CEF8-4B96-962C-B4DDF64BAAAE}"/>
              </a:ext>
            </a:extLst>
          </p:cNvPr>
          <p:cNvSpPr txBox="1"/>
          <p:nvPr/>
        </p:nvSpPr>
        <p:spPr>
          <a:xfrm>
            <a:off x="4058552" y="3036444"/>
            <a:ext cx="1485693" cy="415498"/>
          </a:xfrm>
          <a:prstGeom prst="rect">
            <a:avLst/>
          </a:prstGeom>
          <a:noFill/>
        </p:spPr>
        <p:txBody>
          <a:bodyPr wrap="square" rtlCol="0">
            <a:spAutoFit/>
          </a:bodyPr>
          <a:lstStyle/>
          <a:p>
            <a:pPr algn="ctr">
              <a:lnSpc>
                <a:spcPct val="150000"/>
              </a:lnSpc>
            </a:pPr>
            <a:r>
              <a:rPr lang="en-US" altLang="zh-CN" sz="1400"/>
              <a:t>Attack Pattern</a:t>
            </a:r>
            <a:endParaRPr lang="zh-CN" altLang="en-US" sz="1400" dirty="0"/>
          </a:p>
        </p:txBody>
      </p:sp>
      <p:sp>
        <p:nvSpPr>
          <p:cNvPr id="20" name="椭圆 19">
            <a:extLst>
              <a:ext uri="{FF2B5EF4-FFF2-40B4-BE49-F238E27FC236}">
                <a16:creationId xmlns="" xmlns:a16="http://schemas.microsoft.com/office/drawing/2014/main" id="{060525C1-E41A-497E-B366-16D48B3E19C0}"/>
              </a:ext>
            </a:extLst>
          </p:cNvPr>
          <p:cNvSpPr/>
          <p:nvPr/>
        </p:nvSpPr>
        <p:spPr>
          <a:xfrm>
            <a:off x="5835676" y="4641040"/>
            <a:ext cx="991592" cy="5673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endParaRPr>
          </a:p>
        </p:txBody>
      </p:sp>
      <p:sp>
        <p:nvSpPr>
          <p:cNvPr id="21" name="文本框 20">
            <a:extLst>
              <a:ext uri="{FF2B5EF4-FFF2-40B4-BE49-F238E27FC236}">
                <a16:creationId xmlns="" xmlns:a16="http://schemas.microsoft.com/office/drawing/2014/main" id="{A3991FAE-7F10-4E80-99C6-7FB0DAD8DAA1}"/>
              </a:ext>
            </a:extLst>
          </p:cNvPr>
          <p:cNvSpPr txBox="1"/>
          <p:nvPr/>
        </p:nvSpPr>
        <p:spPr>
          <a:xfrm>
            <a:off x="5808533" y="4688853"/>
            <a:ext cx="1128263" cy="507831"/>
          </a:xfrm>
          <a:prstGeom prst="rect">
            <a:avLst/>
          </a:prstGeom>
          <a:noFill/>
        </p:spPr>
        <p:txBody>
          <a:bodyPr wrap="square" rtlCol="0">
            <a:spAutoFit/>
          </a:bodyPr>
          <a:lstStyle/>
          <a:p>
            <a:pPr algn="ctr">
              <a:lnSpc>
                <a:spcPct val="150000"/>
              </a:lnSpc>
            </a:pPr>
            <a:r>
              <a:rPr lang="en-US" altLang="zh-CN" dirty="0"/>
              <a:t>Malware</a:t>
            </a:r>
            <a:endParaRPr lang="zh-CN" altLang="en-US" dirty="0"/>
          </a:p>
        </p:txBody>
      </p:sp>
      <p:sp>
        <p:nvSpPr>
          <p:cNvPr id="22" name="椭圆 21">
            <a:extLst>
              <a:ext uri="{FF2B5EF4-FFF2-40B4-BE49-F238E27FC236}">
                <a16:creationId xmlns="" xmlns:a16="http://schemas.microsoft.com/office/drawing/2014/main" id="{C6326FF1-864B-4C43-B556-D215293E3DD4}"/>
              </a:ext>
            </a:extLst>
          </p:cNvPr>
          <p:cNvSpPr/>
          <p:nvPr/>
        </p:nvSpPr>
        <p:spPr>
          <a:xfrm>
            <a:off x="5444197" y="3734094"/>
            <a:ext cx="2482975" cy="5673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endParaRPr>
          </a:p>
        </p:txBody>
      </p:sp>
      <p:sp>
        <p:nvSpPr>
          <p:cNvPr id="23" name="文本框 22">
            <a:extLst>
              <a:ext uri="{FF2B5EF4-FFF2-40B4-BE49-F238E27FC236}">
                <a16:creationId xmlns="" xmlns:a16="http://schemas.microsoft.com/office/drawing/2014/main" id="{624B4DF1-BDFA-45FF-9327-4349B5ECFD1D}"/>
              </a:ext>
            </a:extLst>
          </p:cNvPr>
          <p:cNvSpPr txBox="1"/>
          <p:nvPr/>
        </p:nvSpPr>
        <p:spPr>
          <a:xfrm>
            <a:off x="5260800" y="3655797"/>
            <a:ext cx="3017787" cy="584775"/>
          </a:xfrm>
          <a:prstGeom prst="rect">
            <a:avLst/>
          </a:prstGeom>
          <a:noFill/>
        </p:spPr>
        <p:txBody>
          <a:bodyPr wrap="square" rtlCol="0">
            <a:spAutoFit/>
          </a:bodyPr>
          <a:lstStyle/>
          <a:p>
            <a:pPr algn="ctr"/>
            <a:r>
              <a:rPr lang="en-US" altLang="zh-CN" dirty="0"/>
              <a:t>Infrastructure</a:t>
            </a:r>
          </a:p>
          <a:p>
            <a:pPr algn="ctr"/>
            <a:r>
              <a:rPr lang="zh-CN" altLang="en-US" sz="1400" dirty="0"/>
              <a:t>（</a:t>
            </a:r>
            <a:r>
              <a:rPr lang="en-US" altLang="zh-CN" sz="1400" dirty="0" err="1"/>
              <a:t>ip</a:t>
            </a:r>
            <a:r>
              <a:rPr lang="en-US" altLang="zh-CN" sz="1400" dirty="0"/>
              <a:t>, domain, </a:t>
            </a:r>
            <a:r>
              <a:rPr lang="en-US" altLang="zh-CN" sz="1400" dirty="0" err="1"/>
              <a:t>url</a:t>
            </a:r>
            <a:r>
              <a:rPr lang="en-US" altLang="zh-CN" sz="1400" dirty="0"/>
              <a:t>, botnet,…</a:t>
            </a:r>
            <a:r>
              <a:rPr lang="zh-CN" altLang="en-US" sz="1400" dirty="0"/>
              <a:t>）</a:t>
            </a:r>
          </a:p>
        </p:txBody>
      </p:sp>
      <p:sp>
        <p:nvSpPr>
          <p:cNvPr id="24" name="椭圆 23">
            <a:extLst>
              <a:ext uri="{FF2B5EF4-FFF2-40B4-BE49-F238E27FC236}">
                <a16:creationId xmlns="" xmlns:a16="http://schemas.microsoft.com/office/drawing/2014/main" id="{29AA508B-DF6C-4E8D-A3C3-D49AD5557EA2}"/>
              </a:ext>
            </a:extLst>
          </p:cNvPr>
          <p:cNvSpPr/>
          <p:nvPr/>
        </p:nvSpPr>
        <p:spPr>
          <a:xfrm>
            <a:off x="6963939" y="4641040"/>
            <a:ext cx="991592" cy="5673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endParaRPr>
          </a:p>
        </p:txBody>
      </p:sp>
      <p:sp>
        <p:nvSpPr>
          <p:cNvPr id="25" name="文本框 24">
            <a:extLst>
              <a:ext uri="{FF2B5EF4-FFF2-40B4-BE49-F238E27FC236}">
                <a16:creationId xmlns="" xmlns:a16="http://schemas.microsoft.com/office/drawing/2014/main" id="{1C52A719-D732-4FA7-BD61-E118819050D6}"/>
              </a:ext>
            </a:extLst>
          </p:cNvPr>
          <p:cNvSpPr txBox="1"/>
          <p:nvPr/>
        </p:nvSpPr>
        <p:spPr>
          <a:xfrm>
            <a:off x="6978999" y="4674785"/>
            <a:ext cx="976532" cy="507831"/>
          </a:xfrm>
          <a:prstGeom prst="rect">
            <a:avLst/>
          </a:prstGeom>
          <a:noFill/>
        </p:spPr>
        <p:txBody>
          <a:bodyPr wrap="square" rtlCol="0">
            <a:spAutoFit/>
          </a:bodyPr>
          <a:lstStyle/>
          <a:p>
            <a:pPr algn="ctr">
              <a:lnSpc>
                <a:spcPct val="150000"/>
              </a:lnSpc>
            </a:pPr>
            <a:r>
              <a:rPr lang="en-US" altLang="zh-CN" dirty="0"/>
              <a:t>Tool</a:t>
            </a:r>
            <a:endParaRPr lang="zh-CN" altLang="en-US" dirty="0"/>
          </a:p>
        </p:txBody>
      </p:sp>
      <p:sp>
        <p:nvSpPr>
          <p:cNvPr id="26" name="椭圆 25">
            <a:extLst>
              <a:ext uri="{FF2B5EF4-FFF2-40B4-BE49-F238E27FC236}">
                <a16:creationId xmlns="" xmlns:a16="http://schemas.microsoft.com/office/drawing/2014/main" id="{DDCA05AA-A6C5-43C4-B542-39388B24E73C}"/>
              </a:ext>
            </a:extLst>
          </p:cNvPr>
          <p:cNvSpPr/>
          <p:nvPr/>
        </p:nvSpPr>
        <p:spPr>
          <a:xfrm>
            <a:off x="8092200" y="4661974"/>
            <a:ext cx="991592" cy="5673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endParaRPr>
          </a:p>
        </p:txBody>
      </p:sp>
      <p:sp>
        <p:nvSpPr>
          <p:cNvPr id="27" name="文本框 26">
            <a:extLst>
              <a:ext uri="{FF2B5EF4-FFF2-40B4-BE49-F238E27FC236}">
                <a16:creationId xmlns="" xmlns:a16="http://schemas.microsoft.com/office/drawing/2014/main" id="{97A75380-A79A-41CF-9EFD-DBF5792DB2F9}"/>
              </a:ext>
            </a:extLst>
          </p:cNvPr>
          <p:cNvSpPr txBox="1"/>
          <p:nvPr/>
        </p:nvSpPr>
        <p:spPr>
          <a:xfrm>
            <a:off x="8107261" y="4681651"/>
            <a:ext cx="976532" cy="507831"/>
          </a:xfrm>
          <a:prstGeom prst="rect">
            <a:avLst/>
          </a:prstGeom>
          <a:noFill/>
        </p:spPr>
        <p:txBody>
          <a:bodyPr wrap="square" rtlCol="0">
            <a:spAutoFit/>
          </a:bodyPr>
          <a:lstStyle/>
          <a:p>
            <a:pPr algn="ctr">
              <a:lnSpc>
                <a:spcPct val="150000"/>
              </a:lnSpc>
            </a:pPr>
            <a:r>
              <a:rPr lang="en-US" altLang="zh-CN" dirty="0" err="1"/>
              <a:t>Vuln</a:t>
            </a:r>
            <a:r>
              <a:rPr lang="en-US" altLang="zh-CN" dirty="0"/>
              <a:t>.</a:t>
            </a:r>
            <a:endParaRPr lang="zh-CN" altLang="en-US" dirty="0"/>
          </a:p>
        </p:txBody>
      </p:sp>
      <p:sp>
        <p:nvSpPr>
          <p:cNvPr id="28" name="椭圆 27">
            <a:extLst>
              <a:ext uri="{FF2B5EF4-FFF2-40B4-BE49-F238E27FC236}">
                <a16:creationId xmlns="" xmlns:a16="http://schemas.microsoft.com/office/drawing/2014/main" id="{61854C46-D564-4D59-9192-811C0926FD8B}"/>
              </a:ext>
            </a:extLst>
          </p:cNvPr>
          <p:cNvSpPr/>
          <p:nvPr/>
        </p:nvSpPr>
        <p:spPr>
          <a:xfrm>
            <a:off x="4692355" y="4661974"/>
            <a:ext cx="991592" cy="5673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endParaRPr>
          </a:p>
        </p:txBody>
      </p:sp>
      <p:sp>
        <p:nvSpPr>
          <p:cNvPr id="29" name="文本框 28">
            <a:extLst>
              <a:ext uri="{FF2B5EF4-FFF2-40B4-BE49-F238E27FC236}">
                <a16:creationId xmlns="" xmlns:a16="http://schemas.microsoft.com/office/drawing/2014/main" id="{78F61E84-5B3F-4956-9BB8-05BA897E66CA}"/>
              </a:ext>
            </a:extLst>
          </p:cNvPr>
          <p:cNvSpPr txBox="1"/>
          <p:nvPr/>
        </p:nvSpPr>
        <p:spPr>
          <a:xfrm>
            <a:off x="4612948" y="4709788"/>
            <a:ext cx="1113203" cy="507831"/>
          </a:xfrm>
          <a:prstGeom prst="rect">
            <a:avLst/>
          </a:prstGeom>
          <a:noFill/>
        </p:spPr>
        <p:txBody>
          <a:bodyPr wrap="square" rtlCol="0">
            <a:spAutoFit/>
          </a:bodyPr>
          <a:lstStyle/>
          <a:p>
            <a:pPr algn="ctr">
              <a:lnSpc>
                <a:spcPct val="150000"/>
              </a:lnSpc>
            </a:pPr>
            <a:r>
              <a:rPr lang="en-US" altLang="zh-CN" dirty="0"/>
              <a:t>Process</a:t>
            </a:r>
            <a:endParaRPr lang="zh-CN" altLang="en-US" dirty="0"/>
          </a:p>
        </p:txBody>
      </p:sp>
      <p:cxnSp>
        <p:nvCxnSpPr>
          <p:cNvPr id="31" name="直接箭头连接符 30">
            <a:extLst>
              <a:ext uri="{FF2B5EF4-FFF2-40B4-BE49-F238E27FC236}">
                <a16:creationId xmlns="" xmlns:a16="http://schemas.microsoft.com/office/drawing/2014/main" id="{F54F9984-4E08-4044-A85E-3B802A49846F}"/>
              </a:ext>
            </a:extLst>
          </p:cNvPr>
          <p:cNvCxnSpPr>
            <a:cxnSpLocks/>
            <a:endCxn id="18" idx="0"/>
          </p:cNvCxnSpPr>
          <p:nvPr/>
        </p:nvCxnSpPr>
        <p:spPr>
          <a:xfrm flipH="1">
            <a:off x="4791534" y="2518118"/>
            <a:ext cx="495796" cy="461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椭圆 34">
            <a:extLst>
              <a:ext uri="{FF2B5EF4-FFF2-40B4-BE49-F238E27FC236}">
                <a16:creationId xmlns="" xmlns:a16="http://schemas.microsoft.com/office/drawing/2014/main" id="{45839C19-DEF9-4020-806B-8B85DADA1A6C}"/>
              </a:ext>
            </a:extLst>
          </p:cNvPr>
          <p:cNvSpPr/>
          <p:nvPr/>
        </p:nvSpPr>
        <p:spPr>
          <a:xfrm>
            <a:off x="8935219" y="3734094"/>
            <a:ext cx="1681076" cy="5673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endParaRPr>
          </a:p>
        </p:txBody>
      </p:sp>
      <p:sp>
        <p:nvSpPr>
          <p:cNvPr id="36" name="文本框 35">
            <a:extLst>
              <a:ext uri="{FF2B5EF4-FFF2-40B4-BE49-F238E27FC236}">
                <a16:creationId xmlns="" xmlns:a16="http://schemas.microsoft.com/office/drawing/2014/main" id="{EB45D6E3-59D2-47BE-A4AB-93AE105E00F1}"/>
              </a:ext>
            </a:extLst>
          </p:cNvPr>
          <p:cNvSpPr txBox="1"/>
          <p:nvPr/>
        </p:nvSpPr>
        <p:spPr>
          <a:xfrm>
            <a:off x="8266864" y="3767771"/>
            <a:ext cx="3017787" cy="507831"/>
          </a:xfrm>
          <a:prstGeom prst="rect">
            <a:avLst/>
          </a:prstGeom>
          <a:noFill/>
        </p:spPr>
        <p:txBody>
          <a:bodyPr wrap="square" rtlCol="0">
            <a:spAutoFit/>
          </a:bodyPr>
          <a:lstStyle/>
          <a:p>
            <a:pPr algn="ctr">
              <a:lnSpc>
                <a:spcPct val="150000"/>
              </a:lnSpc>
            </a:pPr>
            <a:r>
              <a:rPr lang="en-US" altLang="zh-CN" dirty="0"/>
              <a:t>Event</a:t>
            </a:r>
          </a:p>
        </p:txBody>
      </p:sp>
      <p:cxnSp>
        <p:nvCxnSpPr>
          <p:cNvPr id="38" name="直接箭头连接符 37">
            <a:extLst>
              <a:ext uri="{FF2B5EF4-FFF2-40B4-BE49-F238E27FC236}">
                <a16:creationId xmlns="" xmlns:a16="http://schemas.microsoft.com/office/drawing/2014/main" id="{0C81D080-3C16-410A-8E51-FC708E13ABE8}"/>
              </a:ext>
            </a:extLst>
          </p:cNvPr>
          <p:cNvCxnSpPr>
            <a:stCxn id="9" idx="2"/>
            <a:endCxn id="29" idx="0"/>
          </p:cNvCxnSpPr>
          <p:nvPr/>
        </p:nvCxnSpPr>
        <p:spPr>
          <a:xfrm flipH="1">
            <a:off x="5169550" y="2636081"/>
            <a:ext cx="1111487" cy="2073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 xmlns:a16="http://schemas.microsoft.com/office/drawing/2014/main" id="{5179BFCA-E7BE-437E-88D8-43EC33ABB275}"/>
              </a:ext>
            </a:extLst>
          </p:cNvPr>
          <p:cNvCxnSpPr>
            <a:stCxn id="9" idx="2"/>
            <a:endCxn id="23" idx="0"/>
          </p:cNvCxnSpPr>
          <p:nvPr/>
        </p:nvCxnSpPr>
        <p:spPr>
          <a:xfrm>
            <a:off x="6281037" y="2636081"/>
            <a:ext cx="488657" cy="1019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 xmlns:a16="http://schemas.microsoft.com/office/drawing/2014/main" id="{9057F317-0439-4ECA-B645-7A1B1DD09CD0}"/>
              </a:ext>
            </a:extLst>
          </p:cNvPr>
          <p:cNvCxnSpPr>
            <a:stCxn id="9" idx="2"/>
            <a:endCxn id="20" idx="0"/>
          </p:cNvCxnSpPr>
          <p:nvPr/>
        </p:nvCxnSpPr>
        <p:spPr>
          <a:xfrm>
            <a:off x="6281037" y="2636081"/>
            <a:ext cx="50435" cy="2004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 xmlns:a16="http://schemas.microsoft.com/office/drawing/2014/main" id="{5AB8DE12-CC3B-4C9E-84AC-AE8D09E70C00}"/>
              </a:ext>
            </a:extLst>
          </p:cNvPr>
          <p:cNvCxnSpPr>
            <a:stCxn id="9" idx="2"/>
            <a:endCxn id="25" idx="0"/>
          </p:cNvCxnSpPr>
          <p:nvPr/>
        </p:nvCxnSpPr>
        <p:spPr>
          <a:xfrm>
            <a:off x="6281037" y="2636081"/>
            <a:ext cx="1186228" cy="2038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 xmlns:a16="http://schemas.microsoft.com/office/drawing/2014/main" id="{714056A1-C0FC-46B2-AE0F-ED2D86A3A2D8}"/>
              </a:ext>
            </a:extLst>
          </p:cNvPr>
          <p:cNvCxnSpPr>
            <a:stCxn id="9" idx="2"/>
            <a:endCxn id="27" idx="0"/>
          </p:cNvCxnSpPr>
          <p:nvPr/>
        </p:nvCxnSpPr>
        <p:spPr>
          <a:xfrm>
            <a:off x="6281037" y="2636081"/>
            <a:ext cx="2314490" cy="2045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椭圆 49">
            <a:extLst>
              <a:ext uri="{FF2B5EF4-FFF2-40B4-BE49-F238E27FC236}">
                <a16:creationId xmlns="" xmlns:a16="http://schemas.microsoft.com/office/drawing/2014/main" id="{F6E65C38-404D-45F9-8C18-0384A9DE7863}"/>
              </a:ext>
            </a:extLst>
          </p:cNvPr>
          <p:cNvSpPr/>
          <p:nvPr/>
        </p:nvSpPr>
        <p:spPr>
          <a:xfrm>
            <a:off x="5092026" y="5427122"/>
            <a:ext cx="1681076" cy="5673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endParaRPr>
          </a:p>
        </p:txBody>
      </p:sp>
      <p:sp>
        <p:nvSpPr>
          <p:cNvPr id="51" name="文本框 50">
            <a:extLst>
              <a:ext uri="{FF2B5EF4-FFF2-40B4-BE49-F238E27FC236}">
                <a16:creationId xmlns="" xmlns:a16="http://schemas.microsoft.com/office/drawing/2014/main" id="{B016A358-4877-422C-8B43-E6263A0D769A}"/>
              </a:ext>
            </a:extLst>
          </p:cNvPr>
          <p:cNvSpPr txBox="1"/>
          <p:nvPr/>
        </p:nvSpPr>
        <p:spPr>
          <a:xfrm>
            <a:off x="4553283" y="5452475"/>
            <a:ext cx="2800292" cy="584775"/>
          </a:xfrm>
          <a:prstGeom prst="rect">
            <a:avLst/>
          </a:prstGeom>
          <a:noFill/>
        </p:spPr>
        <p:txBody>
          <a:bodyPr wrap="square" rtlCol="0">
            <a:spAutoFit/>
          </a:bodyPr>
          <a:lstStyle/>
          <a:p>
            <a:pPr algn="ctr"/>
            <a:r>
              <a:rPr lang="en-US" altLang="zh-CN" dirty="0"/>
              <a:t>IOC</a:t>
            </a:r>
          </a:p>
          <a:p>
            <a:pPr algn="ctr"/>
            <a:r>
              <a:rPr lang="en-US" altLang="zh-CN" sz="1400" dirty="0"/>
              <a:t>(Indicator of Compromise)</a:t>
            </a:r>
          </a:p>
        </p:txBody>
      </p:sp>
      <p:sp>
        <p:nvSpPr>
          <p:cNvPr id="52" name="椭圆 51">
            <a:extLst>
              <a:ext uri="{FF2B5EF4-FFF2-40B4-BE49-F238E27FC236}">
                <a16:creationId xmlns="" xmlns:a16="http://schemas.microsoft.com/office/drawing/2014/main" id="{F059C35B-8540-4AF6-B98B-88FC39DE8779}"/>
              </a:ext>
            </a:extLst>
          </p:cNvPr>
          <p:cNvSpPr/>
          <p:nvPr/>
        </p:nvSpPr>
        <p:spPr>
          <a:xfrm>
            <a:off x="8773915" y="5462146"/>
            <a:ext cx="1681076" cy="5673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endParaRPr>
          </a:p>
        </p:txBody>
      </p:sp>
      <p:sp>
        <p:nvSpPr>
          <p:cNvPr id="53" name="文本框 52">
            <a:extLst>
              <a:ext uri="{FF2B5EF4-FFF2-40B4-BE49-F238E27FC236}">
                <a16:creationId xmlns="" xmlns:a16="http://schemas.microsoft.com/office/drawing/2014/main" id="{1DBD8A0B-763D-4918-84CE-081DA8808A38}"/>
              </a:ext>
            </a:extLst>
          </p:cNvPr>
          <p:cNvSpPr txBox="1"/>
          <p:nvPr/>
        </p:nvSpPr>
        <p:spPr>
          <a:xfrm>
            <a:off x="8250451" y="5462146"/>
            <a:ext cx="2800292" cy="584775"/>
          </a:xfrm>
          <a:prstGeom prst="rect">
            <a:avLst/>
          </a:prstGeom>
          <a:noFill/>
        </p:spPr>
        <p:txBody>
          <a:bodyPr wrap="square" rtlCol="0">
            <a:spAutoFit/>
          </a:bodyPr>
          <a:lstStyle/>
          <a:p>
            <a:pPr algn="ctr"/>
            <a:r>
              <a:rPr lang="en-US" altLang="zh-CN" dirty="0"/>
              <a:t>COA</a:t>
            </a:r>
          </a:p>
          <a:p>
            <a:pPr algn="ctr"/>
            <a:r>
              <a:rPr lang="en-US" altLang="zh-CN" sz="1400" dirty="0"/>
              <a:t>(Course of Action)</a:t>
            </a:r>
          </a:p>
        </p:txBody>
      </p:sp>
      <p:sp>
        <p:nvSpPr>
          <p:cNvPr id="54" name="椭圆 53">
            <a:extLst>
              <a:ext uri="{FF2B5EF4-FFF2-40B4-BE49-F238E27FC236}">
                <a16:creationId xmlns="" xmlns:a16="http://schemas.microsoft.com/office/drawing/2014/main" id="{147B8E23-235D-46C5-8357-BFCCDCBE4165}"/>
              </a:ext>
            </a:extLst>
          </p:cNvPr>
          <p:cNvSpPr/>
          <p:nvPr/>
        </p:nvSpPr>
        <p:spPr>
          <a:xfrm>
            <a:off x="9263883" y="587920"/>
            <a:ext cx="1681076" cy="5673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endParaRPr>
          </a:p>
        </p:txBody>
      </p:sp>
      <p:sp>
        <p:nvSpPr>
          <p:cNvPr id="55" name="文本框 54">
            <a:extLst>
              <a:ext uri="{FF2B5EF4-FFF2-40B4-BE49-F238E27FC236}">
                <a16:creationId xmlns="" xmlns:a16="http://schemas.microsoft.com/office/drawing/2014/main" id="{4F8C669C-544E-4EC8-87D9-BA5F741827A4}"/>
              </a:ext>
            </a:extLst>
          </p:cNvPr>
          <p:cNvSpPr txBox="1"/>
          <p:nvPr/>
        </p:nvSpPr>
        <p:spPr>
          <a:xfrm>
            <a:off x="8388169" y="684125"/>
            <a:ext cx="3448891" cy="346249"/>
          </a:xfrm>
          <a:prstGeom prst="rect">
            <a:avLst/>
          </a:prstGeom>
          <a:noFill/>
        </p:spPr>
        <p:txBody>
          <a:bodyPr wrap="square" rtlCol="0">
            <a:spAutoFit/>
          </a:bodyPr>
          <a:lstStyle/>
          <a:p>
            <a:pPr algn="ctr">
              <a:lnSpc>
                <a:spcPct val="150000"/>
              </a:lnSpc>
            </a:pPr>
            <a:r>
              <a:rPr lang="en-US" altLang="zh-CN" sz="1100"/>
              <a:t>Situational Development</a:t>
            </a:r>
            <a:endParaRPr lang="en-US" altLang="zh-CN" sz="1100" dirty="0"/>
          </a:p>
        </p:txBody>
      </p:sp>
      <p:sp>
        <p:nvSpPr>
          <p:cNvPr id="62" name="矩形: 圆角 61">
            <a:extLst>
              <a:ext uri="{FF2B5EF4-FFF2-40B4-BE49-F238E27FC236}">
                <a16:creationId xmlns="" xmlns:a16="http://schemas.microsoft.com/office/drawing/2014/main" id="{97995CCF-7D1F-4D3E-82EE-FA584E40ECEA}"/>
              </a:ext>
            </a:extLst>
          </p:cNvPr>
          <p:cNvSpPr/>
          <p:nvPr/>
        </p:nvSpPr>
        <p:spPr>
          <a:xfrm>
            <a:off x="3616701" y="1846601"/>
            <a:ext cx="7655185" cy="1640147"/>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圆角 62">
            <a:extLst>
              <a:ext uri="{FF2B5EF4-FFF2-40B4-BE49-F238E27FC236}">
                <a16:creationId xmlns="" xmlns:a16="http://schemas.microsoft.com/office/drawing/2014/main" id="{9ABCADF7-ED08-4F1E-BC69-237E9C38464B}"/>
              </a:ext>
            </a:extLst>
          </p:cNvPr>
          <p:cNvSpPr/>
          <p:nvPr/>
        </p:nvSpPr>
        <p:spPr>
          <a:xfrm>
            <a:off x="3639673" y="3615817"/>
            <a:ext cx="7655185" cy="2545833"/>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a:extLst>
              <a:ext uri="{FF2B5EF4-FFF2-40B4-BE49-F238E27FC236}">
                <a16:creationId xmlns="" xmlns:a16="http://schemas.microsoft.com/office/drawing/2014/main" id="{EDE0FE1D-5CC7-4C25-BA10-0CDB9A1BA1EF}"/>
              </a:ext>
            </a:extLst>
          </p:cNvPr>
          <p:cNvSpPr txBox="1"/>
          <p:nvPr/>
        </p:nvSpPr>
        <p:spPr>
          <a:xfrm>
            <a:off x="3740869" y="571732"/>
            <a:ext cx="1161331" cy="707886"/>
          </a:xfrm>
          <a:prstGeom prst="rect">
            <a:avLst/>
          </a:prstGeom>
          <a:noFill/>
        </p:spPr>
        <p:txBody>
          <a:bodyPr wrap="square" rtlCol="0">
            <a:spAutoFit/>
          </a:bodyPr>
          <a:lstStyle/>
          <a:p>
            <a:r>
              <a:rPr lang="en-US" altLang="zh-CN" sz="2000" dirty="0">
                <a:solidFill>
                  <a:srgbClr val="FF0000"/>
                </a:solidFill>
              </a:rPr>
              <a:t>Strategic TI</a:t>
            </a:r>
            <a:endParaRPr lang="zh-CN" altLang="en-US" sz="2000" dirty="0">
              <a:solidFill>
                <a:srgbClr val="FF0000"/>
              </a:solidFill>
            </a:endParaRPr>
          </a:p>
        </p:txBody>
      </p:sp>
      <p:sp>
        <p:nvSpPr>
          <p:cNvPr id="65" name="文本框 64">
            <a:extLst>
              <a:ext uri="{FF2B5EF4-FFF2-40B4-BE49-F238E27FC236}">
                <a16:creationId xmlns="" xmlns:a16="http://schemas.microsoft.com/office/drawing/2014/main" id="{6E47774F-B020-4DBB-9132-433851F43587}"/>
              </a:ext>
            </a:extLst>
          </p:cNvPr>
          <p:cNvSpPr txBox="1"/>
          <p:nvPr/>
        </p:nvSpPr>
        <p:spPr>
          <a:xfrm>
            <a:off x="3709987" y="2063404"/>
            <a:ext cx="1419815" cy="707886"/>
          </a:xfrm>
          <a:prstGeom prst="rect">
            <a:avLst/>
          </a:prstGeom>
          <a:noFill/>
        </p:spPr>
        <p:txBody>
          <a:bodyPr wrap="square" rtlCol="0">
            <a:spAutoFit/>
          </a:bodyPr>
          <a:lstStyle/>
          <a:p>
            <a:r>
              <a:rPr lang="en-US" altLang="zh-CN" sz="2000">
                <a:solidFill>
                  <a:srgbClr val="FF0000"/>
                </a:solidFill>
              </a:rPr>
              <a:t>Operational TI</a:t>
            </a:r>
            <a:endParaRPr lang="zh-CN" altLang="en-US" sz="2000" dirty="0">
              <a:solidFill>
                <a:srgbClr val="FF0000"/>
              </a:solidFill>
            </a:endParaRPr>
          </a:p>
        </p:txBody>
      </p:sp>
      <p:sp>
        <p:nvSpPr>
          <p:cNvPr id="66" name="文本框 65">
            <a:extLst>
              <a:ext uri="{FF2B5EF4-FFF2-40B4-BE49-F238E27FC236}">
                <a16:creationId xmlns="" xmlns:a16="http://schemas.microsoft.com/office/drawing/2014/main" id="{2CFC5653-C9C3-4F13-B945-36FB51011DA2}"/>
              </a:ext>
            </a:extLst>
          </p:cNvPr>
          <p:cNvSpPr txBox="1"/>
          <p:nvPr/>
        </p:nvSpPr>
        <p:spPr>
          <a:xfrm>
            <a:off x="3745561" y="4130951"/>
            <a:ext cx="1066168" cy="707886"/>
          </a:xfrm>
          <a:prstGeom prst="rect">
            <a:avLst/>
          </a:prstGeom>
          <a:noFill/>
        </p:spPr>
        <p:txBody>
          <a:bodyPr wrap="square" rtlCol="0">
            <a:spAutoFit/>
          </a:bodyPr>
          <a:lstStyle/>
          <a:p>
            <a:r>
              <a:rPr lang="en-US" altLang="zh-CN" sz="2000">
                <a:solidFill>
                  <a:srgbClr val="FF0000"/>
                </a:solidFill>
              </a:rPr>
              <a:t>Tactical TI</a:t>
            </a:r>
            <a:endParaRPr lang="zh-CN" altLang="en-US" sz="2000" dirty="0">
              <a:solidFill>
                <a:srgbClr val="FF0000"/>
              </a:solidFill>
            </a:endParaRPr>
          </a:p>
        </p:txBody>
      </p:sp>
      <p:cxnSp>
        <p:nvCxnSpPr>
          <p:cNvPr id="68" name="直接箭头连接符 67">
            <a:extLst>
              <a:ext uri="{FF2B5EF4-FFF2-40B4-BE49-F238E27FC236}">
                <a16:creationId xmlns="" xmlns:a16="http://schemas.microsoft.com/office/drawing/2014/main" id="{68DCECAF-ADE5-4602-A3FC-42AD26FDFE15}"/>
              </a:ext>
            </a:extLst>
          </p:cNvPr>
          <p:cNvCxnSpPr>
            <a:stCxn id="11" idx="2"/>
            <a:endCxn id="35" idx="0"/>
          </p:cNvCxnSpPr>
          <p:nvPr/>
        </p:nvCxnSpPr>
        <p:spPr>
          <a:xfrm>
            <a:off x="8969421" y="2653444"/>
            <a:ext cx="806336" cy="1080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16608" y="2609586"/>
            <a:ext cx="2919739" cy="1938992"/>
          </a:xfrm>
          <a:prstGeom prst="rect">
            <a:avLst/>
          </a:prstGeom>
          <a:noFill/>
        </p:spPr>
        <p:txBody>
          <a:bodyPr wrap="square" rtlCol="0">
            <a:spAutoFit/>
          </a:bodyPr>
          <a:lstStyle/>
          <a:p>
            <a:pPr marL="285744" indent="-285744">
              <a:lnSpc>
                <a:spcPct val="150000"/>
              </a:lnSpc>
              <a:buFont typeface="Wingdings" charset="2"/>
              <a:buChar char="p"/>
            </a:pPr>
            <a:r>
              <a:rPr kumimoji="1" lang="en-US" altLang="zh-CN" sz="2000" dirty="0">
                <a:latin typeface="Helvetica Neue Light" charset="0"/>
                <a:ea typeface="Helvetica Neue Light" charset="0"/>
                <a:cs typeface="Helvetica Neue Light" charset="0"/>
              </a:rPr>
              <a:t>Real Time Blocking</a:t>
            </a:r>
          </a:p>
          <a:p>
            <a:pPr marL="285744" indent="-285744">
              <a:lnSpc>
                <a:spcPct val="150000"/>
              </a:lnSpc>
              <a:buFont typeface="Wingdings" charset="2"/>
              <a:buChar char="p"/>
            </a:pPr>
            <a:r>
              <a:rPr kumimoji="1" lang="en-US" altLang="zh-CN" sz="2000" dirty="0">
                <a:latin typeface="Helvetica Neue Light" charset="0"/>
                <a:ea typeface="Helvetica Neue Light" charset="0"/>
                <a:cs typeface="Helvetica Neue Light" charset="0"/>
              </a:rPr>
              <a:t>Security Operations</a:t>
            </a:r>
          </a:p>
          <a:p>
            <a:pPr marL="285744" indent="-285744">
              <a:lnSpc>
                <a:spcPct val="150000"/>
              </a:lnSpc>
              <a:buFont typeface="Wingdings" charset="2"/>
              <a:buChar char="p"/>
            </a:pPr>
            <a:r>
              <a:rPr kumimoji="1" lang="en-US" altLang="zh-CN" sz="2000" dirty="0">
                <a:latin typeface="Helvetica Neue Light" charset="0"/>
                <a:ea typeface="Helvetica Neue Light" charset="0"/>
                <a:cs typeface="Helvetica Neue Light" charset="0"/>
              </a:rPr>
              <a:t>Threat Research &amp; Hunting</a:t>
            </a:r>
            <a:endParaRPr kumimoji="1" lang="zh-CN" altLang="en-US" sz="2000"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302299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6400" y="190948"/>
            <a:ext cx="11616267" cy="1143000"/>
          </a:xfrm>
        </p:spPr>
        <p:txBody>
          <a:bodyPr/>
          <a:lstStyle/>
          <a:p>
            <a:r>
              <a:rPr kumimoji="1" lang="en-US" altLang="zh-CN" sz="4400" dirty="0" smtClean="0"/>
              <a:t>However</a:t>
            </a:r>
            <a:r>
              <a:rPr kumimoji="1" lang="en-US" altLang="zh-CN" sz="4400" smtClean="0"/>
              <a:t>, Threat Intel </a:t>
            </a:r>
            <a:r>
              <a:rPr kumimoji="1" lang="en-US" altLang="zh-CN" sz="4400" dirty="0" smtClean="0"/>
              <a:t>is hard to harness</a:t>
            </a:r>
            <a:endParaRPr kumimoji="1" lang="zh-CN" altLang="en-US" sz="4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4289" y="1591719"/>
            <a:ext cx="6457893" cy="3934727"/>
          </a:xfrm>
          <a:prstGeom prst="rect">
            <a:avLst/>
          </a:prstGeom>
        </p:spPr>
      </p:pic>
      <p:sp>
        <p:nvSpPr>
          <p:cNvPr id="2" name="TextBox 1"/>
          <p:cNvSpPr txBox="1"/>
          <p:nvPr/>
        </p:nvSpPr>
        <p:spPr>
          <a:xfrm>
            <a:off x="8084052" y="1591719"/>
            <a:ext cx="3789499" cy="3570208"/>
          </a:xfrm>
          <a:prstGeom prst="rect">
            <a:avLst/>
          </a:prstGeom>
          <a:noFill/>
        </p:spPr>
        <p:txBody>
          <a:bodyPr wrap="square" rtlCol="0">
            <a:spAutoFit/>
          </a:bodyPr>
          <a:lstStyle/>
          <a:p>
            <a:pPr marL="454025" indent="-454025">
              <a:spcAft>
                <a:spcPts val="1200"/>
              </a:spcAft>
              <a:buFont typeface="Wingdings" charset="2"/>
              <a:buChar char="Ø"/>
            </a:pPr>
            <a:r>
              <a:rPr kumimoji="1" lang="en-US" altLang="zh-CN" sz="2800" dirty="0" smtClean="0">
                <a:latin typeface="Helvetica Neue Light" charset="0"/>
                <a:ea typeface="Helvetica Neue Light" charset="0"/>
                <a:cs typeface="Helvetica Neue Light" charset="0"/>
              </a:rPr>
              <a:t>Intensive </a:t>
            </a:r>
            <a:r>
              <a:rPr kumimoji="1" lang="en-US" altLang="zh-CN" sz="2800" dirty="0" smtClean="0">
                <a:latin typeface="Helvetica Neue Light" charset="0"/>
                <a:ea typeface="Helvetica Neue Light" charset="0"/>
                <a:cs typeface="Helvetica Neue Light" charset="0"/>
              </a:rPr>
              <a:t>domain knowledge required</a:t>
            </a:r>
          </a:p>
          <a:p>
            <a:pPr marL="454025" indent="-454025">
              <a:spcAft>
                <a:spcPts val="1200"/>
              </a:spcAft>
              <a:buFont typeface="Wingdings" charset="2"/>
              <a:buChar char="Ø"/>
            </a:pPr>
            <a:r>
              <a:rPr kumimoji="1" lang="en-US" altLang="zh-CN" sz="2800" dirty="0" smtClean="0">
                <a:latin typeface="Helvetica Neue Light" charset="0"/>
                <a:ea typeface="Helvetica Neue Light" charset="0"/>
                <a:cs typeface="Helvetica Neue Light" charset="0"/>
              </a:rPr>
              <a:t>Too much or too little</a:t>
            </a:r>
          </a:p>
          <a:p>
            <a:pPr marL="454025" indent="-454025">
              <a:spcAft>
                <a:spcPts val="1200"/>
              </a:spcAft>
              <a:buFont typeface="Wingdings" charset="2"/>
              <a:buChar char="Ø"/>
            </a:pPr>
            <a:r>
              <a:rPr kumimoji="1" lang="en-US" altLang="zh-CN" sz="2800" dirty="0" smtClean="0">
                <a:latin typeface="Helvetica Neue Light" charset="0"/>
                <a:ea typeface="Helvetica Neue Light" charset="0"/>
                <a:cs typeface="Helvetica Neue Light" charset="0"/>
              </a:rPr>
              <a:t>Hard </a:t>
            </a:r>
            <a:r>
              <a:rPr kumimoji="1" lang="en-US" altLang="zh-CN" sz="2800" dirty="0" smtClean="0">
                <a:latin typeface="Helvetica Neue Light" charset="0"/>
                <a:ea typeface="Helvetica Neue Light" charset="0"/>
                <a:cs typeface="Helvetica Neue Light" charset="0"/>
              </a:rPr>
              <a:t>to automate</a:t>
            </a:r>
          </a:p>
          <a:p>
            <a:pPr marL="454025" indent="-454025">
              <a:spcAft>
                <a:spcPts val="1200"/>
              </a:spcAft>
              <a:buFont typeface="Wingdings" charset="2"/>
              <a:buChar char="Ø"/>
            </a:pPr>
            <a:r>
              <a:rPr kumimoji="1" lang="en-US" altLang="zh-CN" sz="2800" dirty="0" smtClean="0">
                <a:latin typeface="Helvetica Neue Light" charset="0"/>
                <a:ea typeface="Helvetica Neue Light" charset="0"/>
                <a:cs typeface="Helvetica Neue Light" charset="0"/>
              </a:rPr>
              <a:t>False positive/false negative</a:t>
            </a:r>
            <a:endParaRPr kumimoji="1" lang="zh-CN" altLang="en-US" sz="2800"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4239870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599" y="88463"/>
            <a:ext cx="11565467" cy="1143000"/>
          </a:xfrm>
        </p:spPr>
        <p:txBody>
          <a:bodyPr/>
          <a:lstStyle/>
          <a:p>
            <a:r>
              <a:rPr lang="en-US" altLang="zh-CN" sz="3600" dirty="0"/>
              <a:t>Close</a:t>
            </a:r>
            <a:r>
              <a:rPr lang="zh-CN" altLang="en-US" sz="3600" dirty="0"/>
              <a:t> </a:t>
            </a:r>
            <a:r>
              <a:rPr lang="en-US" altLang="zh-CN" sz="3600" dirty="0"/>
              <a:t>loop Operation is critical to refine Threat Intel</a:t>
            </a:r>
            <a:endParaRPr lang="zh-CN" altLang="en-US" sz="3600" dirty="0"/>
          </a:p>
        </p:txBody>
      </p:sp>
      <p:pic>
        <p:nvPicPr>
          <p:cNvPr id="3" name="Picture 2"/>
          <p:cNvPicPr>
            <a:picLocks noChangeAspect="1"/>
          </p:cNvPicPr>
          <p:nvPr/>
        </p:nvPicPr>
        <p:blipFill>
          <a:blip r:embed="rId2"/>
          <a:stretch>
            <a:fillRect/>
          </a:stretch>
        </p:blipFill>
        <p:spPr>
          <a:xfrm>
            <a:off x="482597" y="1231463"/>
            <a:ext cx="6223003" cy="3092079"/>
          </a:xfrm>
          <a:prstGeom prst="rect">
            <a:avLst/>
          </a:prstGeom>
        </p:spPr>
      </p:pic>
      <p:grpSp>
        <p:nvGrpSpPr>
          <p:cNvPr id="7" name="Group 6"/>
          <p:cNvGrpSpPr/>
          <p:nvPr/>
        </p:nvGrpSpPr>
        <p:grpSpPr>
          <a:xfrm>
            <a:off x="7547650" y="3137277"/>
            <a:ext cx="4237181" cy="2526419"/>
            <a:chOff x="7683116" y="2585745"/>
            <a:chExt cx="4237181" cy="2526419"/>
          </a:xfrm>
        </p:grpSpPr>
        <p:pic>
          <p:nvPicPr>
            <p:cNvPr id="5" name="Picture 4"/>
            <p:cNvPicPr>
              <a:picLocks noChangeAspect="1"/>
            </p:cNvPicPr>
            <p:nvPr/>
          </p:nvPicPr>
          <p:blipFill>
            <a:blip r:embed="rId3"/>
            <a:stretch>
              <a:fillRect/>
            </a:stretch>
          </p:blipFill>
          <p:spPr>
            <a:xfrm>
              <a:off x="7683116" y="2585745"/>
              <a:ext cx="4237181" cy="728795"/>
            </a:xfrm>
            <a:prstGeom prst="rect">
              <a:avLst/>
            </a:prstGeom>
          </p:spPr>
        </p:pic>
        <p:sp>
          <p:nvSpPr>
            <p:cNvPr id="6" name="Rectangle 5"/>
            <p:cNvSpPr/>
            <p:nvPr/>
          </p:nvSpPr>
          <p:spPr>
            <a:xfrm>
              <a:off x="8143255" y="3480948"/>
              <a:ext cx="3316904" cy="1631216"/>
            </a:xfrm>
            <a:prstGeom prst="rect">
              <a:avLst/>
            </a:prstGeom>
          </p:spPr>
          <p:txBody>
            <a:bodyPr wrap="square">
              <a:spAutoFit/>
            </a:bodyPr>
            <a:lstStyle/>
            <a:p>
              <a:pPr marL="285744" indent="-285744">
                <a:buFont typeface="Wingdings" charset="2"/>
                <a:buChar char="p"/>
              </a:pPr>
              <a:r>
                <a:rPr lang="zh-CN" altLang="en-US" sz="2000" dirty="0">
                  <a:latin typeface="Helvetica Neue Thin" charset="0"/>
                  <a:ea typeface="Helvetica Neue Thin" charset="0"/>
                  <a:cs typeface="Helvetica Neue Thin" charset="0"/>
                </a:rPr>
                <a:t>Privacy &amp; liability</a:t>
              </a:r>
              <a:endParaRPr lang="en-US" altLang="zh-CN" sz="2000" dirty="0">
                <a:latin typeface="Helvetica Neue Thin" charset="0"/>
                <a:ea typeface="Helvetica Neue Thin" charset="0"/>
                <a:cs typeface="Helvetica Neue Thin" charset="0"/>
              </a:endParaRPr>
            </a:p>
            <a:p>
              <a:pPr marL="285744" indent="-285744">
                <a:buFont typeface="Wingdings" charset="2"/>
                <a:buChar char="p"/>
              </a:pPr>
              <a:r>
                <a:rPr lang="en-US" altLang="zh-CN" sz="2000" dirty="0">
                  <a:latin typeface="Helvetica Neue Thin" charset="0"/>
                  <a:ea typeface="Helvetica Neue Thin" charset="0"/>
                  <a:cs typeface="Helvetica Neue Thin" charset="0"/>
                </a:rPr>
                <a:t>Fear of revealing the breach incident(s)</a:t>
              </a:r>
            </a:p>
            <a:p>
              <a:pPr marL="285744" indent="-285744">
                <a:buFont typeface="Wingdings" charset="2"/>
                <a:buChar char="p"/>
              </a:pPr>
              <a:r>
                <a:rPr lang="en-US" altLang="zh-CN" sz="2000" dirty="0">
                  <a:latin typeface="Helvetica Neue Thin" charset="0"/>
                  <a:ea typeface="Helvetica Neue Thin" charset="0"/>
                  <a:cs typeface="Helvetica Neue Thin" charset="0"/>
                </a:rPr>
                <a:t>No visible return value to share/feedback </a:t>
              </a:r>
              <a:endParaRPr lang="zh-CN" altLang="en-US" sz="2000" dirty="0">
                <a:latin typeface="Helvetica Neue Thin" charset="0"/>
                <a:ea typeface="Helvetica Neue Thin" charset="0"/>
                <a:cs typeface="Helvetica Neue Thin" charset="0"/>
              </a:endParaRPr>
            </a:p>
          </p:txBody>
        </p:sp>
      </p:grpSp>
    </p:spTree>
    <p:extLst>
      <p:ext uri="{BB962C8B-B14F-4D97-AF65-F5344CB8AC3E}">
        <p14:creationId xmlns:p14="http://schemas.microsoft.com/office/powerpoint/2010/main" val="59893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07" y="46651"/>
            <a:ext cx="11558328" cy="1143000"/>
          </a:xfrm>
        </p:spPr>
        <p:txBody>
          <a:bodyPr/>
          <a:lstStyle/>
          <a:p>
            <a:r>
              <a:rPr lang="en-US" altLang="zh-CN" sz="4400" dirty="0" smtClean="0"/>
              <a:t>In short</a:t>
            </a:r>
            <a:r>
              <a:rPr lang="en-US" altLang="zh-CN" sz="4400" smtClean="0"/>
              <a:t>, Threat Intel </a:t>
            </a:r>
            <a:r>
              <a:rPr lang="en-US" altLang="zh-CN" sz="4400" dirty="0" smtClean="0"/>
              <a:t>is not silver bullet</a:t>
            </a:r>
            <a:endParaRPr lang="en-US" sz="4400" dirty="0"/>
          </a:p>
        </p:txBody>
      </p:sp>
      <p:sp>
        <p:nvSpPr>
          <p:cNvPr id="3" name="TextBox 2"/>
          <p:cNvSpPr txBox="1"/>
          <p:nvPr/>
        </p:nvSpPr>
        <p:spPr>
          <a:xfrm>
            <a:off x="561377" y="1359870"/>
            <a:ext cx="4927991" cy="4524315"/>
          </a:xfrm>
          <a:prstGeom prst="rect">
            <a:avLst/>
          </a:prstGeom>
          <a:noFill/>
        </p:spPr>
        <p:txBody>
          <a:bodyPr wrap="square" rtlCol="0">
            <a:spAutoFit/>
          </a:bodyPr>
          <a:lstStyle/>
          <a:p>
            <a:pPr marL="457178" indent="-457178">
              <a:buFont typeface="+mj-lt"/>
              <a:buAutoNum type="arabicPeriod"/>
            </a:pPr>
            <a:r>
              <a:rPr lang="en-US" altLang="zh-CN" dirty="0">
                <a:solidFill>
                  <a:prstClr val="black"/>
                </a:solidFill>
                <a:latin typeface="Helvetica Neue Light" charset="0"/>
                <a:ea typeface="Helvetica Neue Light" charset="0"/>
                <a:cs typeface="Helvetica Neue Light" charset="0"/>
              </a:rPr>
              <a:t>Threat Intel is sort of ”middleware”, particularly for tactical TI. Maturity and service delivery are critical.</a:t>
            </a:r>
          </a:p>
          <a:p>
            <a:pPr marL="457178" indent="-457178">
              <a:buFont typeface="+mj-lt"/>
              <a:buAutoNum type="arabicPeriod"/>
            </a:pPr>
            <a:r>
              <a:rPr lang="en-US" altLang="zh-CN" dirty="0">
                <a:solidFill>
                  <a:prstClr val="black"/>
                </a:solidFill>
                <a:latin typeface="Helvetica Neue Light" charset="0"/>
                <a:ea typeface="Helvetica Neue Light" charset="0"/>
                <a:cs typeface="Helvetica Neue Light" charset="0"/>
              </a:rPr>
              <a:t>TI is not “silver</a:t>
            </a:r>
            <a:r>
              <a:rPr lang="zh-CN" altLang="en-US" dirty="0">
                <a:solidFill>
                  <a:prstClr val="black"/>
                </a:solidFill>
                <a:latin typeface="Helvetica Neue Light" charset="0"/>
                <a:ea typeface="Helvetica Neue Light" charset="0"/>
                <a:cs typeface="Helvetica Neue Light" charset="0"/>
              </a:rPr>
              <a:t> </a:t>
            </a:r>
            <a:r>
              <a:rPr lang="en-US" altLang="zh-CN" dirty="0">
                <a:solidFill>
                  <a:prstClr val="black"/>
                </a:solidFill>
                <a:latin typeface="Helvetica Neue Light" charset="0"/>
                <a:ea typeface="Helvetica Neue Light" charset="0"/>
                <a:cs typeface="Helvetica Neue Light" charset="0"/>
              </a:rPr>
              <a:t>bullet”. There is always imperfect with any Intelligence, therefore experts and “professional analytical operations are always needed to realize value.</a:t>
            </a:r>
          </a:p>
          <a:p>
            <a:pPr marL="457178" indent="-457178">
              <a:buFont typeface="+mj-lt"/>
              <a:buAutoNum type="arabicPeriod"/>
            </a:pPr>
            <a:r>
              <a:rPr lang="en-US" altLang="zh-CN" dirty="0">
                <a:solidFill>
                  <a:prstClr val="black"/>
                </a:solidFill>
                <a:latin typeface="Helvetica Neue Light" charset="0"/>
                <a:ea typeface="Helvetica Neue Light" charset="0"/>
                <a:cs typeface="Helvetica Neue Light" charset="0"/>
              </a:rPr>
              <a:t>Considering counter-intelligence, TI should be classified, e.g. Advanced Threat Intelligence(ATI), TI, won’t and should not be shared and distributed 100% </a:t>
            </a:r>
            <a:r>
              <a:rPr lang="en-US" altLang="zh-CN" dirty="0" smtClean="0">
                <a:solidFill>
                  <a:prstClr val="black"/>
                </a:solidFill>
                <a:latin typeface="Helvetica Neue Light" charset="0"/>
                <a:ea typeface="Helvetica Neue Light" charset="0"/>
                <a:cs typeface="Helvetica Neue Light" charset="0"/>
              </a:rPr>
              <a:t>open</a:t>
            </a:r>
            <a:r>
              <a:rPr lang="en-US" altLang="zh-CN" dirty="0" smtClean="0">
                <a:solidFill>
                  <a:prstClr val="black"/>
                </a:solidFill>
                <a:latin typeface="Helvetica Neue Light" charset="0"/>
                <a:ea typeface="Helvetica Neue Light" charset="0"/>
                <a:cs typeface="Helvetica Neue Light" charset="0"/>
              </a:rPr>
              <a:t>ly</a:t>
            </a:r>
            <a:r>
              <a:rPr lang="en-US" altLang="zh-CN" dirty="0">
                <a:solidFill>
                  <a:prstClr val="black"/>
                </a:solidFill>
                <a:latin typeface="Helvetica Neue Light" charset="0"/>
                <a:ea typeface="Helvetica Neue Light" charset="0"/>
                <a:cs typeface="Helvetica Neue Light" charset="0"/>
              </a:rPr>
              <a:t>.</a:t>
            </a:r>
          </a:p>
          <a:p>
            <a:pPr marL="457178" indent="-457178">
              <a:buFont typeface="+mj-lt"/>
              <a:buAutoNum type="arabicPeriod"/>
            </a:pPr>
            <a:r>
              <a:rPr lang="en-US" altLang="zh-CN" dirty="0">
                <a:solidFill>
                  <a:prstClr val="black"/>
                </a:solidFill>
                <a:latin typeface="Helvetica Neue Light" charset="0"/>
                <a:ea typeface="Helvetica Neue Light" charset="0"/>
                <a:cs typeface="Helvetica Neue Light" charset="0"/>
              </a:rPr>
              <a:t>For many organizations without a strong dedicated security operations team, </a:t>
            </a:r>
            <a:r>
              <a:rPr lang="en-US" altLang="zh-CN" dirty="0" smtClean="0">
                <a:solidFill>
                  <a:prstClr val="black"/>
                </a:solidFill>
                <a:latin typeface="Helvetica Neue Light" charset="0"/>
                <a:ea typeface="Helvetica Neue Light" charset="0"/>
                <a:cs typeface="Helvetica Neue Light" charset="0"/>
              </a:rPr>
              <a:t>TI/reputation-enhanced </a:t>
            </a:r>
            <a:r>
              <a:rPr lang="en-US" altLang="zh-CN" dirty="0">
                <a:solidFill>
                  <a:prstClr val="black"/>
                </a:solidFill>
                <a:latin typeface="Helvetica Neue Light" charset="0"/>
                <a:ea typeface="Helvetica Neue Light" charset="0"/>
                <a:cs typeface="Helvetica Neue Light" charset="0"/>
              </a:rPr>
              <a:t>products/services are better choices.</a:t>
            </a:r>
          </a:p>
        </p:txBody>
      </p:sp>
      <p:sp>
        <p:nvSpPr>
          <p:cNvPr id="4" name="Rectangle 3"/>
          <p:cNvSpPr/>
          <p:nvPr/>
        </p:nvSpPr>
        <p:spPr>
          <a:xfrm>
            <a:off x="1424094" y="6054405"/>
            <a:ext cx="10592341" cy="369332"/>
          </a:xfrm>
          <a:prstGeom prst="rect">
            <a:avLst/>
          </a:prstGeom>
        </p:spPr>
        <p:txBody>
          <a:bodyPr wrap="square">
            <a:spAutoFit/>
          </a:bodyPr>
          <a:lstStyle/>
          <a:p>
            <a:pPr algn="r"/>
            <a:r>
              <a:rPr lang="en-US" i="1" dirty="0">
                <a:solidFill>
                  <a:prstClr val="black"/>
                </a:solidFill>
                <a:latin typeface="Arial Hebrew" charset="-79"/>
                <a:ea typeface="Arial Hebrew" charset="-79"/>
                <a:cs typeface="Arial Hebrew" charset="-79"/>
              </a:rPr>
              <a:t>"Distrust and caution are the parents of security" - </a:t>
            </a:r>
            <a:r>
              <a:rPr lang="en-US" i="1">
                <a:solidFill>
                  <a:prstClr val="black"/>
                </a:solidFill>
                <a:latin typeface="Arial Hebrew" charset="-79"/>
                <a:ea typeface="Arial Hebrew" charset="-79"/>
                <a:cs typeface="Arial Hebrew" charset="-79"/>
              </a:rPr>
              <a:t>Benjamin Franklin</a:t>
            </a:r>
            <a:endParaRPr lang="en-US" i="1" dirty="0">
              <a:solidFill>
                <a:prstClr val="black"/>
              </a:solidFill>
              <a:latin typeface="Arial Hebrew" charset="-79"/>
              <a:ea typeface="Arial Hebrew" charset="-79"/>
              <a:cs typeface="Arial Hebrew" charset="-79"/>
            </a:endParaRPr>
          </a:p>
        </p:txBody>
      </p:sp>
      <p:sp>
        <p:nvSpPr>
          <p:cNvPr id="5" name="Chevron 4"/>
          <p:cNvSpPr/>
          <p:nvPr/>
        </p:nvSpPr>
        <p:spPr>
          <a:xfrm flipH="1">
            <a:off x="5708436" y="2618937"/>
            <a:ext cx="714704" cy="1660635"/>
          </a:xfrm>
          <a:prstGeom prst="chevron">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endParaRPr>
          </a:p>
        </p:txBody>
      </p:sp>
      <p:grpSp>
        <p:nvGrpSpPr>
          <p:cNvPr id="20" name="Group 19"/>
          <p:cNvGrpSpPr/>
          <p:nvPr/>
        </p:nvGrpSpPr>
        <p:grpSpPr>
          <a:xfrm>
            <a:off x="8425211" y="1618904"/>
            <a:ext cx="2649191" cy="3556000"/>
            <a:chOff x="6096000" y="1214178"/>
            <a:chExt cx="1986893" cy="2667000"/>
          </a:xfrm>
        </p:grpSpPr>
        <p:sp>
          <p:nvSpPr>
            <p:cNvPr id="8" name="Triangle 7"/>
            <p:cNvSpPr/>
            <p:nvPr/>
          </p:nvSpPr>
          <p:spPr>
            <a:xfrm>
              <a:off x="6096000" y="1214178"/>
              <a:ext cx="1986893" cy="2667000"/>
            </a:xfrm>
            <a:prstGeom prst="triangle">
              <a:avLst/>
            </a:prstGeom>
            <a:ln w="38100">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i="1">
                <a:solidFill>
                  <a:prstClr val="black"/>
                </a:solidFill>
                <a:latin typeface="Shree Devanagari 714" charset="0"/>
                <a:ea typeface="Shree Devanagari 714" charset="0"/>
                <a:cs typeface="Shree Devanagari 714" charset="0"/>
              </a:endParaRPr>
            </a:p>
          </p:txBody>
        </p:sp>
        <p:cxnSp>
          <p:nvCxnSpPr>
            <p:cNvPr id="10" name="Straight Connector 9"/>
            <p:cNvCxnSpPr/>
            <p:nvPr/>
          </p:nvCxnSpPr>
          <p:spPr>
            <a:xfrm>
              <a:off x="6705600" y="2170804"/>
              <a:ext cx="76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400800" y="3041910"/>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0160246" y="1943647"/>
            <a:ext cx="1677061" cy="666977"/>
          </a:xfrm>
          <a:prstGeom prst="rect">
            <a:avLst/>
          </a:prstGeom>
          <a:noFill/>
        </p:spPr>
        <p:txBody>
          <a:bodyPr wrap="none" rtlCol="0">
            <a:spAutoFit/>
          </a:bodyPr>
          <a:lstStyle/>
          <a:p>
            <a:pPr algn="ctr"/>
            <a:r>
              <a:rPr lang="en-US" altLang="zh-CN" sz="1867" i="1" dirty="0">
                <a:solidFill>
                  <a:prstClr val="black"/>
                </a:solidFill>
                <a:latin typeface="Shree Devanagari 714" charset="0"/>
                <a:ea typeface="Shree Devanagari 714" charset="0"/>
                <a:cs typeface="Shree Devanagari 714" charset="0"/>
              </a:rPr>
              <a:t>CII and Giant </a:t>
            </a:r>
          </a:p>
          <a:p>
            <a:pPr algn="ctr"/>
            <a:r>
              <a:rPr lang="en-US" altLang="zh-CN" sz="1867" i="1" dirty="0">
                <a:solidFill>
                  <a:prstClr val="black"/>
                </a:solidFill>
                <a:latin typeface="Shree Devanagari 714" charset="0"/>
                <a:ea typeface="Shree Devanagari 714" charset="0"/>
                <a:cs typeface="Shree Devanagari 714" charset="0"/>
              </a:rPr>
              <a:t>organization</a:t>
            </a:r>
            <a:endParaRPr lang="en-US" sz="1867" i="1" dirty="0">
              <a:solidFill>
                <a:prstClr val="black"/>
              </a:solidFill>
              <a:latin typeface="Shree Devanagari 714" charset="0"/>
              <a:ea typeface="Shree Devanagari 714" charset="0"/>
              <a:cs typeface="Shree Devanagari 714" charset="0"/>
            </a:endParaRPr>
          </a:p>
        </p:txBody>
      </p:sp>
      <p:sp>
        <p:nvSpPr>
          <p:cNvPr id="14" name="TextBox 13"/>
          <p:cNvSpPr txBox="1"/>
          <p:nvPr/>
        </p:nvSpPr>
        <p:spPr>
          <a:xfrm>
            <a:off x="10671031" y="3115766"/>
            <a:ext cx="1500732" cy="666977"/>
          </a:xfrm>
          <a:prstGeom prst="rect">
            <a:avLst/>
          </a:prstGeom>
          <a:noFill/>
        </p:spPr>
        <p:txBody>
          <a:bodyPr wrap="none" rtlCol="0">
            <a:spAutoFit/>
          </a:bodyPr>
          <a:lstStyle/>
          <a:p>
            <a:r>
              <a:rPr lang="en-US" altLang="zh-CN" sz="1867" i="1" dirty="0">
                <a:solidFill>
                  <a:prstClr val="black"/>
                </a:solidFill>
                <a:latin typeface="Shree Devanagari 714" charset="0"/>
                <a:ea typeface="Shree Devanagari 714" charset="0"/>
                <a:cs typeface="Shree Devanagari 714" charset="0"/>
              </a:rPr>
              <a:t>Large</a:t>
            </a:r>
          </a:p>
          <a:p>
            <a:r>
              <a:rPr lang="en-US" altLang="zh-CN" sz="1867" i="1" dirty="0">
                <a:solidFill>
                  <a:prstClr val="black"/>
                </a:solidFill>
                <a:latin typeface="Shree Devanagari 714" charset="0"/>
                <a:ea typeface="Shree Devanagari 714" charset="0"/>
                <a:cs typeface="Shree Devanagari 714" charset="0"/>
              </a:rPr>
              <a:t>Organization</a:t>
            </a:r>
            <a:endParaRPr lang="en-US" sz="1867" i="1" dirty="0">
              <a:solidFill>
                <a:prstClr val="black"/>
              </a:solidFill>
              <a:latin typeface="Shree Devanagari 714" charset="0"/>
              <a:ea typeface="Shree Devanagari 714" charset="0"/>
              <a:cs typeface="Shree Devanagari 714" charset="0"/>
            </a:endParaRPr>
          </a:p>
        </p:txBody>
      </p:sp>
      <p:sp>
        <p:nvSpPr>
          <p:cNvPr id="15" name="TextBox 14"/>
          <p:cNvSpPr txBox="1"/>
          <p:nvPr/>
        </p:nvSpPr>
        <p:spPr>
          <a:xfrm>
            <a:off x="10831944" y="4366460"/>
            <a:ext cx="1311576" cy="379656"/>
          </a:xfrm>
          <a:prstGeom prst="rect">
            <a:avLst/>
          </a:prstGeom>
          <a:noFill/>
        </p:spPr>
        <p:txBody>
          <a:bodyPr wrap="none" rtlCol="0">
            <a:spAutoFit/>
          </a:bodyPr>
          <a:lstStyle/>
          <a:p>
            <a:pPr algn="ctr"/>
            <a:r>
              <a:rPr lang="en-US" altLang="zh-CN" sz="1867" i="1">
                <a:solidFill>
                  <a:prstClr val="black"/>
                </a:solidFill>
                <a:latin typeface="Shree Devanagari 714" charset="0"/>
                <a:ea typeface="Shree Devanagari 714" charset="0"/>
                <a:cs typeface="Shree Devanagari 714" charset="0"/>
              </a:rPr>
              <a:t>SME/SMB</a:t>
            </a:r>
            <a:endParaRPr lang="en-US" sz="1867" i="1" dirty="0">
              <a:solidFill>
                <a:prstClr val="black"/>
              </a:solidFill>
              <a:latin typeface="Shree Devanagari 714" charset="0"/>
              <a:ea typeface="Shree Devanagari 714" charset="0"/>
              <a:cs typeface="Shree Devanagari 714" charset="0"/>
            </a:endParaRPr>
          </a:p>
        </p:txBody>
      </p:sp>
      <p:sp>
        <p:nvSpPr>
          <p:cNvPr id="16" name="TextBox 15"/>
          <p:cNvSpPr txBox="1"/>
          <p:nvPr/>
        </p:nvSpPr>
        <p:spPr>
          <a:xfrm>
            <a:off x="6577462" y="1921518"/>
            <a:ext cx="3063339" cy="830997"/>
          </a:xfrm>
          <a:prstGeom prst="rect">
            <a:avLst/>
          </a:prstGeom>
          <a:noFill/>
        </p:spPr>
        <p:txBody>
          <a:bodyPr wrap="none" rtlCol="0">
            <a:spAutoFit/>
          </a:bodyPr>
          <a:lstStyle/>
          <a:p>
            <a:pPr marL="118528" indent="-118528">
              <a:buFont typeface="Arial" charset="0"/>
              <a:buChar char="•"/>
            </a:pPr>
            <a:r>
              <a:rPr lang="en-US" altLang="zh-CN" sz="1600" i="1" dirty="0">
                <a:solidFill>
                  <a:prstClr val="black"/>
                </a:solidFill>
                <a:latin typeface="Shree Devanagari 714" charset="0"/>
                <a:ea typeface="Shree Devanagari 714" charset="0"/>
                <a:cs typeface="Shree Devanagari 714" charset="0"/>
              </a:rPr>
              <a:t>ATI Enhanced Products</a:t>
            </a:r>
          </a:p>
          <a:p>
            <a:pPr marL="118528" indent="-118528">
              <a:buFont typeface="Arial" charset="0"/>
              <a:buChar char="•"/>
            </a:pPr>
            <a:r>
              <a:rPr lang="en-US" altLang="zh-CN" sz="1600" i="1" dirty="0">
                <a:solidFill>
                  <a:prstClr val="black"/>
                </a:solidFill>
                <a:latin typeface="Shree Devanagari 714" charset="0"/>
                <a:ea typeface="Shree Devanagari 714" charset="0"/>
                <a:cs typeface="Shree Devanagari 714" charset="0"/>
              </a:rPr>
              <a:t>ATI Enhanced Services</a:t>
            </a:r>
          </a:p>
          <a:p>
            <a:pPr marL="118528" indent="-118528">
              <a:buFont typeface="Arial" charset="0"/>
              <a:buChar char="•"/>
            </a:pPr>
            <a:r>
              <a:rPr lang="en-US" altLang="zh-CN" sz="1600" i="1" dirty="0">
                <a:solidFill>
                  <a:prstClr val="black"/>
                </a:solidFill>
                <a:latin typeface="Shree Devanagari 714" charset="0"/>
                <a:ea typeface="Shree Devanagari 714" charset="0"/>
                <a:cs typeface="Shree Devanagari 714" charset="0"/>
              </a:rPr>
              <a:t>ATI Enhanced Reports/Feeds</a:t>
            </a:r>
            <a:endParaRPr lang="en-US" sz="1600" i="1" dirty="0">
              <a:solidFill>
                <a:prstClr val="black"/>
              </a:solidFill>
              <a:latin typeface="Shree Devanagari 714" charset="0"/>
              <a:ea typeface="Shree Devanagari 714" charset="0"/>
              <a:cs typeface="Shree Devanagari 714" charset="0"/>
            </a:endParaRPr>
          </a:p>
        </p:txBody>
      </p:sp>
      <p:sp>
        <p:nvSpPr>
          <p:cNvPr id="17" name="TextBox 16"/>
          <p:cNvSpPr txBox="1"/>
          <p:nvPr/>
        </p:nvSpPr>
        <p:spPr>
          <a:xfrm>
            <a:off x="6577462" y="3164458"/>
            <a:ext cx="2346796" cy="584775"/>
          </a:xfrm>
          <a:prstGeom prst="rect">
            <a:avLst/>
          </a:prstGeom>
          <a:solidFill>
            <a:schemeClr val="bg1"/>
          </a:solidFill>
        </p:spPr>
        <p:txBody>
          <a:bodyPr wrap="none" rtlCol="0">
            <a:spAutoFit/>
          </a:bodyPr>
          <a:lstStyle/>
          <a:p>
            <a:pPr marL="118528" indent="-118528">
              <a:buFont typeface="Arial" charset="0"/>
              <a:buChar char="•"/>
            </a:pPr>
            <a:r>
              <a:rPr lang="en-US" altLang="zh-CN" sz="1600" i="1" dirty="0">
                <a:solidFill>
                  <a:prstClr val="black"/>
                </a:solidFill>
                <a:latin typeface="Shree Devanagari 714" charset="0"/>
                <a:ea typeface="Shree Devanagari 714" charset="0"/>
                <a:cs typeface="Shree Devanagari 714" charset="0"/>
              </a:rPr>
              <a:t>TI Enhanced Products</a:t>
            </a:r>
          </a:p>
          <a:p>
            <a:pPr marL="118528" indent="-118528">
              <a:buFont typeface="Arial" charset="0"/>
              <a:buChar char="•"/>
            </a:pPr>
            <a:r>
              <a:rPr lang="en-US" altLang="zh-CN" sz="1600" i="1" dirty="0">
                <a:solidFill>
                  <a:prstClr val="black"/>
                </a:solidFill>
                <a:latin typeface="Shree Devanagari 714" charset="0"/>
                <a:ea typeface="Shree Devanagari 714" charset="0"/>
                <a:cs typeface="Shree Devanagari 714" charset="0"/>
              </a:rPr>
              <a:t>TI Enhanced Services</a:t>
            </a:r>
          </a:p>
        </p:txBody>
      </p:sp>
      <p:sp>
        <p:nvSpPr>
          <p:cNvPr id="19" name="TextBox 18"/>
          <p:cNvSpPr txBox="1"/>
          <p:nvPr/>
        </p:nvSpPr>
        <p:spPr>
          <a:xfrm>
            <a:off x="6612277" y="4339661"/>
            <a:ext cx="2800447" cy="523220"/>
          </a:xfrm>
          <a:prstGeom prst="rect">
            <a:avLst/>
          </a:prstGeom>
          <a:solidFill>
            <a:schemeClr val="bg1"/>
          </a:solidFill>
        </p:spPr>
        <p:txBody>
          <a:bodyPr wrap="none" rtlCol="0">
            <a:spAutoFit/>
          </a:bodyPr>
          <a:lstStyle/>
          <a:p>
            <a:pPr marL="118528" indent="-118528">
              <a:buFont typeface="Arial" charset="0"/>
              <a:buChar char="•"/>
            </a:pPr>
            <a:r>
              <a:rPr lang="en-US" altLang="zh-CN" sz="1400" i="1" dirty="0">
                <a:solidFill>
                  <a:prstClr val="black"/>
                </a:solidFill>
                <a:latin typeface="Shree Devanagari 714" charset="0"/>
                <a:ea typeface="Shree Devanagari 714" charset="0"/>
                <a:cs typeface="Shree Devanagari 714" charset="0"/>
              </a:rPr>
              <a:t>Reputation Enhanced Products</a:t>
            </a:r>
          </a:p>
          <a:p>
            <a:pPr marL="118528" indent="-118528">
              <a:buFont typeface="Arial" charset="0"/>
              <a:buChar char="•"/>
            </a:pPr>
            <a:r>
              <a:rPr lang="en-US" altLang="zh-CN" sz="1400" i="1" dirty="0">
                <a:solidFill>
                  <a:prstClr val="black"/>
                </a:solidFill>
                <a:latin typeface="Shree Devanagari 714" charset="0"/>
                <a:ea typeface="Shree Devanagari 714" charset="0"/>
                <a:cs typeface="Shree Devanagari 714" charset="0"/>
              </a:rPr>
              <a:t>Reputation Enhanced Services</a:t>
            </a:r>
          </a:p>
        </p:txBody>
      </p:sp>
    </p:spTree>
    <p:extLst>
      <p:ext uri="{BB962C8B-B14F-4D97-AF65-F5344CB8AC3E}">
        <p14:creationId xmlns:p14="http://schemas.microsoft.com/office/powerpoint/2010/main" val="10669439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16" y="122817"/>
            <a:ext cx="11522785" cy="1143000"/>
          </a:xfrm>
        </p:spPr>
        <p:txBody>
          <a:bodyPr/>
          <a:lstStyle/>
          <a:p>
            <a:r>
              <a:rPr kumimoji="1" lang="en-US" altLang="zh-CN" sz="4000" dirty="0"/>
              <a:t>UEBA and Profiling are other important means to fight unknowns</a:t>
            </a:r>
            <a:endParaRPr kumimoji="1" lang="zh-CN" altLang="en-US" sz="4000" dirty="0"/>
          </a:p>
        </p:txBody>
      </p:sp>
      <p:sp>
        <p:nvSpPr>
          <p:cNvPr id="13" name="Rounded Rectangle 12"/>
          <p:cNvSpPr/>
          <p:nvPr/>
        </p:nvSpPr>
        <p:spPr>
          <a:xfrm>
            <a:off x="6114472" y="1357091"/>
            <a:ext cx="5474603" cy="4892880"/>
          </a:xfrm>
          <a:prstGeom prst="roundRect">
            <a:avLst>
              <a:gd name="adj" fmla="val 5814"/>
            </a:avLst>
          </a:prstGeom>
          <a:ln w="3175">
            <a:solidFill>
              <a:schemeClr val="bg1">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zh-CN" altLang="en-US"/>
          </a:p>
        </p:txBody>
      </p:sp>
      <p:sp>
        <p:nvSpPr>
          <p:cNvPr id="14" name="TextBox 13"/>
          <p:cNvSpPr txBox="1"/>
          <p:nvPr/>
        </p:nvSpPr>
        <p:spPr>
          <a:xfrm>
            <a:off x="6197014" y="1676740"/>
            <a:ext cx="2984695" cy="2246769"/>
          </a:xfrm>
          <a:prstGeom prst="rect">
            <a:avLst/>
          </a:prstGeom>
          <a:noFill/>
        </p:spPr>
        <p:txBody>
          <a:bodyPr wrap="square" rtlCol="0">
            <a:spAutoFit/>
          </a:bodyPr>
          <a:lstStyle/>
          <a:p>
            <a:r>
              <a:rPr kumimoji="1" lang="en-US" altLang="zh-CN" sz="2400" b="1" dirty="0"/>
              <a:t>UEBA</a:t>
            </a:r>
            <a:r>
              <a:rPr kumimoji="1" lang="en-US" altLang="zh-CN" dirty="0"/>
              <a:t>:: </a:t>
            </a:r>
            <a:r>
              <a:rPr lang="en-US" altLang="zh-CN" sz="1600" dirty="0"/>
              <a:t>User and Entity Behavior Analytics offers </a:t>
            </a:r>
            <a:r>
              <a:rPr lang="en-US" altLang="zh-CN" sz="1600" b="1" dirty="0">
                <a:solidFill>
                  <a:srgbClr val="FF0000"/>
                </a:solidFill>
              </a:rPr>
              <a:t>profiling</a:t>
            </a:r>
            <a:r>
              <a:rPr lang="en-US" altLang="zh-CN" sz="1600" dirty="0">
                <a:solidFill>
                  <a:srgbClr val="FF0000"/>
                </a:solidFill>
              </a:rPr>
              <a:t> </a:t>
            </a:r>
            <a:r>
              <a:rPr lang="en-US" altLang="zh-CN" sz="1600" dirty="0"/>
              <a:t>and </a:t>
            </a:r>
            <a:r>
              <a:rPr lang="en-US" altLang="zh-CN" sz="1600" b="1" dirty="0">
                <a:solidFill>
                  <a:srgbClr val="FF0000"/>
                </a:solidFill>
              </a:rPr>
              <a:t>anomaly</a:t>
            </a:r>
            <a:r>
              <a:rPr lang="en-US" altLang="zh-CN" sz="1600" dirty="0">
                <a:solidFill>
                  <a:srgbClr val="FF0000"/>
                </a:solidFill>
              </a:rPr>
              <a:t> </a:t>
            </a:r>
            <a:r>
              <a:rPr lang="en-US" altLang="zh-CN" sz="1600" dirty="0"/>
              <a:t>detection based on a range of analytics approaches, usually using a combination of basic analytics methods </a:t>
            </a:r>
            <a:r>
              <a:rPr lang="en-US" altLang="zh-CN" sz="1000" dirty="0"/>
              <a:t>(e.g., rules that leverage signatures, pattern matching and simple statistics) </a:t>
            </a:r>
            <a:r>
              <a:rPr lang="en-US" altLang="zh-CN" sz="1600" dirty="0"/>
              <a:t>and </a:t>
            </a:r>
            <a:r>
              <a:rPr lang="en-US" altLang="zh-CN" sz="1600" b="1" dirty="0">
                <a:solidFill>
                  <a:srgbClr val="FF0000"/>
                </a:solidFill>
              </a:rPr>
              <a:t>advanced analytics </a:t>
            </a:r>
            <a:r>
              <a:rPr lang="en-US" altLang="zh-CN" sz="1000" dirty="0"/>
              <a:t>(e.g., supervised and unsupervised machine learning). </a:t>
            </a:r>
            <a:endParaRPr kumimoji="1" lang="en-US" altLang="zh-CN" sz="1000" dirty="0"/>
          </a:p>
        </p:txBody>
      </p:sp>
      <p:grpSp>
        <p:nvGrpSpPr>
          <p:cNvPr id="15" name="Group 14"/>
          <p:cNvGrpSpPr/>
          <p:nvPr/>
        </p:nvGrpSpPr>
        <p:grpSpPr>
          <a:xfrm>
            <a:off x="6324680" y="4351187"/>
            <a:ext cx="5085339" cy="1187840"/>
            <a:chOff x="5884202" y="2885652"/>
            <a:chExt cx="5085339" cy="1187840"/>
          </a:xfrm>
        </p:grpSpPr>
        <p:sp>
          <p:nvSpPr>
            <p:cNvPr id="16" name="Rectangle 15"/>
            <p:cNvSpPr/>
            <p:nvPr/>
          </p:nvSpPr>
          <p:spPr>
            <a:xfrm>
              <a:off x="6512918" y="2885652"/>
              <a:ext cx="4456623" cy="923330"/>
            </a:xfrm>
            <a:prstGeom prst="rect">
              <a:avLst/>
            </a:prstGeom>
          </p:spPr>
          <p:txBody>
            <a:bodyPr wrap="square">
              <a:spAutoFit/>
            </a:bodyPr>
            <a:lstStyle/>
            <a:p>
              <a:r>
                <a:rPr lang="en-US" altLang="zh-CN" i="1" dirty="0">
                  <a:solidFill>
                    <a:srgbClr val="333333"/>
                  </a:solidFill>
                  <a:latin typeface="Open Sans" charset="0"/>
                </a:rPr>
                <a:t>a cybersecurity process about detection of </a:t>
              </a:r>
              <a:r>
                <a:rPr lang="en-US" altLang="zh-CN" b="1" i="1" dirty="0">
                  <a:solidFill>
                    <a:srgbClr val="333333"/>
                  </a:solidFill>
                  <a:latin typeface="Open Sans" charset="0"/>
                </a:rPr>
                <a:t>insider </a:t>
              </a:r>
              <a:r>
                <a:rPr lang="en-US" altLang="zh-CN" i="1" dirty="0">
                  <a:solidFill>
                    <a:srgbClr val="333333"/>
                  </a:solidFill>
                  <a:latin typeface="Open Sans" charset="0"/>
                </a:rPr>
                <a:t>threats, </a:t>
              </a:r>
              <a:r>
                <a:rPr lang="en-US" altLang="zh-CN" b="1" i="1" dirty="0">
                  <a:solidFill>
                    <a:srgbClr val="333333"/>
                  </a:solidFill>
                  <a:latin typeface="Open Sans" charset="0"/>
                </a:rPr>
                <a:t>targeted </a:t>
              </a:r>
              <a:r>
                <a:rPr lang="en-US" altLang="zh-CN" i="1" dirty="0">
                  <a:solidFill>
                    <a:srgbClr val="333333"/>
                  </a:solidFill>
                  <a:latin typeface="Open Sans" charset="0"/>
                </a:rPr>
                <a:t>attacks, and financial fraud</a:t>
              </a:r>
            </a:p>
          </p:txBody>
        </p: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4202" y="2906125"/>
              <a:ext cx="529021" cy="529021"/>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flipV="1">
              <a:off x="10440520" y="3544471"/>
              <a:ext cx="529021" cy="529021"/>
            </a:xfrm>
            <a:prstGeom prst="rect">
              <a:avLst/>
            </a:prstGeom>
          </p:spPr>
        </p:pic>
      </p:grpSp>
      <p:sp>
        <p:nvSpPr>
          <p:cNvPr id="21" name="Rectangle 20"/>
          <p:cNvSpPr/>
          <p:nvPr/>
        </p:nvSpPr>
        <p:spPr>
          <a:xfrm>
            <a:off x="6324680" y="5877855"/>
            <a:ext cx="4109010" cy="276999"/>
          </a:xfrm>
          <a:prstGeom prst="rect">
            <a:avLst/>
          </a:prstGeom>
        </p:spPr>
        <p:txBody>
          <a:bodyPr wrap="none">
            <a:spAutoFit/>
          </a:bodyPr>
          <a:lstStyle/>
          <a:p>
            <a:r>
              <a:rPr lang="en-US" altLang="zh-CN" sz="1200" dirty="0">
                <a:solidFill>
                  <a:schemeClr val="bg1">
                    <a:lumMod val="50000"/>
                  </a:schemeClr>
                </a:solidFill>
              </a:rPr>
              <a:t>Source: https://</a:t>
            </a:r>
            <a:r>
              <a:rPr lang="en-US" altLang="zh-CN" sz="1200" dirty="0" err="1">
                <a:solidFill>
                  <a:schemeClr val="bg1">
                    <a:lumMod val="50000"/>
                  </a:schemeClr>
                </a:solidFill>
              </a:rPr>
              <a:t>en.wikipedia.org</a:t>
            </a:r>
            <a:r>
              <a:rPr lang="en-US" altLang="zh-CN" sz="1200" dirty="0">
                <a:solidFill>
                  <a:schemeClr val="bg1">
                    <a:lumMod val="50000"/>
                  </a:schemeClr>
                </a:solidFill>
              </a:rPr>
              <a:t>/wiki/</a:t>
            </a:r>
            <a:r>
              <a:rPr lang="en-US" altLang="zh-CN" sz="1200" dirty="0" err="1">
                <a:solidFill>
                  <a:schemeClr val="bg1">
                    <a:lumMod val="50000"/>
                  </a:schemeClr>
                </a:solidFill>
              </a:rPr>
              <a:t>User_behavior_analytics</a:t>
            </a:r>
            <a:endParaRPr lang="zh-CN" altLang="en-US" sz="1200" dirty="0">
              <a:solidFill>
                <a:schemeClr val="bg1">
                  <a:lumMod val="50000"/>
                </a:schemeClr>
              </a:solidFill>
            </a:endParaRPr>
          </a:p>
        </p:txBody>
      </p:sp>
      <p:pic>
        <p:nvPicPr>
          <p:cNvPr id="3" name="Picture 2"/>
          <p:cNvPicPr>
            <a:picLocks noChangeAspect="1"/>
          </p:cNvPicPr>
          <p:nvPr/>
        </p:nvPicPr>
        <p:blipFill>
          <a:blip r:embed="rId4"/>
          <a:stretch>
            <a:fillRect/>
          </a:stretch>
        </p:blipFill>
        <p:spPr>
          <a:xfrm>
            <a:off x="591350" y="1556189"/>
            <a:ext cx="4885527" cy="3300616"/>
          </a:xfrm>
          <a:prstGeom prst="rect">
            <a:avLst/>
          </a:prstGeom>
        </p:spPr>
      </p:pic>
      <p:pic>
        <p:nvPicPr>
          <p:cNvPr id="4" name="Picture 3"/>
          <p:cNvPicPr>
            <a:picLocks noChangeAspect="1"/>
          </p:cNvPicPr>
          <p:nvPr/>
        </p:nvPicPr>
        <p:blipFill>
          <a:blip r:embed="rId5"/>
          <a:stretch>
            <a:fillRect/>
          </a:stretch>
        </p:blipFill>
        <p:spPr>
          <a:xfrm>
            <a:off x="591350" y="5010495"/>
            <a:ext cx="4885527" cy="1239476"/>
          </a:xfrm>
          <a:prstGeom prst="rect">
            <a:avLst/>
          </a:prstGeom>
        </p:spPr>
      </p:pic>
      <p:pic>
        <p:nvPicPr>
          <p:cNvPr id="22" name="Picture 21"/>
          <p:cNvPicPr>
            <a:picLocks noChangeAspect="1"/>
          </p:cNvPicPr>
          <p:nvPr/>
        </p:nvPicPr>
        <p:blipFill>
          <a:blip r:embed="rId6"/>
          <a:stretch>
            <a:fillRect/>
          </a:stretch>
        </p:blipFill>
        <p:spPr>
          <a:xfrm>
            <a:off x="8659500" y="1724967"/>
            <a:ext cx="3359149" cy="2241183"/>
          </a:xfrm>
          <a:prstGeom prst="rect">
            <a:avLst/>
          </a:prstGeom>
        </p:spPr>
      </p:pic>
    </p:spTree>
    <p:extLst>
      <p:ext uri="{BB962C8B-B14F-4D97-AF65-F5344CB8AC3E}">
        <p14:creationId xmlns:p14="http://schemas.microsoft.com/office/powerpoint/2010/main" val="6821541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7795" y="64939"/>
            <a:ext cx="11379200" cy="1143000"/>
          </a:xfrm>
        </p:spPr>
        <p:txBody>
          <a:bodyPr>
            <a:noAutofit/>
          </a:bodyPr>
          <a:lstStyle/>
          <a:p>
            <a:r>
              <a:rPr kumimoji="1" lang="en-US" altLang="zh-CN" sz="4000" dirty="0"/>
              <a:t>The world is categorized into black, white and grey in eye of </a:t>
            </a:r>
            <a:r>
              <a:rPr kumimoji="1" lang="en-US" altLang="zh-CN" sz="4000" dirty="0" smtClean="0"/>
              <a:t>UEBA/Profiling analyst</a:t>
            </a:r>
            <a:endParaRPr kumimoji="1" lang="zh-CN" altLang="en-US" sz="4000" dirty="0"/>
          </a:p>
        </p:txBody>
      </p:sp>
      <p:graphicFrame>
        <p:nvGraphicFramePr>
          <p:cNvPr id="3" name="图示 2"/>
          <p:cNvGraphicFramePr/>
          <p:nvPr>
            <p:extLst>
              <p:ext uri="{D42A27DB-BD31-4B8C-83A1-F6EECF244321}">
                <p14:modId xmlns:p14="http://schemas.microsoft.com/office/powerpoint/2010/main" val="743710450"/>
              </p:ext>
            </p:extLst>
          </p:nvPr>
        </p:nvGraphicFramePr>
        <p:xfrm>
          <a:off x="1088545" y="1702165"/>
          <a:ext cx="4956257" cy="4120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6760682" y="1702165"/>
            <a:ext cx="3598981" cy="3785652"/>
          </a:xfrm>
          <a:prstGeom prst="rect">
            <a:avLst/>
          </a:prstGeom>
        </p:spPr>
        <p:txBody>
          <a:bodyPr wrap="square">
            <a:spAutoFit/>
          </a:bodyPr>
          <a:lstStyle/>
          <a:p>
            <a:pPr marL="342891" indent="-342891">
              <a:lnSpc>
                <a:spcPct val="150000"/>
              </a:lnSpc>
              <a:buFont typeface="Arial" charset="0"/>
              <a:buChar char="•"/>
            </a:pPr>
            <a:r>
              <a:rPr lang="en-US" altLang="zh-CN" sz="2000" dirty="0"/>
              <a:t>Alexa ranking</a:t>
            </a:r>
          </a:p>
          <a:p>
            <a:pPr marL="342891" indent="-342891">
              <a:lnSpc>
                <a:spcPct val="150000"/>
              </a:lnSpc>
              <a:buFont typeface="Arial" charset="0"/>
              <a:buChar char="•"/>
            </a:pPr>
            <a:r>
              <a:rPr lang="en-US" altLang="zh-CN" sz="2000" dirty="0"/>
              <a:t>DNS access ranking</a:t>
            </a:r>
          </a:p>
          <a:p>
            <a:pPr marL="342891" indent="-342891">
              <a:lnSpc>
                <a:spcPct val="150000"/>
              </a:lnSpc>
              <a:buFont typeface="Arial" charset="0"/>
              <a:buChar char="•"/>
            </a:pPr>
            <a:r>
              <a:rPr lang="en-US" altLang="zh-CN" sz="2000" dirty="0"/>
              <a:t>IP access ranking</a:t>
            </a:r>
          </a:p>
          <a:p>
            <a:pPr marL="342891" indent="-342891">
              <a:lnSpc>
                <a:spcPct val="150000"/>
              </a:lnSpc>
              <a:buFont typeface="Arial" charset="0"/>
              <a:buChar char="•"/>
            </a:pPr>
            <a:r>
              <a:rPr lang="en-US" altLang="zh-CN" sz="2000" dirty="0"/>
              <a:t>Historical alerts</a:t>
            </a:r>
          </a:p>
          <a:p>
            <a:pPr marL="342891" indent="-342891">
              <a:lnSpc>
                <a:spcPct val="150000"/>
              </a:lnSpc>
              <a:buFont typeface="Arial" charset="0"/>
              <a:buChar char="•"/>
            </a:pPr>
            <a:r>
              <a:rPr lang="en-US" altLang="zh-CN" sz="2000" dirty="0"/>
              <a:t>External reputation</a:t>
            </a:r>
          </a:p>
          <a:p>
            <a:pPr marL="342891" indent="-342891">
              <a:lnSpc>
                <a:spcPct val="150000"/>
              </a:lnSpc>
              <a:buFont typeface="Arial" charset="0"/>
              <a:buChar char="•"/>
            </a:pPr>
            <a:r>
              <a:rPr lang="en-US" altLang="zh-CN" sz="2000" dirty="0"/>
              <a:t>Historical vulnerabilities</a:t>
            </a:r>
          </a:p>
          <a:p>
            <a:pPr marL="342891" indent="-342891">
              <a:lnSpc>
                <a:spcPct val="150000"/>
              </a:lnSpc>
              <a:buFont typeface="Arial" charset="0"/>
              <a:buChar char="•"/>
            </a:pPr>
            <a:r>
              <a:rPr lang="en-US" altLang="zh-CN" sz="2000" dirty="0"/>
              <a:t>Historical threat levels</a:t>
            </a:r>
          </a:p>
          <a:p>
            <a:pPr marL="342891" indent="-342891">
              <a:lnSpc>
                <a:spcPct val="150000"/>
              </a:lnSpc>
              <a:buFont typeface="Arial" charset="0"/>
              <a:buChar char="•"/>
            </a:pPr>
            <a:r>
              <a:rPr lang="en-US" altLang="zh-CN" sz="2000" dirty="0"/>
              <a:t>Associated entity reputation</a:t>
            </a:r>
            <a:endParaRPr lang="zh-CN" altLang="en-US" sz="2000" dirty="0"/>
          </a:p>
        </p:txBody>
      </p:sp>
    </p:spTree>
    <p:extLst>
      <p:ext uri="{BB962C8B-B14F-4D97-AF65-F5344CB8AC3E}">
        <p14:creationId xmlns:p14="http://schemas.microsoft.com/office/powerpoint/2010/main" val="1108719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7523" y="132425"/>
            <a:ext cx="11379200" cy="1143000"/>
          </a:xfrm>
        </p:spPr>
        <p:txBody>
          <a:bodyPr/>
          <a:lstStyle/>
          <a:p>
            <a:r>
              <a:rPr kumimoji="1" lang="en-US" dirty="0" smtClean="0">
                <a:latin typeface="Yuanti SC Light" charset="-122"/>
                <a:ea typeface="Yuanti SC Light" charset="-122"/>
                <a:cs typeface="Yuanti SC Light" charset="-122"/>
              </a:rPr>
              <a:t>REPUTATION &amp; Profiling in practice</a:t>
            </a:r>
            <a:endParaRPr kumimoji="1" lang="en-US" dirty="0">
              <a:latin typeface="Yuanti SC Light" charset="-122"/>
              <a:ea typeface="Yuanti SC Light" charset="-122"/>
              <a:cs typeface="Yuanti SC Light" charset="-122"/>
            </a:endParaRPr>
          </a:p>
        </p:txBody>
      </p:sp>
      <p:pic>
        <p:nvPicPr>
          <p:cNvPr id="3" name="Picture 2"/>
          <p:cNvPicPr>
            <a:picLocks noChangeAspect="1"/>
          </p:cNvPicPr>
          <p:nvPr/>
        </p:nvPicPr>
        <p:blipFill>
          <a:blip r:embed="rId2"/>
          <a:stretch>
            <a:fillRect/>
          </a:stretch>
        </p:blipFill>
        <p:spPr>
          <a:xfrm>
            <a:off x="397523" y="1095654"/>
            <a:ext cx="6090364" cy="2424145"/>
          </a:xfrm>
          <a:prstGeom prst="rect">
            <a:avLst/>
          </a:prstGeom>
        </p:spPr>
      </p:pic>
      <p:sp>
        <p:nvSpPr>
          <p:cNvPr id="7" name="Rectangle 6"/>
          <p:cNvSpPr/>
          <p:nvPr/>
        </p:nvSpPr>
        <p:spPr>
          <a:xfrm>
            <a:off x="6825344" y="1138176"/>
            <a:ext cx="4725427" cy="1877437"/>
          </a:xfrm>
          <a:prstGeom prst="rect">
            <a:avLst/>
          </a:prstGeom>
        </p:spPr>
        <p:txBody>
          <a:bodyPr wrap="square">
            <a:spAutoFit/>
          </a:bodyPr>
          <a:lstStyle/>
          <a:p>
            <a:pPr marL="285744" indent="-285744">
              <a:buFont typeface="Arial" charset="0"/>
              <a:buChar char="•"/>
            </a:pPr>
            <a:r>
              <a:rPr lang="zh-CN" altLang="en-US" sz="1600" dirty="0">
                <a:latin typeface="Helvetica Neue Light" charset="0"/>
                <a:ea typeface="Helvetica Neue Light" charset="0"/>
                <a:cs typeface="Helvetica Neue Light" charset="0"/>
              </a:rPr>
              <a:t>IP addresses can be in more than one reputation category, such as being both Phishing and Spam Source.  </a:t>
            </a:r>
          </a:p>
          <a:p>
            <a:pPr marL="285744" indent="-285744">
              <a:buFont typeface="Arial" charset="0"/>
              <a:buChar char="•"/>
            </a:pPr>
            <a:r>
              <a:rPr lang="zh-CN" altLang="en-US" sz="1600" dirty="0">
                <a:latin typeface="Helvetica Neue Light" charset="0"/>
                <a:ea typeface="Helvetica Neue Light" charset="0"/>
                <a:cs typeface="Helvetica Neue Light" charset="0"/>
              </a:rPr>
              <a:t>Categorization of IP addresses can change over time based on behavior.  </a:t>
            </a:r>
          </a:p>
          <a:p>
            <a:pPr marL="742932" lvl="1" indent="-285744">
              <a:buClr>
                <a:schemeClr val="bg1">
                  <a:lumMod val="50000"/>
                </a:schemeClr>
              </a:buClr>
              <a:buSzPct val="80000"/>
              <a:buFont typeface=".AppleSystemUIFont" charset="-120"/>
              <a:buChar char="-"/>
            </a:pPr>
            <a:r>
              <a:rPr lang="zh-CN" altLang="en-US" sz="1200" dirty="0">
                <a:latin typeface="Helvetica Neue Light" charset="0"/>
                <a:ea typeface="Helvetica Neue Light" charset="0"/>
                <a:cs typeface="Helvetica Neue Light" charset="0"/>
              </a:rPr>
              <a:t>For example, as additional data is collected an IP address could move from DDoS (a more general category) to Botnets (a more specific behavior category).</a:t>
            </a:r>
          </a:p>
        </p:txBody>
      </p:sp>
      <p:graphicFrame>
        <p:nvGraphicFramePr>
          <p:cNvPr id="9" name="Table 8">
            <a:extLst>
              <a:ext uri="{FF2B5EF4-FFF2-40B4-BE49-F238E27FC236}">
                <a16:creationId xmlns:a16="http://schemas.microsoft.com/office/drawing/2014/main" xmlns="" id="{9104E755-A82E-48AC-A05A-F5C2B5A96A8E}"/>
              </a:ext>
            </a:extLst>
          </p:cNvPr>
          <p:cNvGraphicFramePr>
            <a:graphicFrameLocks noGrp="1"/>
          </p:cNvGraphicFramePr>
          <p:nvPr>
            <p:extLst>
              <p:ext uri="{D42A27DB-BD31-4B8C-83A1-F6EECF244321}">
                <p14:modId xmlns:p14="http://schemas.microsoft.com/office/powerpoint/2010/main" val="798074847"/>
              </p:ext>
            </p:extLst>
          </p:nvPr>
        </p:nvGraphicFramePr>
        <p:xfrm>
          <a:off x="513272" y="3692015"/>
          <a:ext cx="10570031" cy="2528815"/>
        </p:xfrm>
        <a:graphic>
          <a:graphicData uri="http://schemas.openxmlformats.org/drawingml/2006/table">
            <a:tbl>
              <a:tblPr firstRow="1" bandRow="1">
                <a:tableStyleId>{5FD0F851-EC5A-4D38-B0AD-8093EC10F338}</a:tableStyleId>
              </a:tblPr>
              <a:tblGrid>
                <a:gridCol w="1055913">
                  <a:extLst>
                    <a:ext uri="{9D8B030D-6E8A-4147-A177-3AD203B41FA5}">
                      <a16:colId xmlns:a16="http://schemas.microsoft.com/office/drawing/2014/main" xmlns="" val="560037682"/>
                    </a:ext>
                  </a:extLst>
                </a:gridCol>
                <a:gridCol w="1322163">
                  <a:extLst>
                    <a:ext uri="{9D8B030D-6E8A-4147-A177-3AD203B41FA5}">
                      <a16:colId xmlns:a16="http://schemas.microsoft.com/office/drawing/2014/main" xmlns="" val="2864002710"/>
                    </a:ext>
                  </a:extLst>
                </a:gridCol>
                <a:gridCol w="1154860">
                  <a:extLst>
                    <a:ext uri="{9D8B030D-6E8A-4147-A177-3AD203B41FA5}">
                      <a16:colId xmlns:a16="http://schemas.microsoft.com/office/drawing/2014/main" xmlns="" val="1887153002"/>
                    </a:ext>
                  </a:extLst>
                </a:gridCol>
                <a:gridCol w="1154860">
                  <a:extLst>
                    <a:ext uri="{9D8B030D-6E8A-4147-A177-3AD203B41FA5}">
                      <a16:colId xmlns:a16="http://schemas.microsoft.com/office/drawing/2014/main" xmlns="" val="2034928344"/>
                    </a:ext>
                  </a:extLst>
                </a:gridCol>
                <a:gridCol w="1230412">
                  <a:extLst>
                    <a:ext uri="{9D8B030D-6E8A-4147-A177-3AD203B41FA5}">
                      <a16:colId xmlns:a16="http://schemas.microsoft.com/office/drawing/2014/main" xmlns="" val="3055733905"/>
                    </a:ext>
                  </a:extLst>
                </a:gridCol>
                <a:gridCol w="1176447">
                  <a:extLst>
                    <a:ext uri="{9D8B030D-6E8A-4147-A177-3AD203B41FA5}">
                      <a16:colId xmlns:a16="http://schemas.microsoft.com/office/drawing/2014/main" xmlns="" val="3807342254"/>
                    </a:ext>
                  </a:extLst>
                </a:gridCol>
                <a:gridCol w="1100896">
                  <a:extLst>
                    <a:ext uri="{9D8B030D-6E8A-4147-A177-3AD203B41FA5}">
                      <a16:colId xmlns:a16="http://schemas.microsoft.com/office/drawing/2014/main" xmlns="" val="1013857458"/>
                    </a:ext>
                  </a:extLst>
                </a:gridCol>
                <a:gridCol w="1014551">
                  <a:extLst>
                    <a:ext uri="{9D8B030D-6E8A-4147-A177-3AD203B41FA5}">
                      <a16:colId xmlns:a16="http://schemas.microsoft.com/office/drawing/2014/main" xmlns="" val="1539118307"/>
                    </a:ext>
                  </a:extLst>
                </a:gridCol>
                <a:gridCol w="1359929">
                  <a:extLst>
                    <a:ext uri="{9D8B030D-6E8A-4147-A177-3AD203B41FA5}">
                      <a16:colId xmlns:a16="http://schemas.microsoft.com/office/drawing/2014/main" xmlns="" val="2638858370"/>
                    </a:ext>
                  </a:extLst>
                </a:gridCol>
              </a:tblGrid>
              <a:tr h="18911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1" i="0" u="none" strike="noStrike" dirty="0">
                        <a:solidFill>
                          <a:srgbClr val="F2F2F2"/>
                        </a:solidFill>
                        <a:effectLst/>
                        <a:latin typeface="+mn-lt"/>
                        <a:ea typeface="Verdana" panose="020B0604030504040204" pitchFamily="34" charset="0"/>
                        <a:cs typeface="Verdana" panose="020B0604030504040204" pitchFamily="34" charset="0"/>
                      </a:endParaRPr>
                    </a:p>
                  </a:txBody>
                  <a:tcPr marL="6235" marR="6235" marT="6235" marB="0" anchor="b">
                    <a:solidFill>
                      <a:schemeClr val="accent5">
                        <a:lumMod val="75000"/>
                      </a:schemeClr>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b"/>
                      <a:r>
                        <a:rPr lang="en-US" sz="1200" u="none" strike="noStrike" dirty="0">
                          <a:solidFill>
                            <a:srgbClr val="F2F2F2"/>
                          </a:solidFill>
                          <a:effectLst/>
                          <a:latin typeface="+mn-lt"/>
                          <a:ea typeface="Verdana" panose="020B0604030504040204" pitchFamily="34" charset="0"/>
                          <a:cs typeface="Verdana" panose="020B0604030504040204" pitchFamily="34" charset="0"/>
                        </a:rPr>
                        <a:t>Jan</a:t>
                      </a:r>
                      <a:endParaRPr lang="en-US" sz="1200" b="1" i="0" u="none" strike="noStrike" dirty="0">
                        <a:solidFill>
                          <a:srgbClr val="F2F2F2"/>
                        </a:solidFill>
                        <a:effectLst/>
                        <a:latin typeface="+mn-lt"/>
                        <a:ea typeface="Verdana" panose="020B0604030504040204" pitchFamily="34" charset="0"/>
                        <a:cs typeface="Verdana" panose="020B0604030504040204" pitchFamily="34" charset="0"/>
                      </a:endParaRPr>
                    </a:p>
                  </a:txBody>
                  <a:tcPr marL="6235" marR="6235" marT="6235" marB="0" anchor="b">
                    <a:solidFill>
                      <a:schemeClr val="accent5">
                        <a:lumMod val="75000"/>
                      </a:schemeClr>
                    </a:solidFill>
                  </a:tcPr>
                </a:tc>
                <a:tc hMerge="1">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6235" marR="6235" marT="6235"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b"/>
                      <a:r>
                        <a:rPr lang="en-US" sz="1200" u="none" strike="noStrike" dirty="0">
                          <a:solidFill>
                            <a:srgbClr val="F2F2F2"/>
                          </a:solidFill>
                          <a:effectLst/>
                          <a:latin typeface="+mn-lt"/>
                          <a:ea typeface="Verdana" panose="020B0604030504040204" pitchFamily="34" charset="0"/>
                          <a:cs typeface="Verdana" panose="020B0604030504040204" pitchFamily="34" charset="0"/>
                        </a:rPr>
                        <a:t>Jul</a:t>
                      </a:r>
                      <a:endParaRPr lang="en-US" sz="1200" b="0" i="0" u="none" strike="noStrike" dirty="0">
                        <a:solidFill>
                          <a:srgbClr val="F2F2F2"/>
                        </a:solidFill>
                        <a:effectLst/>
                        <a:latin typeface="+mn-lt"/>
                        <a:ea typeface="Verdana" panose="020B0604030504040204" pitchFamily="34" charset="0"/>
                        <a:cs typeface="Verdana" panose="020B0604030504040204" pitchFamily="34" charset="0"/>
                      </a:endParaRPr>
                    </a:p>
                  </a:txBody>
                  <a:tcPr marL="6235" marR="6235" marT="6235" marB="0" anchor="b">
                    <a:solidFill>
                      <a:schemeClr val="accent5">
                        <a:lumMod val="75000"/>
                      </a:schemeClr>
                    </a:solidFill>
                  </a:tcPr>
                </a:tc>
                <a:tc hMerge="1">
                  <a:txBody>
                    <a:bodyPr/>
                    <a:lstStyle/>
                    <a:p>
                      <a:endParaRPr 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b"/>
                      <a:r>
                        <a:rPr lang="en-US" sz="1200" u="none" strike="noStrike" dirty="0">
                          <a:solidFill>
                            <a:srgbClr val="F2F2F2"/>
                          </a:solidFill>
                          <a:effectLst/>
                          <a:latin typeface="+mn-lt"/>
                          <a:ea typeface="Verdana" panose="020B0604030504040204" pitchFamily="34" charset="0"/>
                          <a:cs typeface="Verdana" panose="020B0604030504040204" pitchFamily="34" charset="0"/>
                        </a:rPr>
                        <a:t>Aug</a:t>
                      </a:r>
                      <a:endParaRPr lang="en-US" sz="1200" b="0" i="0" u="none" strike="noStrike" dirty="0">
                        <a:solidFill>
                          <a:srgbClr val="F2F2F2"/>
                        </a:solidFill>
                        <a:effectLst/>
                        <a:latin typeface="+mn-lt"/>
                        <a:ea typeface="Verdana" panose="020B0604030504040204" pitchFamily="34" charset="0"/>
                        <a:cs typeface="Verdana" panose="020B0604030504040204" pitchFamily="34" charset="0"/>
                      </a:endParaRPr>
                    </a:p>
                  </a:txBody>
                  <a:tcPr marL="6235" marR="6235" marT="6235" marB="0" anchor="b">
                    <a:solidFill>
                      <a:schemeClr val="accent5">
                        <a:lumMod val="75000"/>
                      </a:schemeClr>
                    </a:solidFill>
                  </a:tcPr>
                </a:tc>
                <a:tc hMerge="1">
                  <a:txBody>
                    <a:bodyPr/>
                    <a:lstStyle/>
                    <a:p>
                      <a:endParaRPr 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b"/>
                      <a:r>
                        <a:rPr lang="en-US" sz="1200" u="none" strike="noStrike" dirty="0">
                          <a:solidFill>
                            <a:srgbClr val="F2F2F2"/>
                          </a:solidFill>
                          <a:effectLst/>
                          <a:latin typeface="+mn-lt"/>
                          <a:ea typeface="Verdana" panose="020B0604030504040204" pitchFamily="34" charset="0"/>
                          <a:cs typeface="Verdana" panose="020B0604030504040204" pitchFamily="34" charset="0"/>
                        </a:rPr>
                        <a:t>Sep</a:t>
                      </a:r>
                      <a:endParaRPr lang="en-US" sz="1200" b="0" i="0" u="none" strike="noStrike" dirty="0">
                        <a:solidFill>
                          <a:srgbClr val="F2F2F2"/>
                        </a:solidFill>
                        <a:effectLst/>
                        <a:latin typeface="+mn-lt"/>
                        <a:ea typeface="Verdana" panose="020B0604030504040204" pitchFamily="34" charset="0"/>
                        <a:cs typeface="Verdana" panose="020B0604030504040204" pitchFamily="34" charset="0"/>
                      </a:endParaRPr>
                    </a:p>
                  </a:txBody>
                  <a:tcPr marL="6235" marR="6235" marT="6235" marB="0" anchor="b">
                    <a:solidFill>
                      <a:schemeClr val="accent5">
                        <a:lumMod val="75000"/>
                      </a:schemeClr>
                    </a:solidFill>
                  </a:tcPr>
                </a:tc>
                <a:tc hMerge="1">
                  <a:txBody>
                    <a:bodyPr/>
                    <a:lstStyle/>
                    <a:p>
                      <a:endParaRPr lang="en-US"/>
                    </a:p>
                  </a:txBody>
                  <a:tcPr/>
                </a:tc>
                <a:extLst>
                  <a:ext uri="{0D108BD9-81ED-4DB2-BD59-A6C34878D82A}">
                    <a16:rowId xmlns:a16="http://schemas.microsoft.com/office/drawing/2014/main" xmlns="" val="3790623215"/>
                  </a:ext>
                </a:extLst>
              </a:tr>
              <a:tr h="189115">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200" u="none" strike="noStrike" dirty="0">
                          <a:solidFill>
                            <a:srgbClr val="F2F2F2"/>
                          </a:solidFill>
                          <a:effectLst/>
                          <a:latin typeface="+mn-lt"/>
                          <a:ea typeface="Verdana" panose="020B0604030504040204" pitchFamily="34" charset="0"/>
                          <a:cs typeface="Verdana" panose="020B0604030504040204" pitchFamily="34" charset="0"/>
                        </a:rPr>
                        <a:t>Type</a:t>
                      </a:r>
                      <a:endParaRPr lang="en-US" sz="1200" b="1" i="0" u="none" strike="noStrike" dirty="0">
                        <a:solidFill>
                          <a:srgbClr val="F2F2F2"/>
                        </a:solidFill>
                        <a:effectLst/>
                        <a:latin typeface="+mn-lt"/>
                        <a:ea typeface="Verdana" panose="020B0604030504040204" pitchFamily="34" charset="0"/>
                        <a:cs typeface="Verdana" panose="020B0604030504040204" pitchFamily="34" charset="0"/>
                      </a:endParaRPr>
                    </a:p>
                  </a:txBody>
                  <a:tcPr marL="36000" marR="72000" marT="6235" marB="0" anchor="b">
                    <a:solidFill>
                      <a:schemeClr val="accent5">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dirty="0">
                          <a:effectLst/>
                          <a:latin typeface="+mn-lt"/>
                          <a:ea typeface="Verdana" panose="020B0604030504040204" pitchFamily="34" charset="0"/>
                          <a:cs typeface="Verdana" panose="020B0604030504040204" pitchFamily="34" charset="0"/>
                        </a:rPr>
                        <a:t>Count</a:t>
                      </a:r>
                      <a:endParaRPr lang="en-US" sz="1100" b="1"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1219170" rtl="0" eaLnBrk="1" fontAlgn="b" latinLnBrk="0" hangingPunct="1">
                        <a:lnSpc>
                          <a:spcPct val="100000"/>
                        </a:lnSpc>
                        <a:spcBef>
                          <a:spcPts val="0"/>
                        </a:spcBef>
                        <a:spcAft>
                          <a:spcPts val="0"/>
                        </a:spcAft>
                        <a:buClrTx/>
                        <a:buSzTx/>
                        <a:buFontTx/>
                        <a:buNone/>
                        <a:tabLst/>
                        <a:defRPr/>
                      </a:pPr>
                      <a:r>
                        <a:rPr lang="en-US" sz="1100" b="1" u="none" strike="noStrike" dirty="0">
                          <a:effectLst/>
                          <a:latin typeface="+mn-lt"/>
                          <a:ea typeface="Verdana" panose="020B0604030504040204" pitchFamily="34" charset="0"/>
                          <a:cs typeface="Verdana" panose="020B0604030504040204" pitchFamily="34" charset="0"/>
                        </a:rPr>
                        <a:t>% Match</a:t>
                      </a:r>
                      <a:endParaRPr lang="en-US" sz="1100" b="1"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dirty="0">
                          <a:effectLst/>
                          <a:latin typeface="+mn-lt"/>
                          <a:ea typeface="Verdana" panose="020B0604030504040204" pitchFamily="34" charset="0"/>
                          <a:cs typeface="Verdana" panose="020B0604030504040204" pitchFamily="34" charset="0"/>
                        </a:rPr>
                        <a:t>Count</a:t>
                      </a:r>
                      <a:endParaRPr lang="en-US" sz="1100" b="1"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dirty="0">
                          <a:effectLst/>
                          <a:latin typeface="+mn-lt"/>
                          <a:ea typeface="Verdana" panose="020B0604030504040204" pitchFamily="34" charset="0"/>
                          <a:cs typeface="Verdana" panose="020B0604030504040204" pitchFamily="34" charset="0"/>
                        </a:rPr>
                        <a:t>% Match</a:t>
                      </a:r>
                      <a:endParaRPr lang="en-US" sz="1100" b="1"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dirty="0">
                          <a:effectLst/>
                          <a:latin typeface="+mn-lt"/>
                          <a:ea typeface="Verdana" panose="020B0604030504040204" pitchFamily="34" charset="0"/>
                          <a:cs typeface="Verdana" panose="020B0604030504040204" pitchFamily="34" charset="0"/>
                        </a:rPr>
                        <a:t>Count</a:t>
                      </a:r>
                      <a:endParaRPr lang="en-US" sz="1100" b="1"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dirty="0">
                          <a:effectLst/>
                          <a:latin typeface="+mn-lt"/>
                          <a:ea typeface="Verdana" panose="020B0604030504040204" pitchFamily="34" charset="0"/>
                          <a:cs typeface="Verdana" panose="020B0604030504040204" pitchFamily="34" charset="0"/>
                        </a:rPr>
                        <a:t>% Match</a:t>
                      </a:r>
                      <a:endParaRPr lang="en-US" sz="1100" b="1"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dirty="0">
                          <a:effectLst/>
                          <a:latin typeface="+mn-lt"/>
                          <a:ea typeface="Verdana" panose="020B0604030504040204" pitchFamily="34" charset="0"/>
                          <a:cs typeface="Verdana" panose="020B0604030504040204" pitchFamily="34" charset="0"/>
                        </a:rPr>
                        <a:t>Count</a:t>
                      </a:r>
                      <a:endParaRPr lang="en-US" sz="1100" b="1"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dirty="0">
                          <a:effectLst/>
                          <a:latin typeface="+mn-lt"/>
                          <a:ea typeface="Verdana" panose="020B0604030504040204" pitchFamily="34" charset="0"/>
                          <a:cs typeface="Verdana" panose="020B0604030504040204" pitchFamily="34" charset="0"/>
                        </a:rPr>
                        <a:t>% Match</a:t>
                      </a:r>
                      <a:endParaRPr lang="en-US" sz="1100" b="1"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extLst>
                  <a:ext uri="{0D108BD9-81ED-4DB2-BD59-A6C34878D82A}">
                    <a16:rowId xmlns:a16="http://schemas.microsoft.com/office/drawing/2014/main" xmlns="" val="2570637695"/>
                  </a:ext>
                </a:extLst>
              </a:tr>
              <a:tr h="189115">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200" u="none" strike="noStrike" dirty="0">
                          <a:solidFill>
                            <a:srgbClr val="F2F2F2"/>
                          </a:solidFill>
                          <a:effectLst/>
                          <a:latin typeface="+mn-lt"/>
                          <a:ea typeface="Verdana" panose="020B0604030504040204" pitchFamily="34" charset="0"/>
                          <a:cs typeface="Verdana" panose="020B0604030504040204" pitchFamily="34" charset="0"/>
                        </a:rPr>
                        <a:t>Botnets</a:t>
                      </a:r>
                      <a:endParaRPr lang="en-US" sz="1200" b="1" i="0" u="none" strike="noStrike" dirty="0">
                        <a:solidFill>
                          <a:srgbClr val="F2F2F2"/>
                        </a:solidFill>
                        <a:effectLst/>
                        <a:latin typeface="+mn-lt"/>
                        <a:ea typeface="Verdana" panose="020B0604030504040204" pitchFamily="34" charset="0"/>
                        <a:cs typeface="Verdana" panose="020B0604030504040204" pitchFamily="34" charset="0"/>
                      </a:endParaRPr>
                    </a:p>
                  </a:txBody>
                  <a:tcPr marL="36000" marR="72000" marT="6235" marB="0" anchor="b">
                    <a:solidFill>
                      <a:schemeClr val="accent5">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11,366,418</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86.4476%</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11,703,662</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66.6832%</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14,997,560</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63.7386%</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15,553,771</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62.3452%</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extLst>
                  <a:ext uri="{0D108BD9-81ED-4DB2-BD59-A6C34878D82A}">
                    <a16:rowId xmlns:a16="http://schemas.microsoft.com/office/drawing/2014/main" xmlns="" val="2948484762"/>
                  </a:ext>
                </a:extLst>
              </a:tr>
              <a:tr h="189115">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200" u="none" strike="noStrike" dirty="0">
                          <a:solidFill>
                            <a:srgbClr val="F2F2F2"/>
                          </a:solidFill>
                          <a:effectLst/>
                          <a:latin typeface="+mn-lt"/>
                          <a:ea typeface="Verdana" panose="020B0604030504040204" pitchFamily="34" charset="0"/>
                          <a:cs typeface="Verdana" panose="020B0604030504040204" pitchFamily="34" charset="0"/>
                        </a:rPr>
                        <a:t>DDoS</a:t>
                      </a:r>
                      <a:endParaRPr lang="en-US" sz="1200" b="1" i="0" u="none" strike="noStrike" dirty="0">
                        <a:solidFill>
                          <a:srgbClr val="F2F2F2"/>
                        </a:solidFill>
                        <a:effectLst/>
                        <a:latin typeface="+mn-lt"/>
                        <a:ea typeface="Verdana" panose="020B0604030504040204" pitchFamily="34" charset="0"/>
                        <a:cs typeface="Verdana" panose="020B0604030504040204" pitchFamily="34" charset="0"/>
                      </a:endParaRPr>
                    </a:p>
                  </a:txBody>
                  <a:tcPr marL="36000" marR="72000" marT="6235" marB="0" anchor="b">
                    <a:solidFill>
                      <a:schemeClr val="accent5">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1,116,979</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8.4952%</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1,382,291</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7.8758%</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3,500,212</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14.8757%</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3,998,571</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16.0277%</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extLst>
                  <a:ext uri="{0D108BD9-81ED-4DB2-BD59-A6C34878D82A}">
                    <a16:rowId xmlns:a16="http://schemas.microsoft.com/office/drawing/2014/main" xmlns="" val="1890261962"/>
                  </a:ext>
                </a:extLst>
              </a:tr>
              <a:tr h="189115">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200" u="none" strike="noStrike">
                          <a:solidFill>
                            <a:srgbClr val="F2F2F2"/>
                          </a:solidFill>
                          <a:effectLst/>
                          <a:latin typeface="+mn-lt"/>
                          <a:ea typeface="Verdana" panose="020B0604030504040204" pitchFamily="34" charset="0"/>
                          <a:cs typeface="Verdana" panose="020B0604030504040204" pitchFamily="34" charset="0"/>
                        </a:rPr>
                        <a:t>Other</a:t>
                      </a:r>
                      <a:endParaRPr lang="en-US" sz="1200" b="1" i="0" u="none" strike="noStrike">
                        <a:solidFill>
                          <a:srgbClr val="F2F2F2"/>
                        </a:solidFill>
                        <a:effectLst/>
                        <a:latin typeface="+mn-lt"/>
                        <a:ea typeface="Verdana" panose="020B0604030504040204" pitchFamily="34" charset="0"/>
                        <a:cs typeface="Verdana" panose="020B0604030504040204" pitchFamily="34" charset="0"/>
                      </a:endParaRPr>
                    </a:p>
                  </a:txBody>
                  <a:tcPr marL="36000" marR="72000" marT="6235" marB="0" anchor="b">
                    <a:solidFill>
                      <a:schemeClr val="accent5">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27</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0.0002%</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2,937,700</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16.7380%</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3,409,392</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14.4897%</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3,305,714</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13.2505%</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extLst>
                  <a:ext uri="{0D108BD9-81ED-4DB2-BD59-A6C34878D82A}">
                    <a16:rowId xmlns:a16="http://schemas.microsoft.com/office/drawing/2014/main" xmlns="" val="3265134567"/>
                  </a:ext>
                </a:extLst>
              </a:tr>
              <a:tr h="189115">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200" u="none" strike="noStrike">
                          <a:solidFill>
                            <a:srgbClr val="F2F2F2"/>
                          </a:solidFill>
                          <a:effectLst/>
                          <a:latin typeface="+mn-lt"/>
                          <a:ea typeface="Verdana" panose="020B0604030504040204" pitchFamily="34" charset="0"/>
                          <a:cs typeface="Verdana" panose="020B0604030504040204" pitchFamily="34" charset="0"/>
                        </a:rPr>
                        <a:t>Scanners</a:t>
                      </a:r>
                      <a:endParaRPr lang="en-US" sz="1200" b="1" i="0" u="none" strike="noStrike">
                        <a:solidFill>
                          <a:srgbClr val="F2F2F2"/>
                        </a:solidFill>
                        <a:effectLst/>
                        <a:latin typeface="+mn-lt"/>
                        <a:ea typeface="Verdana" panose="020B0604030504040204" pitchFamily="34" charset="0"/>
                        <a:cs typeface="Verdana" panose="020B0604030504040204" pitchFamily="34" charset="0"/>
                      </a:endParaRPr>
                    </a:p>
                  </a:txBody>
                  <a:tcPr marL="36000" marR="72000" marT="6235" marB="0" anchor="b">
                    <a:solidFill>
                      <a:schemeClr val="accent5">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424,930</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3.2318%</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1,036,679</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5.9066%</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1,150,699</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4.8904%</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1,319,770</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5.2901%</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extLst>
                  <a:ext uri="{0D108BD9-81ED-4DB2-BD59-A6C34878D82A}">
                    <a16:rowId xmlns:a16="http://schemas.microsoft.com/office/drawing/2014/main" xmlns="" val="2259136353"/>
                  </a:ext>
                </a:extLst>
              </a:tr>
              <a:tr h="259435">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200" u="none" strike="noStrike" dirty="0">
                          <a:solidFill>
                            <a:srgbClr val="F2F2F2"/>
                          </a:solidFill>
                          <a:effectLst/>
                          <a:latin typeface="+mn-lt"/>
                          <a:ea typeface="Verdana" panose="020B0604030504040204" pitchFamily="34" charset="0"/>
                          <a:cs typeface="Verdana" panose="020B0604030504040204" pitchFamily="34" charset="0"/>
                        </a:rPr>
                        <a:t>Spam Sources</a:t>
                      </a:r>
                      <a:endParaRPr lang="en-US" sz="1200" b="1" i="0" u="none" strike="noStrike" dirty="0">
                        <a:solidFill>
                          <a:srgbClr val="F2F2F2"/>
                        </a:solidFill>
                        <a:effectLst/>
                        <a:latin typeface="+mn-lt"/>
                        <a:ea typeface="Verdana" panose="020B0604030504040204" pitchFamily="34" charset="0"/>
                        <a:cs typeface="Verdana" panose="020B0604030504040204" pitchFamily="34" charset="0"/>
                      </a:endParaRPr>
                    </a:p>
                  </a:txBody>
                  <a:tcPr marL="36000" marR="72000" marT="6235" marB="0" anchor="b">
                    <a:solidFill>
                      <a:schemeClr val="accent5">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81,013</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0.6161%</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192,114</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1.0946%</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155,088</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0.6591%</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344,310</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1.3801%</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extLst>
                  <a:ext uri="{0D108BD9-81ED-4DB2-BD59-A6C34878D82A}">
                    <a16:rowId xmlns:a16="http://schemas.microsoft.com/office/drawing/2014/main" xmlns="" val="4239155217"/>
                  </a:ext>
                </a:extLst>
              </a:tr>
              <a:tr h="189115">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200" u="none" strike="noStrike">
                          <a:solidFill>
                            <a:srgbClr val="F2F2F2"/>
                          </a:solidFill>
                          <a:effectLst/>
                          <a:latin typeface="+mn-lt"/>
                          <a:ea typeface="Verdana" panose="020B0604030504040204" pitchFamily="34" charset="0"/>
                          <a:cs typeface="Verdana" panose="020B0604030504040204" pitchFamily="34" charset="0"/>
                        </a:rPr>
                        <a:t>Exploits</a:t>
                      </a:r>
                      <a:endParaRPr lang="en-US" sz="1200" b="1" i="0" u="none" strike="noStrike">
                        <a:solidFill>
                          <a:srgbClr val="F2F2F2"/>
                        </a:solidFill>
                        <a:effectLst/>
                        <a:latin typeface="+mn-lt"/>
                        <a:ea typeface="Verdana" panose="020B0604030504040204" pitchFamily="34" charset="0"/>
                        <a:cs typeface="Verdana" panose="020B0604030504040204" pitchFamily="34" charset="0"/>
                      </a:endParaRPr>
                    </a:p>
                  </a:txBody>
                  <a:tcPr marL="36000" marR="72000" marT="6235" marB="0" anchor="b">
                    <a:solidFill>
                      <a:schemeClr val="accent5">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107,753</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0.8195%</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205,188</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1.1691%</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215,490</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0.9158%</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330,684</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1.3255%</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extLst>
                  <a:ext uri="{0D108BD9-81ED-4DB2-BD59-A6C34878D82A}">
                    <a16:rowId xmlns:a16="http://schemas.microsoft.com/office/drawing/2014/main" xmlns="" val="3751490510"/>
                  </a:ext>
                </a:extLst>
              </a:tr>
              <a:tr h="189115">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200" u="none" strike="noStrike">
                          <a:solidFill>
                            <a:srgbClr val="F2F2F2"/>
                          </a:solidFill>
                          <a:effectLst/>
                          <a:latin typeface="+mn-lt"/>
                          <a:ea typeface="Verdana" panose="020B0604030504040204" pitchFamily="34" charset="0"/>
                          <a:cs typeface="Verdana" panose="020B0604030504040204" pitchFamily="34" charset="0"/>
                        </a:rPr>
                        <a:t>Malware</a:t>
                      </a:r>
                      <a:endParaRPr lang="en-US" sz="1200" b="1" i="0" u="none" strike="noStrike">
                        <a:solidFill>
                          <a:srgbClr val="F2F2F2"/>
                        </a:solidFill>
                        <a:effectLst/>
                        <a:latin typeface="+mn-lt"/>
                        <a:ea typeface="Verdana" panose="020B0604030504040204" pitchFamily="34" charset="0"/>
                        <a:cs typeface="Verdana" panose="020B0604030504040204" pitchFamily="34" charset="0"/>
                      </a:endParaRPr>
                    </a:p>
                  </a:txBody>
                  <a:tcPr marL="36000" marR="72000" marT="6235" marB="0" anchor="b">
                    <a:solidFill>
                      <a:schemeClr val="accent5">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10,307</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0.0784%</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38,731</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0.220675%</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40,652</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0.1728%</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36,593</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0.1467%</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extLst>
                  <a:ext uri="{0D108BD9-81ED-4DB2-BD59-A6C34878D82A}">
                    <a16:rowId xmlns:a16="http://schemas.microsoft.com/office/drawing/2014/main" xmlns="" val="3462604922"/>
                  </a:ext>
                </a:extLst>
              </a:tr>
              <a:tr h="189115">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200" u="none" strike="noStrike">
                          <a:solidFill>
                            <a:srgbClr val="F2F2F2"/>
                          </a:solidFill>
                          <a:effectLst/>
                          <a:latin typeface="+mn-lt"/>
                          <a:ea typeface="Verdana" panose="020B0604030504040204" pitchFamily="34" charset="0"/>
                          <a:cs typeface="Verdana" panose="020B0604030504040204" pitchFamily="34" charset="0"/>
                        </a:rPr>
                        <a:t>Proxy</a:t>
                      </a:r>
                      <a:endParaRPr lang="en-US" sz="1200" b="1" i="0" u="none" strike="noStrike">
                        <a:solidFill>
                          <a:srgbClr val="F2F2F2"/>
                        </a:solidFill>
                        <a:effectLst/>
                        <a:latin typeface="+mn-lt"/>
                        <a:ea typeface="Verdana" panose="020B0604030504040204" pitchFamily="34" charset="0"/>
                        <a:cs typeface="Verdana" panose="020B0604030504040204" pitchFamily="34" charset="0"/>
                      </a:endParaRPr>
                    </a:p>
                  </a:txBody>
                  <a:tcPr marL="36000" marR="72000" marT="6235" marB="0" anchor="b">
                    <a:solidFill>
                      <a:schemeClr val="accent5">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15,880</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0.1208%</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27,360</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0.1559%</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32,925</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0.1399%</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36,532</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0.1464%</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extLst>
                  <a:ext uri="{0D108BD9-81ED-4DB2-BD59-A6C34878D82A}">
                    <a16:rowId xmlns:a16="http://schemas.microsoft.com/office/drawing/2014/main" xmlns="" val="2096499310"/>
                  </a:ext>
                </a:extLst>
              </a:tr>
              <a:tr h="189115">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200" u="none" strike="noStrike" dirty="0">
                          <a:solidFill>
                            <a:srgbClr val="F2F2F2"/>
                          </a:solidFill>
                          <a:effectLst/>
                          <a:latin typeface="+mn-lt"/>
                          <a:ea typeface="Verdana" panose="020B0604030504040204" pitchFamily="34" charset="0"/>
                          <a:cs typeface="Verdana" panose="020B0604030504040204" pitchFamily="34" charset="0"/>
                        </a:rPr>
                        <a:t>Phishing</a:t>
                      </a:r>
                      <a:endParaRPr lang="en-US" sz="1200" b="1" i="0" u="none" strike="noStrike" dirty="0">
                        <a:solidFill>
                          <a:srgbClr val="F2F2F2"/>
                        </a:solidFill>
                        <a:effectLst/>
                        <a:latin typeface="+mn-lt"/>
                        <a:ea typeface="Verdana" panose="020B0604030504040204" pitchFamily="34" charset="0"/>
                        <a:cs typeface="Verdana" panose="020B0604030504040204" pitchFamily="34" charset="0"/>
                      </a:endParaRPr>
                    </a:p>
                  </a:txBody>
                  <a:tcPr marL="36000" marR="72000" marT="6235" marB="0" anchor="b">
                    <a:solidFill>
                      <a:schemeClr val="accent5">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25,012</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0.1902%</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24,797</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0.1413%</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24,531</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0.1043%</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17,665</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0.0708%</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extLst>
                  <a:ext uri="{0D108BD9-81ED-4DB2-BD59-A6C34878D82A}">
                    <a16:rowId xmlns:a16="http://schemas.microsoft.com/office/drawing/2014/main" xmlns="" val="1655853496"/>
                  </a:ext>
                </a:extLst>
              </a:tr>
              <a:tr h="189115">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200" u="none" strike="noStrike" dirty="0">
                          <a:solidFill>
                            <a:srgbClr val="F2F2F2"/>
                          </a:solidFill>
                          <a:effectLst/>
                          <a:latin typeface="+mn-lt"/>
                          <a:ea typeface="Verdana" panose="020B0604030504040204" pitchFamily="34" charset="0"/>
                          <a:cs typeface="Verdana" panose="020B0604030504040204" pitchFamily="34" charset="0"/>
                        </a:rPr>
                        <a:t>Web Attacks</a:t>
                      </a:r>
                      <a:endParaRPr lang="en-US" sz="1200" b="1" i="0" u="none" strike="noStrike" dirty="0">
                        <a:solidFill>
                          <a:srgbClr val="F2F2F2"/>
                        </a:solidFill>
                        <a:effectLst/>
                        <a:latin typeface="+mn-lt"/>
                        <a:ea typeface="Verdana" panose="020B0604030504040204" pitchFamily="34" charset="0"/>
                        <a:cs typeface="Verdana" panose="020B0604030504040204" pitchFamily="34" charset="0"/>
                      </a:endParaRPr>
                    </a:p>
                  </a:txBody>
                  <a:tcPr marL="36000" marR="72000" marT="6235" marB="0" anchor="b">
                    <a:solidFill>
                      <a:schemeClr val="accent5">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17</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0.0001%</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2,606</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latin typeface="+mn-lt"/>
                          <a:ea typeface="Verdana" panose="020B0604030504040204" pitchFamily="34" charset="0"/>
                          <a:cs typeface="Verdana" panose="020B0604030504040204" pitchFamily="34" charset="0"/>
                        </a:rPr>
                        <a:t>0.0148%</a:t>
                      </a:r>
                      <a:endParaRPr lang="en-US" sz="1100" b="0" i="0" u="none" strike="noStrike">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3,236</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0.0138%</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4,210</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0.0169%</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extLst>
                  <a:ext uri="{0D108BD9-81ED-4DB2-BD59-A6C34878D82A}">
                    <a16:rowId xmlns:a16="http://schemas.microsoft.com/office/drawing/2014/main" xmlns="" val="3222448920"/>
                  </a:ext>
                </a:extLst>
              </a:tr>
              <a:tr h="189115">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r" fontAlgn="b"/>
                      <a:r>
                        <a:rPr lang="en-US" sz="1200" u="none" strike="noStrike" dirty="0">
                          <a:solidFill>
                            <a:srgbClr val="F2F2F2"/>
                          </a:solidFill>
                          <a:effectLst/>
                          <a:latin typeface="+mn-lt"/>
                          <a:ea typeface="Verdana" panose="020B0604030504040204" pitchFamily="34" charset="0"/>
                          <a:cs typeface="Verdana" panose="020B0604030504040204" pitchFamily="34" charset="0"/>
                        </a:rPr>
                        <a:t>Total</a:t>
                      </a:r>
                      <a:endParaRPr lang="en-US" sz="1200" b="1" i="0" u="none" strike="noStrike" dirty="0">
                        <a:solidFill>
                          <a:srgbClr val="F2F2F2"/>
                        </a:solidFill>
                        <a:effectLst/>
                        <a:latin typeface="+mn-lt"/>
                        <a:ea typeface="Verdana" panose="020B0604030504040204" pitchFamily="34" charset="0"/>
                        <a:cs typeface="Verdana" panose="020B0604030504040204" pitchFamily="34" charset="0"/>
                      </a:endParaRPr>
                    </a:p>
                  </a:txBody>
                  <a:tcPr marL="36000" marR="72000" marT="6235" marB="0" anchor="b">
                    <a:solidFill>
                      <a:schemeClr val="accent5">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13,148,336</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7620" marR="7620" marT="7620"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17,551,128</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23,529,785</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latin typeface="+mn-lt"/>
                          <a:ea typeface="Verdana" panose="020B0604030504040204" pitchFamily="34" charset="0"/>
                          <a:cs typeface="Verdana" panose="020B0604030504040204" pitchFamily="34" charset="0"/>
                        </a:rPr>
                        <a:t>24,947,820</a:t>
                      </a:r>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100" b="0" i="0" u="none" strike="noStrike" dirty="0">
                        <a:solidFill>
                          <a:srgbClr val="012951"/>
                        </a:solidFill>
                        <a:effectLst/>
                        <a:latin typeface="+mn-lt"/>
                        <a:ea typeface="Verdana" panose="020B0604030504040204" pitchFamily="34" charset="0"/>
                        <a:cs typeface="Verdana" panose="020B0604030504040204" pitchFamily="34" charset="0"/>
                      </a:endParaRPr>
                    </a:p>
                  </a:txBody>
                  <a:tcPr marL="6235" marR="6235" marT="6235" marB="0" anchor="b"/>
                </a:tc>
                <a:extLst>
                  <a:ext uri="{0D108BD9-81ED-4DB2-BD59-A6C34878D82A}">
                    <a16:rowId xmlns:a16="http://schemas.microsoft.com/office/drawing/2014/main" xmlns="" val="3587324146"/>
                  </a:ext>
                </a:extLst>
              </a:tr>
            </a:tbl>
          </a:graphicData>
        </a:graphic>
      </p:graphicFrame>
    </p:spTree>
    <p:extLst>
      <p:ext uri="{BB962C8B-B14F-4D97-AF65-F5344CB8AC3E}">
        <p14:creationId xmlns:p14="http://schemas.microsoft.com/office/powerpoint/2010/main" val="5624536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1" lang="zh-CN" altLang="en-US"/>
          </a:p>
        </p:txBody>
      </p:sp>
      <p:pic>
        <p:nvPicPr>
          <p:cNvPr id="4" name="Picture 3"/>
          <p:cNvPicPr>
            <a:picLocks noChangeAspect="1"/>
          </p:cNvPicPr>
          <p:nvPr/>
        </p:nvPicPr>
        <p:blipFill>
          <a:blip r:embed="rId3"/>
          <a:stretch>
            <a:fillRect/>
          </a:stretch>
        </p:blipFill>
        <p:spPr>
          <a:xfrm>
            <a:off x="0" y="0"/>
            <a:ext cx="12192000" cy="279713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2865763"/>
            <a:ext cx="7693572" cy="3305780"/>
          </a:xfrm>
          <a:prstGeom prst="rect">
            <a:avLst/>
          </a:prstGeom>
        </p:spPr>
      </p:pic>
      <p:sp>
        <p:nvSpPr>
          <p:cNvPr id="6" name="Lightning Bolt 5"/>
          <p:cNvSpPr/>
          <p:nvPr/>
        </p:nvSpPr>
        <p:spPr>
          <a:xfrm>
            <a:off x="5328745" y="3110219"/>
            <a:ext cx="357352" cy="283779"/>
          </a:xfrm>
          <a:prstGeom prst="lightningBol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7" name="Rectangle 6"/>
          <p:cNvSpPr/>
          <p:nvPr/>
        </p:nvSpPr>
        <p:spPr>
          <a:xfrm>
            <a:off x="8177049" y="2605573"/>
            <a:ext cx="3247697" cy="3231654"/>
          </a:xfrm>
          <a:prstGeom prst="rect">
            <a:avLst/>
          </a:prstGeom>
        </p:spPr>
        <p:txBody>
          <a:bodyPr wrap="square">
            <a:spAutoFit/>
          </a:bodyPr>
          <a:lstStyle/>
          <a:p>
            <a:r>
              <a:rPr lang="en-US" altLang="zh-CN" sz="1200" dirty="0">
                <a:solidFill>
                  <a:srgbClr val="333333"/>
                </a:solidFill>
                <a:latin typeface="georgia" charset="0"/>
              </a:rPr>
              <a:t>In early March, the Department of Homeland Security sent Equifax and other companies an alert about a critical vulnerability in software that Equifax used in an online portal for recording customer disputes.</a:t>
            </a:r>
          </a:p>
          <a:p>
            <a:endParaRPr lang="en-US" altLang="zh-CN" sz="1200" dirty="0">
              <a:solidFill>
                <a:srgbClr val="333333"/>
              </a:solidFill>
              <a:latin typeface="georgia" charset="0"/>
            </a:endParaRPr>
          </a:p>
          <a:p>
            <a:r>
              <a:rPr lang="en-US" altLang="zh-CN" sz="1200" dirty="0">
                <a:solidFill>
                  <a:srgbClr val="333333"/>
                </a:solidFill>
                <a:latin typeface="georgia" charset="0"/>
              </a:rPr>
              <a:t>The company sent out an internal email requesting that its technical staff fix the software, but “an individual did not ensure communication got to the right person to manually patch the application,” Mr. Smith told the subcommittee. </a:t>
            </a:r>
          </a:p>
          <a:p>
            <a:endParaRPr lang="en-US" altLang="zh-CN" sz="1200" dirty="0">
              <a:solidFill>
                <a:srgbClr val="333333"/>
              </a:solidFill>
              <a:latin typeface="georgia" charset="0"/>
            </a:endParaRPr>
          </a:p>
          <a:p>
            <a:r>
              <a:rPr lang="en-US" altLang="zh-CN" sz="1200" dirty="0">
                <a:solidFill>
                  <a:srgbClr val="333333"/>
                </a:solidFill>
                <a:latin typeface="georgia" charset="0"/>
              </a:rPr>
              <a:t>That was compounded by a technical error: The scanning software that Equifax used to detect vulnerabilities failed to find the unpatched hole, he said.</a:t>
            </a:r>
          </a:p>
        </p:txBody>
      </p:sp>
      <p:sp>
        <p:nvSpPr>
          <p:cNvPr id="8" name="Rectangle 7"/>
          <p:cNvSpPr/>
          <p:nvPr/>
        </p:nvSpPr>
        <p:spPr>
          <a:xfrm>
            <a:off x="6011917" y="6581002"/>
            <a:ext cx="6096000" cy="276999"/>
          </a:xfrm>
          <a:prstGeom prst="rect">
            <a:avLst/>
          </a:prstGeom>
        </p:spPr>
        <p:txBody>
          <a:bodyPr>
            <a:spAutoFit/>
          </a:bodyPr>
          <a:lstStyle/>
          <a:p>
            <a:pPr algn="r"/>
            <a:r>
              <a:rPr lang="zh-CN" altLang="en-US" sz="1200">
                <a:solidFill>
                  <a:prstClr val="black"/>
                </a:solidFill>
              </a:rPr>
              <a:t>https://www.nytimes.com/2017/10/03/business/equifax-congress-data-breach.html</a:t>
            </a:r>
          </a:p>
        </p:txBody>
      </p:sp>
      <p:sp>
        <p:nvSpPr>
          <p:cNvPr id="9" name="Rectangle 8"/>
          <p:cNvSpPr/>
          <p:nvPr/>
        </p:nvSpPr>
        <p:spPr>
          <a:xfrm>
            <a:off x="8135484" y="2277124"/>
            <a:ext cx="4014951" cy="338554"/>
          </a:xfrm>
          <a:prstGeom prst="rect">
            <a:avLst/>
          </a:prstGeom>
          <a:solidFill>
            <a:schemeClr val="bg1"/>
          </a:solidFill>
        </p:spPr>
        <p:txBody>
          <a:bodyPr wrap="square">
            <a:spAutoFit/>
          </a:bodyPr>
          <a:lstStyle/>
          <a:p>
            <a:r>
              <a:rPr lang="en-US" altLang="zh-CN" sz="1600" dirty="0">
                <a:solidFill>
                  <a:srgbClr val="080E14"/>
                </a:solidFill>
                <a:latin typeface="Raleway" charset="0"/>
              </a:rPr>
              <a:t>Apache </a:t>
            </a:r>
            <a:r>
              <a:rPr lang="en-US" altLang="zh-CN" sz="1600">
                <a:solidFill>
                  <a:srgbClr val="080E14"/>
                </a:solidFill>
                <a:latin typeface="Raleway" charset="0"/>
              </a:rPr>
              <a:t>Struts </a:t>
            </a:r>
            <a:r>
              <a:rPr lang="en-US" altLang="zh-CN" sz="1600" smtClean="0">
                <a:solidFill>
                  <a:srgbClr val="080E14"/>
                </a:solidFill>
                <a:latin typeface="Raleway" charset="0"/>
              </a:rPr>
              <a:t>CVE-2017-5638 (S02-045)</a:t>
            </a:r>
            <a:endParaRPr lang="zh-CN" altLang="en-US" sz="1600" dirty="0">
              <a:solidFill>
                <a:prstClr val="black"/>
              </a:solidFill>
            </a:endParaRPr>
          </a:p>
        </p:txBody>
      </p:sp>
    </p:spTree>
    <p:extLst>
      <p:ext uri="{BB962C8B-B14F-4D97-AF65-F5344CB8AC3E}">
        <p14:creationId xmlns:p14="http://schemas.microsoft.com/office/powerpoint/2010/main" val="1234840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549" y="161081"/>
            <a:ext cx="11538675" cy="1143000"/>
          </a:xfrm>
        </p:spPr>
        <p:txBody>
          <a:bodyPr/>
          <a:lstStyle/>
          <a:p>
            <a:r>
              <a:rPr kumimoji="1" lang="en-US" altLang="zh-CN" sz="4400" dirty="0" smtClean="0"/>
              <a:t>IP‘s country info matters</a:t>
            </a:r>
            <a:endParaRPr kumimoji="1" lang="zh-CN" altLang="en-US" sz="4400" dirty="0"/>
          </a:p>
        </p:txBody>
      </p:sp>
      <p:pic>
        <p:nvPicPr>
          <p:cNvPr id="3" name="Picture 2"/>
          <p:cNvPicPr>
            <a:picLocks noChangeAspect="1"/>
          </p:cNvPicPr>
          <p:nvPr/>
        </p:nvPicPr>
        <p:blipFill>
          <a:blip r:embed="rId2"/>
          <a:stretch>
            <a:fillRect/>
          </a:stretch>
        </p:blipFill>
        <p:spPr>
          <a:xfrm>
            <a:off x="537330" y="1106896"/>
            <a:ext cx="9191133" cy="5132013"/>
          </a:xfrm>
          <a:prstGeom prst="rect">
            <a:avLst/>
          </a:prstGeom>
        </p:spPr>
      </p:pic>
      <p:sp>
        <p:nvSpPr>
          <p:cNvPr id="4" name="Oval 3"/>
          <p:cNvSpPr/>
          <p:nvPr/>
        </p:nvSpPr>
        <p:spPr>
          <a:xfrm rot="2305232">
            <a:off x="1689572" y="4975278"/>
            <a:ext cx="284741" cy="8545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Oval 5"/>
          <p:cNvSpPr/>
          <p:nvPr/>
        </p:nvSpPr>
        <p:spPr>
          <a:xfrm rot="2305232">
            <a:off x="2066632" y="4975278"/>
            <a:ext cx="284741" cy="8545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Oval 6"/>
          <p:cNvSpPr/>
          <p:nvPr/>
        </p:nvSpPr>
        <p:spPr>
          <a:xfrm rot="2305232">
            <a:off x="2984186" y="4975278"/>
            <a:ext cx="284741" cy="8545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Oval 7"/>
          <p:cNvSpPr/>
          <p:nvPr/>
        </p:nvSpPr>
        <p:spPr>
          <a:xfrm rot="2305232">
            <a:off x="4594612" y="4975279"/>
            <a:ext cx="284741" cy="8545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Oval 8"/>
          <p:cNvSpPr/>
          <p:nvPr/>
        </p:nvSpPr>
        <p:spPr>
          <a:xfrm rot="2305232">
            <a:off x="6662196" y="4975278"/>
            <a:ext cx="284741" cy="8545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Oval 9"/>
          <p:cNvSpPr/>
          <p:nvPr/>
        </p:nvSpPr>
        <p:spPr>
          <a:xfrm rot="2305232">
            <a:off x="3709779" y="5018495"/>
            <a:ext cx="284741" cy="8545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04669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64892"/>
            <a:ext cx="11379200" cy="1143000"/>
          </a:xfrm>
        </p:spPr>
        <p:txBody>
          <a:bodyPr/>
          <a:lstStyle/>
          <a:p>
            <a:r>
              <a:rPr kumimoji="1" lang="en-US" altLang="zh-CN" sz="4400" dirty="0"/>
              <a:t>ASN has its reputation as well</a:t>
            </a:r>
            <a:endParaRPr kumimoji="1" lang="zh-CN" altLang="en-US" sz="4400" dirty="0"/>
          </a:p>
        </p:txBody>
      </p:sp>
      <p:grpSp>
        <p:nvGrpSpPr>
          <p:cNvPr id="7" name="Group 6"/>
          <p:cNvGrpSpPr/>
          <p:nvPr/>
        </p:nvGrpSpPr>
        <p:grpSpPr>
          <a:xfrm>
            <a:off x="725715" y="1030515"/>
            <a:ext cx="10116456" cy="5109028"/>
            <a:chOff x="406400" y="1441206"/>
            <a:chExt cx="8752803" cy="4336014"/>
          </a:xfrm>
        </p:grpSpPr>
        <p:pic>
          <p:nvPicPr>
            <p:cNvPr id="5" name="Picture 4"/>
            <p:cNvPicPr>
              <a:picLocks noChangeAspect="1"/>
            </p:cNvPicPr>
            <p:nvPr/>
          </p:nvPicPr>
          <p:blipFill rotWithShape="1">
            <a:blip r:embed="rId2"/>
            <a:srcRect b="6722"/>
            <a:stretch/>
          </p:blipFill>
          <p:spPr>
            <a:xfrm>
              <a:off x="406400" y="1441206"/>
              <a:ext cx="8752803" cy="4336014"/>
            </a:xfrm>
            <a:prstGeom prst="rect">
              <a:avLst/>
            </a:prstGeom>
          </p:spPr>
        </p:pic>
        <p:pic>
          <p:nvPicPr>
            <p:cNvPr id="6" name="Picture 5"/>
            <p:cNvPicPr>
              <a:picLocks noChangeAspect="1"/>
            </p:cNvPicPr>
            <p:nvPr/>
          </p:nvPicPr>
          <p:blipFill>
            <a:blip r:embed="rId3"/>
            <a:stretch>
              <a:fillRect/>
            </a:stretch>
          </p:blipFill>
          <p:spPr>
            <a:xfrm>
              <a:off x="5867894" y="1602491"/>
              <a:ext cx="2675540" cy="2130523"/>
            </a:xfrm>
            <a:prstGeom prst="rect">
              <a:avLst/>
            </a:prstGeom>
          </p:spPr>
        </p:pic>
      </p:grpSp>
      <p:sp>
        <p:nvSpPr>
          <p:cNvPr id="3" name="Oval 2"/>
          <p:cNvSpPr/>
          <p:nvPr/>
        </p:nvSpPr>
        <p:spPr>
          <a:xfrm>
            <a:off x="4793064" y="1406769"/>
            <a:ext cx="411982" cy="4853353"/>
          </a:xfrm>
          <a:prstGeom prst="ellipse">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TextBox 3"/>
          <p:cNvSpPr txBox="1"/>
          <p:nvPr/>
        </p:nvSpPr>
        <p:spPr>
          <a:xfrm>
            <a:off x="5134708" y="6075456"/>
            <a:ext cx="1739900" cy="276999"/>
          </a:xfrm>
          <a:prstGeom prst="rect">
            <a:avLst/>
          </a:prstGeom>
          <a:noFill/>
        </p:spPr>
        <p:txBody>
          <a:bodyPr wrap="none" rtlCol="0">
            <a:spAutoFit/>
          </a:bodyPr>
          <a:lstStyle/>
          <a:p>
            <a:r>
              <a:rPr kumimoji="1" lang="en-US" altLang="zh-CN" sz="1200" b="1" dirty="0" smtClean="0">
                <a:solidFill>
                  <a:srgbClr val="00B0F0"/>
                </a:solidFill>
              </a:rPr>
              <a:t>Oops, something weird?</a:t>
            </a:r>
            <a:endParaRPr kumimoji="1" lang="zh-CN" altLang="en-US" sz="1200" b="1" dirty="0">
              <a:solidFill>
                <a:srgbClr val="00B0F0"/>
              </a:solidFill>
            </a:endParaRPr>
          </a:p>
        </p:txBody>
      </p:sp>
      <p:grpSp>
        <p:nvGrpSpPr>
          <p:cNvPr id="13" name="Group 12"/>
          <p:cNvGrpSpPr/>
          <p:nvPr/>
        </p:nvGrpSpPr>
        <p:grpSpPr>
          <a:xfrm>
            <a:off x="633046" y="3275761"/>
            <a:ext cx="11558954" cy="1537399"/>
            <a:chOff x="633046" y="3275761"/>
            <a:chExt cx="11558954" cy="1537399"/>
          </a:xfrm>
        </p:grpSpPr>
        <p:cxnSp>
          <p:nvCxnSpPr>
            <p:cNvPr id="10" name="Straight Connector 9"/>
            <p:cNvCxnSpPr/>
            <p:nvPr/>
          </p:nvCxnSpPr>
          <p:spPr>
            <a:xfrm flipV="1">
              <a:off x="633046" y="4772967"/>
              <a:ext cx="10832123" cy="4019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Oval Callout 11"/>
            <p:cNvSpPr/>
            <p:nvPr/>
          </p:nvSpPr>
          <p:spPr>
            <a:xfrm>
              <a:off x="10842171" y="3275761"/>
              <a:ext cx="1349829" cy="1115367"/>
            </a:xfrm>
            <a:prstGeom prst="wedgeEllipseCallout">
              <a:avLst>
                <a:gd name="adj1" fmla="val -43213"/>
                <a:gd name="adj2" fmla="val 80518"/>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00">
                  <a:solidFill>
                    <a:srgbClr val="C00000"/>
                  </a:solidFill>
                </a:rPr>
                <a:t>Pay more attention for traffic with those </a:t>
              </a:r>
              <a:r>
                <a:rPr kumimoji="1" lang="en-US" altLang="zh-CN" sz="1100" smtClean="0">
                  <a:solidFill>
                    <a:srgbClr val="C00000"/>
                  </a:solidFill>
                </a:rPr>
                <a:t>ASNs above this bar</a:t>
              </a:r>
              <a:endParaRPr kumimoji="1" lang="en-US" altLang="zh-CN" sz="1100">
                <a:solidFill>
                  <a:srgbClr val="C00000"/>
                </a:solidFill>
              </a:endParaRPr>
            </a:p>
          </p:txBody>
        </p:sp>
      </p:grpSp>
    </p:spTree>
    <p:extLst>
      <p:ext uri="{BB962C8B-B14F-4D97-AF65-F5344CB8AC3E}">
        <p14:creationId xmlns:p14="http://schemas.microsoft.com/office/powerpoint/2010/main" val="1574666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567" y="97220"/>
            <a:ext cx="11379200" cy="1143000"/>
          </a:xfrm>
        </p:spPr>
        <p:txBody>
          <a:bodyPr/>
          <a:lstStyle/>
          <a:p>
            <a:r>
              <a:rPr kumimoji="1" lang="en-US" altLang="zh-CN" sz="4400" dirty="0"/>
              <a:t>Anomaly detection based on profiling</a:t>
            </a:r>
            <a:endParaRPr kumimoji="1" lang="zh-CN" altLang="en-US" sz="4400" dirty="0"/>
          </a:p>
        </p:txBody>
      </p:sp>
      <p:grpSp>
        <p:nvGrpSpPr>
          <p:cNvPr id="5" name="Group 4"/>
          <p:cNvGrpSpPr/>
          <p:nvPr/>
        </p:nvGrpSpPr>
        <p:grpSpPr>
          <a:xfrm>
            <a:off x="574567" y="1408020"/>
            <a:ext cx="10614999" cy="4696664"/>
            <a:chOff x="1302130" y="1197813"/>
            <a:chExt cx="10614999" cy="4696665"/>
          </a:xfrm>
        </p:grpSpPr>
        <p:sp>
          <p:nvSpPr>
            <p:cNvPr id="6" name="Rectangle 5"/>
            <p:cNvSpPr/>
            <p:nvPr/>
          </p:nvSpPr>
          <p:spPr>
            <a:xfrm>
              <a:off x="7458601" y="5586701"/>
              <a:ext cx="4458528" cy="307777"/>
            </a:xfrm>
            <a:prstGeom prst="rect">
              <a:avLst/>
            </a:prstGeom>
          </p:spPr>
          <p:txBody>
            <a:bodyPr wrap="none">
              <a:spAutoFit/>
            </a:bodyPr>
            <a:lstStyle/>
            <a:p>
              <a:pPr algn="r"/>
              <a:r>
                <a:rPr lang="en-US" altLang="zh-CN" sz="1400" dirty="0"/>
                <a:t>Source: </a:t>
              </a:r>
              <a:r>
                <a:rPr lang="zh-CN" altLang="en-US" sz="1400" dirty="0"/>
                <a:t>https://www.youtube.com/watch?v=8gdtTiMt88w</a:t>
              </a:r>
            </a:p>
          </p:txBody>
        </p:sp>
        <p:grpSp>
          <p:nvGrpSpPr>
            <p:cNvPr id="7" name="Group 6"/>
            <p:cNvGrpSpPr/>
            <p:nvPr/>
          </p:nvGrpSpPr>
          <p:grpSpPr>
            <a:xfrm>
              <a:off x="1302130" y="1197813"/>
              <a:ext cx="10556831" cy="4263279"/>
              <a:chOff x="1302130" y="1197813"/>
              <a:chExt cx="10556831" cy="4263279"/>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5175" y="1197813"/>
                <a:ext cx="7403786" cy="4263279"/>
              </a:xfrm>
              <a:prstGeom prst="rect">
                <a:avLst/>
              </a:prstGeom>
            </p:spPr>
          </p:pic>
          <p:pic>
            <p:nvPicPr>
              <p:cNvPr id="9" name="Picture 8"/>
              <p:cNvPicPr>
                <a:picLocks noChangeAspect="1"/>
              </p:cNvPicPr>
              <p:nvPr/>
            </p:nvPicPr>
            <p:blipFill>
              <a:blip r:embed="rId3"/>
              <a:stretch>
                <a:fillRect/>
              </a:stretch>
            </p:blipFill>
            <p:spPr>
              <a:xfrm>
                <a:off x="1302130" y="2601721"/>
                <a:ext cx="3042685" cy="70356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02130" y="1197813"/>
                <a:ext cx="3030972" cy="1298419"/>
              </a:xfrm>
              <a:prstGeom prst="rect">
                <a:avLst/>
              </a:prstGeom>
            </p:spPr>
          </p:pic>
        </p:grpSp>
      </p:grpSp>
      <p:sp>
        <p:nvSpPr>
          <p:cNvPr id="3" name="TextBox 2"/>
          <p:cNvSpPr txBox="1"/>
          <p:nvPr/>
        </p:nvSpPr>
        <p:spPr>
          <a:xfrm>
            <a:off x="574567" y="3943929"/>
            <a:ext cx="3042685" cy="1508105"/>
          </a:xfrm>
          <a:prstGeom prst="rect">
            <a:avLst/>
          </a:prstGeom>
          <a:noFill/>
        </p:spPr>
        <p:txBody>
          <a:bodyPr wrap="square" rtlCol="0">
            <a:spAutoFit/>
          </a:bodyPr>
          <a:lstStyle/>
          <a:p>
            <a:r>
              <a:rPr kumimoji="1" lang="en-US" altLang="zh-CN" dirty="0">
                <a:latin typeface="Helvetica Neue Thin" charset="0"/>
                <a:ea typeface="Helvetica Neue Thin" charset="0"/>
                <a:cs typeface="Helvetica Neue Thin" charset="0"/>
              </a:rPr>
              <a:t>You must build and maintain profiles of:</a:t>
            </a:r>
          </a:p>
          <a:p>
            <a:pPr marL="285744" indent="-285744">
              <a:buFont typeface="Arial" charset="0"/>
              <a:buChar char="•"/>
            </a:pPr>
            <a:r>
              <a:rPr kumimoji="1" lang="en-US" altLang="zh-CN" sz="1400" dirty="0">
                <a:latin typeface="Helvetica Neue Thin" charset="0"/>
                <a:ea typeface="Helvetica Neue Thin" charset="0"/>
                <a:cs typeface="Helvetica Neue Thin" charset="0"/>
              </a:rPr>
              <a:t>Network access</a:t>
            </a:r>
          </a:p>
          <a:p>
            <a:pPr marL="285744" indent="-285744">
              <a:buFont typeface="Arial" charset="0"/>
              <a:buChar char="•"/>
            </a:pPr>
            <a:r>
              <a:rPr kumimoji="1" lang="en-US" altLang="zh-CN" sz="1400" dirty="0">
                <a:latin typeface="Helvetica Neue Thin" charset="0"/>
                <a:ea typeface="Helvetica Neue Thin" charset="0"/>
                <a:cs typeface="Helvetica Neue Thin" charset="0"/>
              </a:rPr>
              <a:t>User behavior</a:t>
            </a:r>
          </a:p>
          <a:p>
            <a:pPr marL="285744" indent="-285744">
              <a:buFont typeface="Arial" charset="0"/>
              <a:buChar char="•"/>
            </a:pPr>
            <a:r>
              <a:rPr kumimoji="1" lang="en-US" altLang="zh-CN" sz="1400" dirty="0">
                <a:latin typeface="Helvetica Neue Thin" charset="0"/>
                <a:ea typeface="Helvetica Neue Thin" charset="0"/>
                <a:cs typeface="Helvetica Neue Thin" charset="0"/>
              </a:rPr>
              <a:t>Event distribution</a:t>
            </a:r>
          </a:p>
          <a:p>
            <a:pPr marL="285744" indent="-285744">
              <a:buFont typeface="Arial" charset="0"/>
              <a:buChar char="•"/>
            </a:pPr>
            <a:r>
              <a:rPr kumimoji="1" lang="mr-IN" altLang="zh-CN" sz="1400" dirty="0">
                <a:latin typeface="Helvetica Neue Thin" charset="0"/>
                <a:ea typeface="Helvetica Neue Thin" charset="0"/>
                <a:cs typeface="Helvetica Neue Thin" charset="0"/>
              </a:rPr>
              <a:t>…</a:t>
            </a:r>
            <a:endParaRPr kumimoji="1" lang="zh-CN" altLang="en-US" sz="1400" dirty="0">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10154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646727" y="1316162"/>
            <a:ext cx="2948347" cy="881447"/>
          </a:xfrm>
          <a:prstGeom prst="wedgeEllipseCallout">
            <a:avLst>
              <a:gd name="adj1" fmla="val 62364"/>
              <a:gd name="adj2" fmla="val 83906"/>
            </a:avLst>
          </a:prstGeom>
          <a:ln w="31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600" dirty="0"/>
              <a:t>Tactic, Technique, Procedure</a:t>
            </a:r>
            <a:endParaRPr lang="zh-CN" altLang="en-US" sz="1600" dirty="0"/>
          </a:p>
        </p:txBody>
      </p:sp>
      <p:sp>
        <p:nvSpPr>
          <p:cNvPr id="2" name="Title 1"/>
          <p:cNvSpPr>
            <a:spLocks noGrp="1"/>
          </p:cNvSpPr>
          <p:nvPr>
            <p:ph type="title"/>
          </p:nvPr>
        </p:nvSpPr>
        <p:spPr>
          <a:xfrm>
            <a:off x="537028" y="109695"/>
            <a:ext cx="11379200" cy="1143000"/>
          </a:xfrm>
        </p:spPr>
        <p:txBody>
          <a:bodyPr/>
          <a:lstStyle/>
          <a:p>
            <a:r>
              <a:rPr kumimoji="1" lang="en-US" altLang="zh-CN" sz="4400" dirty="0"/>
              <a:t>Fight with inference </a:t>
            </a:r>
            <a:r>
              <a:rPr kumimoji="1" lang="en-US" altLang="zh-CN" sz="4400" dirty="0" smtClean="0"/>
              <a:t>crossing </a:t>
            </a:r>
            <a:r>
              <a:rPr kumimoji="1" lang="en-US" altLang="zh-CN" sz="4400" dirty="0"/>
              <a:t>dimensions</a:t>
            </a:r>
            <a:endParaRPr kumimoji="1" lang="zh-CN" altLang="en-US" sz="4400" dirty="0"/>
          </a:p>
        </p:txBody>
      </p:sp>
      <p:pic>
        <p:nvPicPr>
          <p:cNvPr id="5" name="Picture 4"/>
          <p:cNvPicPr>
            <a:picLocks noChangeAspect="1"/>
          </p:cNvPicPr>
          <p:nvPr/>
        </p:nvPicPr>
        <p:blipFill>
          <a:blip r:embed="rId3"/>
          <a:stretch>
            <a:fillRect/>
          </a:stretch>
        </p:blipFill>
        <p:spPr>
          <a:xfrm>
            <a:off x="609601" y="1908175"/>
            <a:ext cx="6286500" cy="4064000"/>
          </a:xfrm>
          <a:prstGeom prst="rect">
            <a:avLst/>
          </a:prstGeom>
        </p:spPr>
      </p:pic>
      <p:grpSp>
        <p:nvGrpSpPr>
          <p:cNvPr id="8" name="Group 7"/>
          <p:cNvGrpSpPr/>
          <p:nvPr/>
        </p:nvGrpSpPr>
        <p:grpSpPr>
          <a:xfrm>
            <a:off x="7023795" y="1205534"/>
            <a:ext cx="4307663" cy="5131799"/>
            <a:chOff x="7023798" y="1205533"/>
            <a:chExt cx="4307665" cy="5131798"/>
          </a:xfrm>
        </p:grpSpPr>
        <p:grpSp>
          <p:nvGrpSpPr>
            <p:cNvPr id="40" name="Group 39"/>
            <p:cNvGrpSpPr/>
            <p:nvPr/>
          </p:nvGrpSpPr>
          <p:grpSpPr>
            <a:xfrm>
              <a:off x="9489135" y="3313861"/>
              <a:ext cx="1728762" cy="1063172"/>
              <a:chOff x="9749095" y="3382858"/>
              <a:chExt cx="1728762" cy="1063172"/>
            </a:xfrm>
          </p:grpSpPr>
          <p:pic>
            <p:nvPicPr>
              <p:cNvPr id="34" name="Picture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49095" y="3382858"/>
                <a:ext cx="1728762" cy="1063172"/>
              </a:xfrm>
              <a:prstGeom prst="rect">
                <a:avLst/>
              </a:prstGeom>
              <a:noFill/>
              <a:ln w="9525">
                <a:headEnd type="oval" w="med" len="med"/>
                <a:tailEnd type="triangle" w="med" len="med"/>
              </a:ln>
            </p:spPr>
          </p:pic>
          <p:sp>
            <p:nvSpPr>
              <p:cNvPr id="35" name="Oval 34"/>
              <p:cNvSpPr/>
              <p:nvPr/>
            </p:nvSpPr>
            <p:spPr>
              <a:xfrm>
                <a:off x="9749095" y="3712501"/>
                <a:ext cx="110012" cy="104894"/>
              </a:xfrm>
              <a:prstGeom prst="ellipse">
                <a:avLst/>
              </a:prstGeom>
              <a:ln w="6350"/>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zh-CN" altLang="en-US" b="1">
                  <a:latin typeface="Helvetica Neue" charset="0"/>
                  <a:ea typeface="Helvetica Neue" charset="0"/>
                  <a:cs typeface="Helvetica Neue" charset="0"/>
                </a:endParaRPr>
              </a:p>
            </p:txBody>
          </p:sp>
          <p:sp>
            <p:nvSpPr>
              <p:cNvPr id="36" name="Oval 35"/>
              <p:cNvSpPr/>
              <p:nvPr/>
            </p:nvSpPr>
            <p:spPr>
              <a:xfrm>
                <a:off x="9998660" y="4178179"/>
                <a:ext cx="110012" cy="104894"/>
              </a:xfrm>
              <a:prstGeom prst="ellipse">
                <a:avLst/>
              </a:prstGeom>
              <a:ln w="6350"/>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zh-CN" altLang="en-US" b="1">
                  <a:latin typeface="Helvetica Neue" charset="0"/>
                  <a:ea typeface="Helvetica Neue" charset="0"/>
                  <a:cs typeface="Helvetica Neue" charset="0"/>
                </a:endParaRPr>
              </a:p>
            </p:txBody>
          </p:sp>
          <p:sp>
            <p:nvSpPr>
              <p:cNvPr id="37" name="Explosion 2 36"/>
              <p:cNvSpPr/>
              <p:nvPr/>
            </p:nvSpPr>
            <p:spPr>
              <a:xfrm>
                <a:off x="11101950" y="4211568"/>
                <a:ext cx="180870" cy="188443"/>
              </a:xfrm>
              <a:prstGeom prst="irregularSeal2">
                <a:avLst/>
              </a:prstGeom>
              <a:solidFill>
                <a:srgbClr val="FF0000"/>
              </a:solidFill>
              <a:ln w="6350"/>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zh-CN" altLang="en-US" b="1">
                  <a:latin typeface="Helvetica Neue" charset="0"/>
                  <a:ea typeface="Helvetica Neue" charset="0"/>
                  <a:cs typeface="Helvetica Neue" charset="0"/>
                </a:endParaRPr>
              </a:p>
            </p:txBody>
          </p:sp>
          <p:sp>
            <p:nvSpPr>
              <p:cNvPr id="38" name="Freeform 37"/>
              <p:cNvSpPr/>
              <p:nvPr/>
            </p:nvSpPr>
            <p:spPr>
              <a:xfrm>
                <a:off x="9805622" y="3739118"/>
                <a:ext cx="1296328" cy="472449"/>
              </a:xfrm>
              <a:custGeom>
                <a:avLst/>
                <a:gdLst>
                  <a:gd name="connsiteX0" fmla="*/ 0 w 844061"/>
                  <a:gd name="connsiteY0" fmla="*/ 24824 h 436806"/>
                  <a:gd name="connsiteX1" fmla="*/ 572756 w 844061"/>
                  <a:gd name="connsiteY1" fmla="*/ 44921 h 436806"/>
                  <a:gd name="connsiteX2" fmla="*/ 844061 w 844061"/>
                  <a:gd name="connsiteY2" fmla="*/ 436806 h 436806"/>
                  <a:gd name="connsiteX3" fmla="*/ 844061 w 844061"/>
                  <a:gd name="connsiteY3" fmla="*/ 436806 h 436806"/>
                </a:gdLst>
                <a:ahLst/>
                <a:cxnLst>
                  <a:cxn ang="0">
                    <a:pos x="connsiteX0" y="connsiteY0"/>
                  </a:cxn>
                  <a:cxn ang="0">
                    <a:pos x="connsiteX1" y="connsiteY1"/>
                  </a:cxn>
                  <a:cxn ang="0">
                    <a:pos x="connsiteX2" y="connsiteY2"/>
                  </a:cxn>
                  <a:cxn ang="0">
                    <a:pos x="connsiteX3" y="connsiteY3"/>
                  </a:cxn>
                </a:cxnLst>
                <a:rect l="l" t="t" r="r" b="b"/>
                <a:pathLst>
                  <a:path w="844061" h="436806">
                    <a:moveTo>
                      <a:pt x="0" y="24824"/>
                    </a:moveTo>
                    <a:cubicBezTo>
                      <a:pt x="216039" y="540"/>
                      <a:pt x="432079" y="-23743"/>
                      <a:pt x="572756" y="44921"/>
                    </a:cubicBezTo>
                    <a:cubicBezTo>
                      <a:pt x="713433" y="113585"/>
                      <a:pt x="844061" y="436806"/>
                      <a:pt x="844061" y="436806"/>
                    </a:cubicBezTo>
                    <a:lnTo>
                      <a:pt x="844061" y="436806"/>
                    </a:lnTo>
                  </a:path>
                </a:pathLst>
              </a:custGeom>
              <a:noFill/>
              <a:ln w="9525">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Freeform 38"/>
              <p:cNvSpPr/>
              <p:nvPr/>
            </p:nvSpPr>
            <p:spPr>
              <a:xfrm>
                <a:off x="10043618" y="4060229"/>
                <a:ext cx="1048284" cy="205369"/>
              </a:xfrm>
              <a:custGeom>
                <a:avLst/>
                <a:gdLst>
                  <a:gd name="connsiteX0" fmla="*/ 0 w 542611"/>
                  <a:gd name="connsiteY0" fmla="*/ 120862 h 151007"/>
                  <a:gd name="connsiteX1" fmla="*/ 200967 w 542611"/>
                  <a:gd name="connsiteY1" fmla="*/ 282 h 151007"/>
                  <a:gd name="connsiteX2" fmla="*/ 542611 w 542611"/>
                  <a:gd name="connsiteY2" fmla="*/ 151007 h 151007"/>
                </a:gdLst>
                <a:ahLst/>
                <a:cxnLst>
                  <a:cxn ang="0">
                    <a:pos x="connsiteX0" y="connsiteY0"/>
                  </a:cxn>
                  <a:cxn ang="0">
                    <a:pos x="connsiteX1" y="connsiteY1"/>
                  </a:cxn>
                  <a:cxn ang="0">
                    <a:pos x="connsiteX2" y="connsiteY2"/>
                  </a:cxn>
                </a:cxnLst>
                <a:rect l="l" t="t" r="r" b="b"/>
                <a:pathLst>
                  <a:path w="542611" h="151007">
                    <a:moveTo>
                      <a:pt x="0" y="120862"/>
                    </a:moveTo>
                    <a:cubicBezTo>
                      <a:pt x="55266" y="58060"/>
                      <a:pt x="110532" y="-4742"/>
                      <a:pt x="200967" y="282"/>
                    </a:cubicBezTo>
                    <a:cubicBezTo>
                      <a:pt x="291402" y="5306"/>
                      <a:pt x="542611" y="151007"/>
                      <a:pt x="542611" y="151007"/>
                    </a:cubicBezTo>
                  </a:path>
                </a:pathLst>
              </a:custGeom>
              <a:noFill/>
              <a:ln w="9525">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1" name="Group 40"/>
            <p:cNvGrpSpPr/>
            <p:nvPr/>
          </p:nvGrpSpPr>
          <p:grpSpPr>
            <a:xfrm>
              <a:off x="7159383" y="4509868"/>
              <a:ext cx="2039684" cy="1063172"/>
              <a:chOff x="7446348" y="5176854"/>
              <a:chExt cx="2039684" cy="1063172"/>
            </a:xfrm>
          </p:grpSpPr>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46348" y="5176854"/>
                <a:ext cx="2039684" cy="1063172"/>
              </a:xfrm>
              <a:prstGeom prst="rect">
                <a:avLst/>
              </a:prstGeom>
            </p:spPr>
          </p:pic>
          <p:sp>
            <p:nvSpPr>
              <p:cNvPr id="29" name="Oval 28"/>
              <p:cNvSpPr/>
              <p:nvPr/>
            </p:nvSpPr>
            <p:spPr>
              <a:xfrm>
                <a:off x="7446348" y="5506497"/>
                <a:ext cx="110012" cy="104894"/>
              </a:xfrm>
              <a:prstGeom prst="ellipse">
                <a:avLst/>
              </a:prstGeom>
              <a:ln w="6350"/>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zh-CN" altLang="en-US" b="1">
                  <a:latin typeface="Helvetica Neue" charset="0"/>
                  <a:ea typeface="Helvetica Neue" charset="0"/>
                  <a:cs typeface="Helvetica Neue" charset="0"/>
                </a:endParaRPr>
              </a:p>
            </p:txBody>
          </p:sp>
          <p:sp>
            <p:nvSpPr>
              <p:cNvPr id="30" name="Oval 29"/>
              <p:cNvSpPr/>
              <p:nvPr/>
            </p:nvSpPr>
            <p:spPr>
              <a:xfrm>
                <a:off x="7695913" y="5972175"/>
                <a:ext cx="110012" cy="104894"/>
              </a:xfrm>
              <a:prstGeom prst="ellipse">
                <a:avLst/>
              </a:prstGeom>
              <a:ln w="6350"/>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zh-CN" altLang="en-US" b="1">
                  <a:latin typeface="Helvetica Neue" charset="0"/>
                  <a:ea typeface="Helvetica Neue" charset="0"/>
                  <a:cs typeface="Helvetica Neue" charset="0"/>
                </a:endParaRPr>
              </a:p>
            </p:txBody>
          </p:sp>
        </p:grpSp>
        <p:sp>
          <p:nvSpPr>
            <p:cNvPr id="6" name="TextBox 5"/>
            <p:cNvSpPr txBox="1"/>
            <p:nvPr/>
          </p:nvSpPr>
          <p:spPr>
            <a:xfrm>
              <a:off x="7470327" y="1249221"/>
              <a:ext cx="1056700" cy="369332"/>
            </a:xfrm>
            <a:prstGeom prst="rect">
              <a:avLst/>
            </a:prstGeom>
            <a:noFill/>
          </p:spPr>
          <p:txBody>
            <a:bodyPr wrap="none" rtlCol="0">
              <a:spAutoFit/>
            </a:bodyPr>
            <a:lstStyle/>
            <a:p>
              <a:r>
                <a:rPr kumimoji="1" lang="en-US" altLang="zh-CN" b="1" u="sng" dirty="0">
                  <a:latin typeface="Helvetica Neue Light" charset="0"/>
                  <a:ea typeface="Helvetica Neue Light" charset="0"/>
                  <a:cs typeface="Helvetica Neue Light" charset="0"/>
                </a:rPr>
                <a:t>K</a:t>
              </a:r>
              <a:r>
                <a:rPr kumimoji="1" lang="en-US" altLang="zh-CN" dirty="0">
                  <a:latin typeface="Helvetica Neue Light" charset="0"/>
                  <a:ea typeface="Helvetica Neue Light" charset="0"/>
                  <a:cs typeface="Helvetica Neue Light" charset="0"/>
                </a:rPr>
                <a:t>NOWN</a:t>
              </a:r>
              <a:endParaRPr kumimoji="1" lang="zh-CN" altLang="en-US" dirty="0">
                <a:latin typeface="Helvetica Neue Light" charset="0"/>
                <a:ea typeface="Helvetica Neue Light" charset="0"/>
                <a:cs typeface="Helvetica Neue Light" charset="0"/>
              </a:endParaRPr>
            </a:p>
          </p:txBody>
        </p:sp>
        <p:sp>
          <p:nvSpPr>
            <p:cNvPr id="7" name="TextBox 6"/>
            <p:cNvSpPr txBox="1"/>
            <p:nvPr/>
          </p:nvSpPr>
          <p:spPr>
            <a:xfrm>
              <a:off x="8963506" y="1205533"/>
              <a:ext cx="2367957" cy="646331"/>
            </a:xfrm>
            <a:prstGeom prst="rect">
              <a:avLst/>
            </a:prstGeom>
            <a:noFill/>
          </p:spPr>
          <p:txBody>
            <a:bodyPr wrap="none" rtlCol="0">
              <a:spAutoFit/>
            </a:bodyPr>
            <a:lstStyle/>
            <a:p>
              <a:r>
                <a:rPr kumimoji="1" lang="en-US" altLang="zh-CN" dirty="0">
                  <a:latin typeface="Helvetica Neue Light" charset="0"/>
                  <a:ea typeface="Helvetica Neue Light" charset="0"/>
                  <a:cs typeface="Helvetica Neue Light" charset="0"/>
                </a:rPr>
                <a:t>KNOWN</a:t>
              </a:r>
              <a:r>
                <a:rPr kumimoji="1" lang="zh-CN" altLang="en-US" dirty="0">
                  <a:latin typeface="Helvetica Neue Light" charset="0"/>
                  <a:ea typeface="Helvetica Neue Light" charset="0"/>
                  <a:cs typeface="Helvetica Neue Light" charset="0"/>
                </a:rPr>
                <a:t> </a:t>
              </a:r>
              <a:r>
                <a:rPr kumimoji="1" lang="en-US" altLang="zh-CN" b="1" u="sng" dirty="0">
                  <a:latin typeface="Helvetica Neue Light" charset="0"/>
                  <a:ea typeface="Helvetica Neue Light" charset="0"/>
                  <a:cs typeface="Helvetica Neue Light" charset="0"/>
                </a:rPr>
                <a:t>U</a:t>
              </a:r>
              <a:r>
                <a:rPr kumimoji="1" lang="en-US" altLang="zh-CN" dirty="0">
                  <a:latin typeface="Helvetica Neue Light" charset="0"/>
                  <a:ea typeface="Helvetica Neue Light" charset="0"/>
                  <a:cs typeface="Helvetica Neue Light" charset="0"/>
                </a:rPr>
                <a:t>NKNOWN/</a:t>
              </a:r>
            </a:p>
            <a:p>
              <a:r>
                <a:rPr kumimoji="1" lang="en-US" altLang="zh-CN" dirty="0">
                  <a:latin typeface="Helvetica Neue Light" charset="0"/>
                  <a:ea typeface="Helvetica Neue Light" charset="0"/>
                  <a:cs typeface="Helvetica Neue Light" charset="0"/>
                </a:rPr>
                <a:t>To Be Trained/Hunted</a:t>
              </a:r>
              <a:endParaRPr kumimoji="1" lang="zh-CN" altLang="en-US" dirty="0">
                <a:latin typeface="Helvetica Neue Light" charset="0"/>
                <a:ea typeface="Helvetica Neue Light" charset="0"/>
                <a:cs typeface="Helvetica Neue Light" charset="0"/>
              </a:endParaRPr>
            </a:p>
          </p:txBody>
        </p:sp>
        <p:sp>
          <p:nvSpPr>
            <p:cNvPr id="10" name="Oval 9"/>
            <p:cNvSpPr/>
            <p:nvPr/>
          </p:nvSpPr>
          <p:spPr>
            <a:xfrm>
              <a:off x="7666481" y="4471516"/>
              <a:ext cx="593681" cy="582804"/>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en-US" altLang="zh-CN" b="1" dirty="0">
                  <a:latin typeface="Helvetica Neue" charset="0"/>
                  <a:ea typeface="Helvetica Neue" charset="0"/>
                  <a:cs typeface="Helvetica Neue" charset="0"/>
                </a:rPr>
                <a:t>K</a:t>
              </a:r>
              <a:endParaRPr kumimoji="1" lang="zh-CN" altLang="en-US" b="1" dirty="0">
                <a:latin typeface="Helvetica Neue" charset="0"/>
                <a:ea typeface="Helvetica Neue" charset="0"/>
                <a:cs typeface="Helvetica Neue" charset="0"/>
              </a:endParaRPr>
            </a:p>
          </p:txBody>
        </p:sp>
        <p:sp>
          <p:nvSpPr>
            <p:cNvPr id="11" name="Oval 10"/>
            <p:cNvSpPr/>
            <p:nvPr/>
          </p:nvSpPr>
          <p:spPr>
            <a:xfrm>
              <a:off x="9633972" y="2543454"/>
              <a:ext cx="593681" cy="582804"/>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en-US" altLang="zh-CN" b="1">
                  <a:latin typeface="Helvetica Neue" charset="0"/>
                  <a:ea typeface="Helvetica Neue" charset="0"/>
                  <a:cs typeface="Helvetica Neue" charset="0"/>
                </a:rPr>
                <a:t>U</a:t>
              </a:r>
              <a:endParaRPr kumimoji="1" lang="zh-CN" altLang="en-US" b="1" dirty="0">
                <a:latin typeface="Helvetica Neue" charset="0"/>
                <a:ea typeface="Helvetica Neue" charset="0"/>
                <a:cs typeface="Helvetica Neue" charset="0"/>
              </a:endParaRPr>
            </a:p>
          </p:txBody>
        </p:sp>
        <p:cxnSp>
          <p:nvCxnSpPr>
            <p:cNvPr id="13" name="Straight Arrow Connector 12"/>
            <p:cNvCxnSpPr>
              <a:stCxn id="10" idx="6"/>
              <a:endCxn id="11" idx="2"/>
            </p:cNvCxnSpPr>
            <p:nvPr/>
          </p:nvCxnSpPr>
          <p:spPr>
            <a:xfrm flipV="1">
              <a:off x="8260162" y="2834856"/>
              <a:ext cx="1373810" cy="19280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660452" y="3331640"/>
              <a:ext cx="593681" cy="582804"/>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en-US" altLang="zh-CN" b="1" dirty="0">
                  <a:latin typeface="Helvetica Neue" charset="0"/>
                  <a:ea typeface="Helvetica Neue" charset="0"/>
                  <a:cs typeface="Helvetica Neue" charset="0"/>
                </a:rPr>
                <a:t>K</a:t>
              </a:r>
              <a:endParaRPr kumimoji="1" lang="zh-CN" altLang="en-US" b="1" dirty="0">
                <a:latin typeface="Helvetica Neue" charset="0"/>
                <a:ea typeface="Helvetica Neue" charset="0"/>
                <a:cs typeface="Helvetica Neue" charset="0"/>
              </a:endParaRPr>
            </a:p>
          </p:txBody>
        </p:sp>
        <p:cxnSp>
          <p:nvCxnSpPr>
            <p:cNvPr id="19" name="Straight Arrow Connector 18"/>
            <p:cNvCxnSpPr>
              <a:stCxn id="17" idx="6"/>
              <a:endCxn id="11" idx="2"/>
            </p:cNvCxnSpPr>
            <p:nvPr/>
          </p:nvCxnSpPr>
          <p:spPr>
            <a:xfrm flipV="1">
              <a:off x="8254133" y="2834856"/>
              <a:ext cx="1379839" cy="7881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023798" y="1252694"/>
              <a:ext cx="10048" cy="50846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4481566" y="2175625"/>
            <a:ext cx="704725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1381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3338" y="195543"/>
            <a:ext cx="11682399" cy="1143000"/>
          </a:xfrm>
        </p:spPr>
        <p:txBody>
          <a:bodyPr>
            <a:normAutofit fontScale="90000"/>
          </a:bodyPr>
          <a:lstStyle/>
          <a:p>
            <a:r>
              <a:rPr kumimoji="1" lang="en-US" altLang="zh-CN" sz="4400" dirty="0"/>
              <a:t>TI/Reputation Based</a:t>
            </a:r>
            <a:r>
              <a:rPr kumimoji="1" lang="zh-CN" altLang="en-US" sz="4400" dirty="0"/>
              <a:t> </a:t>
            </a:r>
            <a:r>
              <a:rPr kumimoji="1" lang="en-US" altLang="zh-CN" sz="4400" dirty="0"/>
              <a:t>Threat hunting/Attribution</a:t>
            </a:r>
            <a:endParaRPr kumimoji="1" lang="zh-CN" altLang="en-US" sz="4400" dirty="0"/>
          </a:p>
        </p:txBody>
      </p:sp>
      <p:sp>
        <p:nvSpPr>
          <p:cNvPr id="6" name="TextBox 6"/>
          <p:cNvSpPr txBox="1"/>
          <p:nvPr/>
        </p:nvSpPr>
        <p:spPr>
          <a:xfrm>
            <a:off x="393337" y="1098229"/>
            <a:ext cx="5264459" cy="3877985"/>
          </a:xfrm>
          <a:prstGeom prst="rect">
            <a:avLst/>
          </a:prstGeom>
        </p:spPr>
        <p:txBody>
          <a:bodyPr wrap="square">
            <a:spAutoFit/>
          </a:bodyPr>
          <a:lstStyle>
            <a:defPPr>
              <a:defRPr lang="zh-CN"/>
            </a:defPPr>
            <a:lvl1pPr marL="321469" indent="-321469">
              <a:lnSpc>
                <a:spcPct val="150000"/>
              </a:lnSpc>
              <a:buFont typeface="Arial" panose="020B0604020202020204" pitchFamily="34" charset="0"/>
              <a:buChar char="•"/>
              <a:defRPr sz="2400">
                <a:solidFill>
                  <a:srgbClr val="000000"/>
                </a:solidFill>
                <a:latin typeface="+mn-ea"/>
              </a:defRPr>
            </a:lvl1pPr>
            <a:lvl2pPr marL="750094" lvl="1" indent="-321469">
              <a:lnSpc>
                <a:spcPct val="150000"/>
              </a:lnSpc>
              <a:buFont typeface="Arial" panose="020B0604020202020204" pitchFamily="34" charset="0"/>
              <a:buChar char="•"/>
              <a:defRPr sz="2400">
                <a:solidFill>
                  <a:srgbClr val="000000"/>
                </a:solidFill>
                <a:latin typeface="+mn-ea"/>
              </a:defRPr>
            </a:lvl2pPr>
          </a:lstStyle>
          <a:p>
            <a:pPr>
              <a:buFont typeface="Wingdings" charset="2"/>
              <a:buChar char="p"/>
            </a:pPr>
            <a:r>
              <a:rPr lang="en-US" altLang="zh-CN" sz="2000" dirty="0">
                <a:solidFill>
                  <a:schemeClr val="tx1"/>
                </a:solidFill>
                <a:latin typeface="Helvetica Neue Light" charset="0"/>
                <a:ea typeface="Helvetica Neue Light" charset="0"/>
                <a:cs typeface="Helvetica Neue Light" charset="0"/>
              </a:rPr>
              <a:t>Malware-&gt;C2-&gt;Bot</a:t>
            </a:r>
            <a:r>
              <a:rPr lang="mr-IN" altLang="zh-CN" sz="2000" dirty="0">
                <a:solidFill>
                  <a:schemeClr val="tx1"/>
                </a:solidFill>
                <a:latin typeface="Helvetica Neue Light" charset="0"/>
                <a:ea typeface="Helvetica Neue Light" charset="0"/>
                <a:cs typeface="Helvetica Neue Light" charset="0"/>
              </a:rPr>
              <a:t>…</a:t>
            </a:r>
            <a:endParaRPr lang="en-US" altLang="zh-CN" sz="2000" dirty="0">
              <a:solidFill>
                <a:schemeClr val="tx1"/>
              </a:solidFill>
              <a:latin typeface="Helvetica Neue Light" charset="0"/>
              <a:ea typeface="Helvetica Neue Light" charset="0"/>
              <a:cs typeface="Helvetica Neue Light" charset="0"/>
            </a:endParaRPr>
          </a:p>
          <a:p>
            <a:pPr lvl="1"/>
            <a:r>
              <a:rPr lang="en-US" altLang="zh-CN" sz="2000" dirty="0" smtClean="0">
                <a:solidFill>
                  <a:schemeClr val="tx1"/>
                </a:solidFill>
                <a:latin typeface="Helvetica Neue Light" charset="0"/>
                <a:ea typeface="Helvetica Neue Light" charset="0"/>
                <a:cs typeface="Helvetica Neue Light" charset="0"/>
              </a:rPr>
              <a:t>Sandbox the </a:t>
            </a:r>
            <a:r>
              <a:rPr lang="en-US" altLang="zh-CN" sz="2000" dirty="0">
                <a:solidFill>
                  <a:schemeClr val="tx1"/>
                </a:solidFill>
                <a:latin typeface="Helvetica Neue Light" charset="0"/>
                <a:ea typeface="Helvetica Neue Light" charset="0"/>
                <a:cs typeface="Helvetica Neue Light" charset="0"/>
              </a:rPr>
              <a:t>malware </a:t>
            </a:r>
            <a:r>
              <a:rPr lang="en-US" altLang="zh-CN" sz="2000" dirty="0" smtClean="0">
                <a:solidFill>
                  <a:schemeClr val="tx1"/>
                </a:solidFill>
                <a:latin typeface="Helvetica Neue Light" charset="0"/>
                <a:ea typeface="Helvetica Neue Light" charset="0"/>
                <a:cs typeface="Helvetica Neue Light" charset="0"/>
              </a:rPr>
              <a:t>to extract C2 </a:t>
            </a:r>
            <a:r>
              <a:rPr lang="en-US" altLang="zh-CN" sz="1200" dirty="0" smtClean="0">
                <a:solidFill>
                  <a:schemeClr val="tx1"/>
                </a:solidFill>
                <a:latin typeface="Helvetica Neue Light" charset="0"/>
                <a:ea typeface="Helvetica Neue Light" charset="0"/>
                <a:cs typeface="Helvetica Neue Light" charset="0"/>
              </a:rPr>
              <a:t>(Command and Control)</a:t>
            </a:r>
            <a:endParaRPr lang="en-US" altLang="zh-CN" sz="1200" dirty="0">
              <a:solidFill>
                <a:schemeClr val="tx1"/>
              </a:solidFill>
              <a:latin typeface="Helvetica Neue Light" charset="0"/>
              <a:ea typeface="Helvetica Neue Light" charset="0"/>
              <a:cs typeface="Helvetica Neue Light" charset="0"/>
            </a:endParaRPr>
          </a:p>
          <a:p>
            <a:pPr lvl="1"/>
            <a:r>
              <a:rPr lang="en-US" altLang="zh-CN" sz="2000" dirty="0" smtClean="0">
                <a:solidFill>
                  <a:schemeClr val="tx1"/>
                </a:solidFill>
                <a:latin typeface="Helvetica Neue Light" charset="0"/>
                <a:ea typeface="Helvetica Neue Light" charset="0"/>
                <a:cs typeface="Helvetica Neue Light" charset="0"/>
              </a:rPr>
              <a:t>Detect/hunt </a:t>
            </a:r>
            <a:r>
              <a:rPr lang="en-US" altLang="zh-CN" sz="2000" dirty="0">
                <a:solidFill>
                  <a:schemeClr val="tx1"/>
                </a:solidFill>
                <a:latin typeface="Helvetica Neue Light" charset="0"/>
                <a:ea typeface="Helvetica Neue Light" charset="0"/>
                <a:cs typeface="Helvetica Neue Light" charset="0"/>
              </a:rPr>
              <a:t>through </a:t>
            </a:r>
            <a:r>
              <a:rPr lang="en-US" altLang="zh-CN" sz="2000" dirty="0" smtClean="0">
                <a:solidFill>
                  <a:schemeClr val="tx1"/>
                </a:solidFill>
                <a:latin typeface="Helvetica Neue Light" charset="0"/>
                <a:ea typeface="Helvetica Neue Light" charset="0"/>
                <a:cs typeface="Helvetica Neue Light" charset="0"/>
              </a:rPr>
              <a:t>DFI/DPI </a:t>
            </a:r>
            <a:r>
              <a:rPr lang="en-US" altLang="zh-CN" sz="1200" dirty="0" smtClean="0">
                <a:solidFill>
                  <a:schemeClr val="tx1"/>
                </a:solidFill>
                <a:latin typeface="Helvetica Neue Light" charset="0"/>
                <a:ea typeface="Helvetica Neue Light" charset="0"/>
                <a:cs typeface="Helvetica Neue Light" charset="0"/>
              </a:rPr>
              <a:t>(Deep Flow Inspection/Deep Packet Inspection)</a:t>
            </a:r>
            <a:endParaRPr lang="en-US" altLang="zh-CN" sz="1400" dirty="0">
              <a:solidFill>
                <a:schemeClr val="tx1"/>
              </a:solidFill>
              <a:latin typeface="Helvetica Neue Light" charset="0"/>
              <a:ea typeface="Helvetica Neue Light" charset="0"/>
              <a:cs typeface="Helvetica Neue Light" charset="0"/>
            </a:endParaRPr>
          </a:p>
          <a:p>
            <a:pPr lvl="1"/>
            <a:r>
              <a:rPr lang="en-US" altLang="zh-CN" sz="2000" dirty="0" smtClean="0">
                <a:solidFill>
                  <a:schemeClr val="tx1"/>
                </a:solidFill>
                <a:latin typeface="Helvetica Neue Light" charset="0"/>
                <a:ea typeface="Helvetica Neue Light" charset="0"/>
                <a:cs typeface="Helvetica Neue Light" charset="0"/>
              </a:rPr>
              <a:t>Verify </a:t>
            </a:r>
            <a:r>
              <a:rPr lang="en-US" altLang="zh-CN" sz="2000" dirty="0">
                <a:solidFill>
                  <a:schemeClr val="tx1"/>
                </a:solidFill>
                <a:latin typeface="Helvetica Neue Light" charset="0"/>
                <a:ea typeface="Helvetica Neue Light" charset="0"/>
                <a:cs typeface="Helvetica Neue Light" charset="0"/>
              </a:rPr>
              <a:t>the </a:t>
            </a:r>
            <a:r>
              <a:rPr lang="en-US" altLang="zh-CN" sz="2000" dirty="0" smtClean="0">
                <a:solidFill>
                  <a:schemeClr val="tx1"/>
                </a:solidFill>
                <a:latin typeface="Helvetica Neue Light" charset="0"/>
                <a:ea typeface="Helvetica Neue Light" charset="0"/>
                <a:cs typeface="Helvetica Neue Light" charset="0"/>
              </a:rPr>
              <a:t>“bots” detected</a:t>
            </a:r>
            <a:endParaRPr lang="en-US" altLang="zh-CN" sz="2000" dirty="0">
              <a:solidFill>
                <a:schemeClr val="tx1"/>
              </a:solidFill>
              <a:latin typeface="Helvetica Neue Light" charset="0"/>
              <a:ea typeface="Helvetica Neue Light" charset="0"/>
              <a:cs typeface="Helvetica Neue Light" charset="0"/>
            </a:endParaRPr>
          </a:p>
          <a:p>
            <a:pPr lvl="1"/>
            <a:r>
              <a:rPr lang="en-US" altLang="zh-CN" sz="2000" dirty="0">
                <a:solidFill>
                  <a:schemeClr val="tx1"/>
                </a:solidFill>
                <a:latin typeface="Helvetica Neue Light" charset="0"/>
                <a:ea typeface="Helvetica Neue Light" charset="0"/>
                <a:cs typeface="Helvetica Neue Light" charset="0"/>
              </a:rPr>
              <a:t>Correlate </a:t>
            </a:r>
            <a:r>
              <a:rPr lang="en-US" altLang="zh-CN" sz="2000" dirty="0" smtClean="0">
                <a:solidFill>
                  <a:schemeClr val="tx1"/>
                </a:solidFill>
                <a:latin typeface="Helvetica Neue Light" charset="0"/>
                <a:ea typeface="Helvetica Neue Light" charset="0"/>
                <a:cs typeface="Helvetica Neue Light" charset="0"/>
              </a:rPr>
              <a:t>with IP/domain reputation </a:t>
            </a:r>
          </a:p>
          <a:p>
            <a:pPr lvl="1"/>
            <a:r>
              <a:rPr lang="en-US" altLang="zh-CN" sz="2000" dirty="0" smtClean="0">
                <a:solidFill>
                  <a:schemeClr val="tx1"/>
                </a:solidFill>
                <a:latin typeface="Helvetica Neue Light" charset="0"/>
                <a:ea typeface="Helvetica Neue Light" charset="0"/>
                <a:cs typeface="Helvetica Neue Light" charset="0"/>
              </a:rPr>
              <a:t>Update </a:t>
            </a:r>
            <a:r>
              <a:rPr lang="en-US" altLang="zh-CN" sz="2000" dirty="0">
                <a:solidFill>
                  <a:schemeClr val="tx1"/>
                </a:solidFill>
                <a:latin typeface="Helvetica Neue Light" charset="0"/>
                <a:ea typeface="Helvetica Neue Light" charset="0"/>
                <a:cs typeface="Helvetica Neue Light" charset="0"/>
              </a:rPr>
              <a:t>the reputation </a:t>
            </a:r>
            <a:r>
              <a:rPr lang="en-US" altLang="zh-CN" sz="2000" dirty="0" smtClean="0">
                <a:solidFill>
                  <a:schemeClr val="tx1"/>
                </a:solidFill>
                <a:latin typeface="Helvetica Neue Light" charset="0"/>
                <a:ea typeface="Helvetica Neue Light" charset="0"/>
                <a:cs typeface="Helvetica Neue Light" charset="0"/>
              </a:rPr>
              <a:t>database</a:t>
            </a:r>
          </a:p>
          <a:p>
            <a:pPr lvl="1"/>
            <a:r>
              <a:rPr lang="en-US" altLang="zh-CN" sz="2000" dirty="0" smtClean="0">
                <a:solidFill>
                  <a:schemeClr val="tx1"/>
                </a:solidFill>
                <a:latin typeface="Helvetica Neue Light" charset="0"/>
                <a:ea typeface="Helvetica Neue Light" charset="0"/>
                <a:cs typeface="Helvetica Neue Light" charset="0"/>
              </a:rPr>
              <a:t>Release </a:t>
            </a:r>
            <a:r>
              <a:rPr lang="en-US" altLang="zh-CN" sz="2000" dirty="0">
                <a:solidFill>
                  <a:schemeClr val="tx1"/>
                </a:solidFill>
                <a:latin typeface="Helvetica Neue Light" charset="0"/>
                <a:ea typeface="Helvetica Neue Light" charset="0"/>
                <a:cs typeface="Helvetica Neue Light" charset="0"/>
              </a:rPr>
              <a:t>to whole ecosystem</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75301" y="961008"/>
            <a:ext cx="5384800" cy="2878619"/>
          </a:xfrm>
          <a:prstGeom prst="rect">
            <a:avLst/>
          </a:prstGeom>
        </p:spPr>
      </p:pic>
      <p:pic>
        <p:nvPicPr>
          <p:cNvPr id="11" name="图片 25"/>
          <p:cNvPicPr/>
          <p:nvPr/>
        </p:nvPicPr>
        <p:blipFill rotWithShape="1">
          <a:blip r:embed="rId4" cstate="print">
            <a:extLst>
              <a:ext uri="{28A0092B-C50C-407E-A947-70E740481C1C}">
                <a14:useLocalDpi xmlns:a14="http://schemas.microsoft.com/office/drawing/2010/main"/>
              </a:ext>
            </a:extLst>
          </a:blip>
          <a:srcRect l="1031" r="1047"/>
          <a:stretch/>
        </p:blipFill>
        <p:spPr bwMode="auto">
          <a:xfrm>
            <a:off x="6326353" y="3719554"/>
            <a:ext cx="5082697" cy="26258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6065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0054" y="93673"/>
            <a:ext cx="11616409" cy="1143000"/>
          </a:xfrm>
        </p:spPr>
        <p:txBody>
          <a:bodyPr>
            <a:noAutofit/>
          </a:bodyPr>
          <a:lstStyle/>
          <a:p>
            <a:r>
              <a:rPr kumimoji="1" lang="en-US" altLang="zh-CN" sz="3600" dirty="0" smtClean="0"/>
              <a:t>Cyber Kill </a:t>
            </a:r>
            <a:r>
              <a:rPr kumimoji="1" lang="en-US" altLang="zh-CN" sz="3600" dirty="0"/>
              <a:t>Chain</a:t>
            </a:r>
            <a:r>
              <a:rPr kumimoji="1" lang="zh-CN" altLang="en-US" sz="3600" dirty="0"/>
              <a:t> </a:t>
            </a:r>
            <a:r>
              <a:rPr kumimoji="1" lang="en-US" altLang="zh-CN" sz="3600" dirty="0"/>
              <a:t>can be introduced to</a:t>
            </a:r>
            <a:r>
              <a:rPr kumimoji="1" lang="zh-CN" altLang="en-US" sz="3600" dirty="0"/>
              <a:t> </a:t>
            </a:r>
            <a:r>
              <a:rPr kumimoji="1" lang="en-US" altLang="zh-CN" sz="3600" dirty="0"/>
              <a:t>automate Inference</a:t>
            </a:r>
            <a:endParaRPr kumimoji="1" lang="zh-CN" altLang="en-US" sz="3600" dirty="0"/>
          </a:p>
        </p:txBody>
      </p:sp>
      <p:sp>
        <p:nvSpPr>
          <p:cNvPr id="47" name="Shape 172"/>
          <p:cNvSpPr/>
          <p:nvPr/>
        </p:nvSpPr>
        <p:spPr>
          <a:xfrm>
            <a:off x="120861" y="2082717"/>
            <a:ext cx="2523787" cy="412575"/>
          </a:xfrm>
          <a:custGeom>
            <a:avLst/>
            <a:gdLst/>
            <a:ahLst/>
            <a:cxnLst>
              <a:cxn ang="0">
                <a:pos x="wd2" y="hd2"/>
              </a:cxn>
              <a:cxn ang="5400000">
                <a:pos x="wd2" y="hd2"/>
              </a:cxn>
              <a:cxn ang="10800000">
                <a:pos x="wd2" y="hd2"/>
              </a:cxn>
              <a:cxn ang="16200000">
                <a:pos x="wd2" y="hd2"/>
              </a:cxn>
            </a:cxnLst>
            <a:rect l="0" t="0" r="r" b="b"/>
            <a:pathLst>
              <a:path w="21600" h="21600" extrusionOk="0">
                <a:moveTo>
                  <a:pt x="19929" y="21600"/>
                </a:moveTo>
                <a:lnTo>
                  <a:pt x="0" y="21600"/>
                </a:lnTo>
                <a:lnTo>
                  <a:pt x="1671" y="10739"/>
                </a:lnTo>
                <a:lnTo>
                  <a:pt x="0" y="0"/>
                </a:lnTo>
                <a:lnTo>
                  <a:pt x="19929" y="0"/>
                </a:lnTo>
                <a:lnTo>
                  <a:pt x="21600" y="10739"/>
                </a:lnTo>
                <a:lnTo>
                  <a:pt x="19929" y="21600"/>
                </a:lnTo>
                <a:close/>
              </a:path>
            </a:pathLst>
          </a:custGeom>
          <a:solidFill>
            <a:schemeClr val="tx1">
              <a:alpha val="30000"/>
            </a:schemeClr>
          </a:solidFill>
          <a:ln w="12700" cap="flat">
            <a:noFill/>
            <a:miter lim="400000"/>
          </a:ln>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sp>
        <p:nvSpPr>
          <p:cNvPr id="48" name="Shape 173"/>
          <p:cNvSpPr/>
          <p:nvPr/>
        </p:nvSpPr>
        <p:spPr>
          <a:xfrm>
            <a:off x="526569" y="2193144"/>
            <a:ext cx="2098257" cy="221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a:lnSpc>
                <a:spcPct val="120000"/>
              </a:lnSpc>
              <a:defRPr sz="1000" b="1">
                <a:solidFill>
                  <a:srgbClr val="FFFFFF"/>
                </a:solidFill>
              </a:defRPr>
            </a:lvl1pPr>
          </a:lstStyle>
          <a:p>
            <a:pPr algn="just"/>
            <a:r>
              <a:rPr lang="en-US" sz="1200" dirty="0">
                <a:solidFill>
                  <a:schemeClr val="tx1"/>
                </a:solidFill>
                <a:ea typeface="Helvetica Neue Light" charset="0"/>
                <a:cs typeface="Helvetica Neue Light" charset="0"/>
              </a:rPr>
              <a:t>Inference Method Base</a:t>
            </a:r>
            <a:endParaRPr sz="1200" dirty="0">
              <a:solidFill>
                <a:schemeClr val="tx1"/>
              </a:solidFill>
              <a:ea typeface="Helvetica Neue Light" charset="0"/>
              <a:cs typeface="Helvetica Neue Light" charset="0"/>
            </a:endParaRPr>
          </a:p>
        </p:txBody>
      </p:sp>
      <p:sp>
        <p:nvSpPr>
          <p:cNvPr id="45" name="Shape 175"/>
          <p:cNvSpPr/>
          <p:nvPr/>
        </p:nvSpPr>
        <p:spPr>
          <a:xfrm>
            <a:off x="2560985" y="2082717"/>
            <a:ext cx="2525779" cy="412575"/>
          </a:xfrm>
          <a:custGeom>
            <a:avLst/>
            <a:gdLst/>
            <a:ahLst/>
            <a:cxnLst>
              <a:cxn ang="0">
                <a:pos x="wd2" y="hd2"/>
              </a:cxn>
              <a:cxn ang="5400000">
                <a:pos x="wd2" y="hd2"/>
              </a:cxn>
              <a:cxn ang="10800000">
                <a:pos x="wd2" y="hd2"/>
              </a:cxn>
              <a:cxn ang="16200000">
                <a:pos x="wd2" y="hd2"/>
              </a:cxn>
            </a:cxnLst>
            <a:rect l="0" t="0" r="r" b="b"/>
            <a:pathLst>
              <a:path w="21600" h="21600" extrusionOk="0">
                <a:moveTo>
                  <a:pt x="19931" y="21600"/>
                </a:moveTo>
                <a:lnTo>
                  <a:pt x="0" y="21600"/>
                </a:lnTo>
                <a:lnTo>
                  <a:pt x="1686" y="10739"/>
                </a:lnTo>
                <a:lnTo>
                  <a:pt x="0" y="0"/>
                </a:lnTo>
                <a:lnTo>
                  <a:pt x="19931" y="0"/>
                </a:lnTo>
                <a:lnTo>
                  <a:pt x="21600" y="10739"/>
                </a:lnTo>
                <a:lnTo>
                  <a:pt x="19931" y="21600"/>
                </a:lnTo>
                <a:close/>
              </a:path>
            </a:pathLst>
          </a:custGeom>
          <a:solidFill>
            <a:schemeClr val="tx1">
              <a:alpha val="30000"/>
            </a:schemeClr>
          </a:solidFill>
          <a:ln w="12700" cap="flat">
            <a:noFill/>
            <a:miter lim="400000"/>
          </a:ln>
          <a:effectLst/>
        </p:spPr>
        <p:txBody>
          <a:bodyPr wrap="square" lIns="45719" tIns="45719" rIns="45719" bIns="45719" numCol="1" anchor="ctr">
            <a:noAutofit/>
          </a:bodyPr>
          <a:lstStyle/>
          <a:p>
            <a:pPr algn="ctr">
              <a:defRPr sz="5400" b="1">
                <a:solidFill>
                  <a:srgbClr val="FFFFFF"/>
                </a:solidFill>
              </a:defRPr>
            </a:pPr>
            <a:endParaRPr sz="5400" b="1" dirty="0">
              <a:solidFill>
                <a:srgbClr val="FFFFFF"/>
              </a:solidFill>
            </a:endParaRPr>
          </a:p>
        </p:txBody>
      </p:sp>
      <p:sp>
        <p:nvSpPr>
          <p:cNvPr id="46" name="Shape 176"/>
          <p:cNvSpPr/>
          <p:nvPr/>
        </p:nvSpPr>
        <p:spPr>
          <a:xfrm>
            <a:off x="2892553" y="2193874"/>
            <a:ext cx="2084655" cy="221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a:lnSpc>
                <a:spcPct val="120000"/>
              </a:lnSpc>
              <a:defRPr sz="1000" b="1">
                <a:solidFill>
                  <a:srgbClr val="FFFFFF"/>
                </a:solidFill>
              </a:defRPr>
            </a:lvl1pPr>
          </a:lstStyle>
          <a:p>
            <a:pPr algn="just"/>
            <a:r>
              <a:rPr lang="en-US" altLang="zh-CN" sz="1200">
                <a:solidFill>
                  <a:schemeClr val="tx1"/>
                </a:solidFill>
                <a:ea typeface="Helvetica Neue Light" charset="0"/>
                <a:cs typeface="Helvetica Neue Light" charset="0"/>
              </a:rPr>
              <a:t>Same-Source Inference</a:t>
            </a:r>
            <a:endParaRPr lang="en-US" altLang="zh-CN" sz="1200" dirty="0">
              <a:solidFill>
                <a:schemeClr val="tx1"/>
              </a:solidFill>
              <a:ea typeface="Helvetica Neue Light" charset="0"/>
              <a:cs typeface="Helvetica Neue Light" charset="0"/>
            </a:endParaRPr>
          </a:p>
        </p:txBody>
      </p:sp>
      <p:sp>
        <p:nvSpPr>
          <p:cNvPr id="43" name="Shape 178"/>
          <p:cNvSpPr/>
          <p:nvPr/>
        </p:nvSpPr>
        <p:spPr>
          <a:xfrm>
            <a:off x="5003103" y="2082717"/>
            <a:ext cx="2523789" cy="412575"/>
          </a:xfrm>
          <a:custGeom>
            <a:avLst/>
            <a:gdLst/>
            <a:ahLst/>
            <a:cxnLst>
              <a:cxn ang="0">
                <a:pos x="wd2" y="hd2"/>
              </a:cxn>
              <a:cxn ang="5400000">
                <a:pos x="wd2" y="hd2"/>
              </a:cxn>
              <a:cxn ang="10800000">
                <a:pos x="wd2" y="hd2"/>
              </a:cxn>
              <a:cxn ang="16200000">
                <a:pos x="wd2" y="hd2"/>
              </a:cxn>
            </a:cxnLst>
            <a:rect l="0" t="0" r="r" b="b"/>
            <a:pathLst>
              <a:path w="21600" h="21600" extrusionOk="0">
                <a:moveTo>
                  <a:pt x="19929" y="21600"/>
                </a:moveTo>
                <a:lnTo>
                  <a:pt x="0" y="21600"/>
                </a:lnTo>
                <a:lnTo>
                  <a:pt x="1671" y="10739"/>
                </a:lnTo>
                <a:lnTo>
                  <a:pt x="0" y="0"/>
                </a:lnTo>
                <a:lnTo>
                  <a:pt x="19929" y="0"/>
                </a:lnTo>
                <a:lnTo>
                  <a:pt x="21600" y="10739"/>
                </a:lnTo>
                <a:lnTo>
                  <a:pt x="19929" y="21600"/>
                </a:lnTo>
                <a:close/>
              </a:path>
            </a:pathLst>
          </a:custGeom>
          <a:solidFill>
            <a:schemeClr val="tx1">
              <a:alpha val="30000"/>
            </a:schemeClr>
          </a:solidFill>
          <a:ln w="12700" cap="flat">
            <a:noFill/>
            <a:miter lim="400000"/>
          </a:ln>
          <a:effectLst/>
        </p:spPr>
        <p:txBody>
          <a:bodyPr wrap="square" lIns="45719" tIns="45719" rIns="45719" bIns="45719" numCol="1" anchor="ctr">
            <a:noAutofit/>
          </a:bodyPr>
          <a:lstStyle/>
          <a:p>
            <a:pPr algn="ctr">
              <a:defRPr sz="5400" b="1">
                <a:solidFill>
                  <a:srgbClr val="FFFFFF"/>
                </a:solidFill>
              </a:defRPr>
            </a:pPr>
            <a:endParaRPr sz="5400" b="1" dirty="0">
              <a:solidFill>
                <a:srgbClr val="FFFFFF"/>
              </a:solidFill>
            </a:endParaRPr>
          </a:p>
        </p:txBody>
      </p:sp>
      <p:sp>
        <p:nvSpPr>
          <p:cNvPr id="44" name="Shape 179"/>
          <p:cNvSpPr/>
          <p:nvPr/>
        </p:nvSpPr>
        <p:spPr>
          <a:xfrm>
            <a:off x="5463293" y="2193144"/>
            <a:ext cx="2200711" cy="221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a:lnSpc>
                <a:spcPct val="120000"/>
              </a:lnSpc>
              <a:defRPr sz="1000" b="1">
                <a:solidFill>
                  <a:srgbClr val="FFFFFF"/>
                </a:solidFill>
              </a:defRPr>
            </a:lvl1pPr>
          </a:lstStyle>
          <a:p>
            <a:pPr algn="just"/>
            <a:r>
              <a:rPr lang="en-US" sz="1200">
                <a:solidFill>
                  <a:schemeClr val="tx1"/>
                </a:solidFill>
                <a:ea typeface="Helvetica Neue Light" charset="0"/>
                <a:cs typeface="Helvetica Neue Light" charset="0"/>
              </a:rPr>
              <a:t>Offense-Defense </a:t>
            </a:r>
            <a:r>
              <a:rPr lang="en-US" sz="1200" dirty="0">
                <a:solidFill>
                  <a:schemeClr val="tx1"/>
                </a:solidFill>
                <a:ea typeface="Helvetica Neue Light" charset="0"/>
                <a:cs typeface="Helvetica Neue Light" charset="0"/>
              </a:rPr>
              <a:t>Tree </a:t>
            </a:r>
            <a:endParaRPr sz="1200" dirty="0">
              <a:solidFill>
                <a:schemeClr val="tx1"/>
              </a:solidFill>
              <a:ea typeface="Helvetica Neue Light" charset="0"/>
              <a:cs typeface="Helvetica Neue Light" charset="0"/>
            </a:endParaRPr>
          </a:p>
        </p:txBody>
      </p:sp>
      <p:sp>
        <p:nvSpPr>
          <p:cNvPr id="41" name="Shape 181"/>
          <p:cNvSpPr/>
          <p:nvPr/>
        </p:nvSpPr>
        <p:spPr>
          <a:xfrm>
            <a:off x="7419323" y="2082717"/>
            <a:ext cx="2529763" cy="412575"/>
          </a:xfrm>
          <a:custGeom>
            <a:avLst/>
            <a:gdLst/>
            <a:ahLst/>
            <a:cxnLst>
              <a:cxn ang="0">
                <a:pos x="wd2" y="hd2"/>
              </a:cxn>
              <a:cxn ang="5400000">
                <a:pos x="wd2" y="hd2"/>
              </a:cxn>
              <a:cxn ang="10800000">
                <a:pos x="wd2" y="hd2"/>
              </a:cxn>
              <a:cxn ang="16200000">
                <a:pos x="wd2" y="hd2"/>
              </a:cxn>
            </a:cxnLst>
            <a:rect l="0" t="0" r="r" b="b"/>
            <a:pathLst>
              <a:path w="21600" h="21600" extrusionOk="0">
                <a:moveTo>
                  <a:pt x="19899" y="21600"/>
                </a:moveTo>
                <a:lnTo>
                  <a:pt x="0" y="21600"/>
                </a:lnTo>
                <a:lnTo>
                  <a:pt x="1701" y="10739"/>
                </a:lnTo>
                <a:lnTo>
                  <a:pt x="0" y="0"/>
                </a:lnTo>
                <a:lnTo>
                  <a:pt x="19899" y="0"/>
                </a:lnTo>
                <a:lnTo>
                  <a:pt x="21600" y="10739"/>
                </a:lnTo>
                <a:lnTo>
                  <a:pt x="19899" y="21600"/>
                </a:lnTo>
                <a:close/>
              </a:path>
            </a:pathLst>
          </a:custGeom>
          <a:solidFill>
            <a:schemeClr val="tx1">
              <a:alpha val="30000"/>
            </a:schemeClr>
          </a:solidFill>
          <a:ln w="12700" cap="flat">
            <a:noFill/>
            <a:miter lim="400000"/>
          </a:ln>
          <a:effectLst/>
        </p:spPr>
        <p:txBody>
          <a:bodyPr wrap="square" lIns="45719" tIns="45719" rIns="45719" bIns="45719" numCol="1" anchor="ctr">
            <a:noAutofit/>
          </a:bodyPr>
          <a:lstStyle/>
          <a:p>
            <a:pPr algn="ctr">
              <a:defRPr sz="5400" b="1">
                <a:solidFill>
                  <a:srgbClr val="FFFFFF"/>
                </a:solidFill>
              </a:defRPr>
            </a:pPr>
            <a:endParaRPr sz="5400" b="1" dirty="0">
              <a:solidFill>
                <a:srgbClr val="FFFFFF"/>
              </a:solidFill>
            </a:endParaRPr>
          </a:p>
        </p:txBody>
      </p:sp>
      <p:sp>
        <p:nvSpPr>
          <p:cNvPr id="42" name="Shape 182"/>
          <p:cNvSpPr/>
          <p:nvPr/>
        </p:nvSpPr>
        <p:spPr>
          <a:xfrm>
            <a:off x="7536741" y="2166669"/>
            <a:ext cx="2294927" cy="2585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a:lnSpc>
                <a:spcPct val="120000"/>
              </a:lnSpc>
              <a:defRPr sz="1000" b="1">
                <a:solidFill>
                  <a:srgbClr val="FFFFFF"/>
                </a:solidFill>
              </a:defRPr>
            </a:lvl1pPr>
          </a:lstStyle>
          <a:p>
            <a:r>
              <a:rPr lang="en-US" sz="1200" dirty="0">
                <a:solidFill>
                  <a:schemeClr val="tx1"/>
                </a:solidFill>
                <a:ea typeface="Helvetica Neue Light" charset="0"/>
                <a:cs typeface="Helvetica Neue Light" charset="0"/>
              </a:rPr>
              <a:t>Visualization</a:t>
            </a:r>
            <a:r>
              <a:rPr lang="en-US" sz="1400" dirty="0">
                <a:solidFill>
                  <a:schemeClr val="tx1"/>
                </a:solidFill>
                <a:ea typeface="Helvetica Neue Light" charset="0"/>
                <a:cs typeface="Helvetica Neue Light" charset="0"/>
              </a:rPr>
              <a:t> of </a:t>
            </a:r>
            <a:r>
              <a:rPr lang="en-US" sz="1200" dirty="0">
                <a:solidFill>
                  <a:schemeClr val="tx1"/>
                </a:solidFill>
                <a:ea typeface="Helvetica Neue Light" charset="0"/>
                <a:cs typeface="Helvetica Neue Light" charset="0"/>
              </a:rPr>
              <a:t>the</a:t>
            </a:r>
            <a:r>
              <a:rPr lang="en-US" sz="1400" dirty="0">
                <a:solidFill>
                  <a:schemeClr val="tx1"/>
                </a:solidFill>
                <a:ea typeface="Helvetica Neue Light" charset="0"/>
                <a:cs typeface="Helvetica Neue Light" charset="0"/>
              </a:rPr>
              <a:t> Kill </a:t>
            </a:r>
            <a:r>
              <a:rPr lang="en-US" sz="1200" dirty="0">
                <a:solidFill>
                  <a:schemeClr val="tx1"/>
                </a:solidFill>
                <a:ea typeface="Helvetica Neue Light" charset="0"/>
                <a:cs typeface="Helvetica Neue Light" charset="0"/>
              </a:rPr>
              <a:t>Chain</a:t>
            </a:r>
            <a:endParaRPr sz="1200" dirty="0">
              <a:solidFill>
                <a:schemeClr val="tx1"/>
              </a:solidFill>
              <a:ea typeface="Helvetica Neue Light" charset="0"/>
              <a:cs typeface="Helvetica Neue Light" charset="0"/>
            </a:endParaRPr>
          </a:p>
        </p:txBody>
      </p:sp>
      <p:grpSp>
        <p:nvGrpSpPr>
          <p:cNvPr id="50" name="Group 190"/>
          <p:cNvGrpSpPr/>
          <p:nvPr/>
        </p:nvGrpSpPr>
        <p:grpSpPr>
          <a:xfrm>
            <a:off x="980473" y="1238638"/>
            <a:ext cx="800583" cy="1261591"/>
            <a:chOff x="0" y="0"/>
            <a:chExt cx="638034" cy="1005438"/>
          </a:xfrm>
        </p:grpSpPr>
        <p:grpSp>
          <p:nvGrpSpPr>
            <p:cNvPr id="69" name="Group 187"/>
            <p:cNvGrpSpPr/>
            <p:nvPr/>
          </p:nvGrpSpPr>
          <p:grpSpPr>
            <a:xfrm>
              <a:off x="0" y="0"/>
              <a:ext cx="638034" cy="775249"/>
              <a:chOff x="0" y="0"/>
              <a:chExt cx="638033" cy="775248"/>
            </a:xfrm>
          </p:grpSpPr>
          <p:sp>
            <p:nvSpPr>
              <p:cNvPr id="72" name="Shape 185"/>
              <p:cNvSpPr/>
              <p:nvPr/>
            </p:nvSpPr>
            <p:spPr>
              <a:xfrm>
                <a:off x="0" y="0"/>
                <a:ext cx="638034" cy="775249"/>
              </a:xfrm>
              <a:custGeom>
                <a:avLst/>
                <a:gdLst/>
                <a:ahLst/>
                <a:cxnLst>
                  <a:cxn ang="0">
                    <a:pos x="wd2" y="hd2"/>
                  </a:cxn>
                  <a:cxn ang="5400000">
                    <a:pos x="wd2" y="hd2"/>
                  </a:cxn>
                  <a:cxn ang="10800000">
                    <a:pos x="wd2" y="hd2"/>
                  </a:cxn>
                  <a:cxn ang="16200000">
                    <a:pos x="wd2" y="hd2"/>
                  </a:cxn>
                </a:cxnLst>
                <a:rect l="0" t="0" r="r" b="b"/>
                <a:pathLst>
                  <a:path w="19685" h="20764" extrusionOk="0">
                    <a:moveTo>
                      <a:pt x="16814" y="2507"/>
                    </a:moveTo>
                    <a:cubicBezTo>
                      <a:pt x="12985" y="-836"/>
                      <a:pt x="6799" y="-836"/>
                      <a:pt x="2872" y="2507"/>
                    </a:cubicBezTo>
                    <a:cubicBezTo>
                      <a:pt x="-957" y="5850"/>
                      <a:pt x="-957" y="11335"/>
                      <a:pt x="2872" y="14678"/>
                    </a:cubicBezTo>
                    <a:cubicBezTo>
                      <a:pt x="9843" y="20764"/>
                      <a:pt x="9843" y="20764"/>
                      <a:pt x="9843" y="20764"/>
                    </a:cubicBezTo>
                    <a:cubicBezTo>
                      <a:pt x="16814" y="14678"/>
                      <a:pt x="16814" y="14678"/>
                      <a:pt x="16814" y="14678"/>
                    </a:cubicBezTo>
                    <a:cubicBezTo>
                      <a:pt x="20643" y="11335"/>
                      <a:pt x="20643" y="5850"/>
                      <a:pt x="16814" y="2507"/>
                    </a:cubicBezTo>
                    <a:close/>
                  </a:path>
                </a:pathLst>
              </a:custGeom>
              <a:solidFill>
                <a:schemeClr val="tx1">
                  <a:alpha val="50000"/>
                </a:schemeClr>
              </a:solidFill>
              <a:ln w="12700" cap="flat">
                <a:noFill/>
                <a:miter lim="400000"/>
              </a:ln>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sp>
            <p:nvSpPr>
              <p:cNvPr id="73" name="Shape 186"/>
              <p:cNvSpPr/>
              <p:nvPr/>
            </p:nvSpPr>
            <p:spPr>
              <a:xfrm>
                <a:off x="88035" y="83098"/>
                <a:ext cx="466727" cy="474663"/>
              </a:xfrm>
              <a:prstGeom prst="ellipse">
                <a:avLst/>
              </a:prstGeom>
              <a:solidFill>
                <a:srgbClr val="3BB3C2"/>
              </a:solidFill>
              <a:ln w="12700" cap="flat">
                <a:noFill/>
                <a:miter lim="400000"/>
              </a:ln>
              <a:effectLst>
                <a:outerShdw blurRad="152400" dist="50800" dir="2700000" rotWithShape="0">
                  <a:srgbClr val="000000">
                    <a:alpha val="30000"/>
                  </a:srgbClr>
                </a:outerShdw>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grpSp>
        <p:sp>
          <p:nvSpPr>
            <p:cNvPr id="70" name="Shape 188"/>
            <p:cNvSpPr/>
            <p:nvPr/>
          </p:nvSpPr>
          <p:spPr>
            <a:xfrm>
              <a:off x="278535" y="914949"/>
              <a:ext cx="85727" cy="90489"/>
            </a:xfrm>
            <a:prstGeom prst="ellipse">
              <a:avLst/>
            </a:prstGeom>
            <a:solidFill>
              <a:srgbClr val="3BB3C2"/>
            </a:solidFill>
            <a:ln w="12700" cap="flat">
              <a:noFill/>
              <a:miter lim="400000"/>
            </a:ln>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grpSp>
      <p:grpSp>
        <p:nvGrpSpPr>
          <p:cNvPr id="51" name="Group 196"/>
          <p:cNvGrpSpPr/>
          <p:nvPr/>
        </p:nvGrpSpPr>
        <p:grpSpPr>
          <a:xfrm>
            <a:off x="5866697" y="1238638"/>
            <a:ext cx="800585" cy="1261591"/>
            <a:chOff x="0" y="0"/>
            <a:chExt cx="638035" cy="1005438"/>
          </a:xfrm>
        </p:grpSpPr>
        <p:grpSp>
          <p:nvGrpSpPr>
            <p:cNvPr id="64" name="Group 193"/>
            <p:cNvGrpSpPr/>
            <p:nvPr/>
          </p:nvGrpSpPr>
          <p:grpSpPr>
            <a:xfrm>
              <a:off x="0" y="0"/>
              <a:ext cx="638035" cy="775249"/>
              <a:chOff x="0" y="0"/>
              <a:chExt cx="638034" cy="775248"/>
            </a:xfrm>
          </p:grpSpPr>
          <p:sp>
            <p:nvSpPr>
              <p:cNvPr id="67" name="Shape 191"/>
              <p:cNvSpPr/>
              <p:nvPr/>
            </p:nvSpPr>
            <p:spPr>
              <a:xfrm>
                <a:off x="0" y="0"/>
                <a:ext cx="638035" cy="775249"/>
              </a:xfrm>
              <a:custGeom>
                <a:avLst/>
                <a:gdLst/>
                <a:ahLst/>
                <a:cxnLst>
                  <a:cxn ang="0">
                    <a:pos x="wd2" y="hd2"/>
                  </a:cxn>
                  <a:cxn ang="5400000">
                    <a:pos x="wd2" y="hd2"/>
                  </a:cxn>
                  <a:cxn ang="10800000">
                    <a:pos x="wd2" y="hd2"/>
                  </a:cxn>
                  <a:cxn ang="16200000">
                    <a:pos x="wd2" y="hd2"/>
                  </a:cxn>
                </a:cxnLst>
                <a:rect l="0" t="0" r="r" b="b"/>
                <a:pathLst>
                  <a:path w="19685" h="20764" extrusionOk="0">
                    <a:moveTo>
                      <a:pt x="16814" y="2507"/>
                    </a:moveTo>
                    <a:cubicBezTo>
                      <a:pt x="12985" y="-836"/>
                      <a:pt x="6701" y="-836"/>
                      <a:pt x="2872" y="2507"/>
                    </a:cubicBezTo>
                    <a:cubicBezTo>
                      <a:pt x="-957" y="5850"/>
                      <a:pt x="-957" y="11335"/>
                      <a:pt x="2872" y="14678"/>
                    </a:cubicBezTo>
                    <a:cubicBezTo>
                      <a:pt x="9843" y="20764"/>
                      <a:pt x="9843" y="20764"/>
                      <a:pt x="9843" y="20764"/>
                    </a:cubicBezTo>
                    <a:cubicBezTo>
                      <a:pt x="16814" y="14678"/>
                      <a:pt x="16814" y="14678"/>
                      <a:pt x="16814" y="14678"/>
                    </a:cubicBezTo>
                    <a:cubicBezTo>
                      <a:pt x="20643" y="11335"/>
                      <a:pt x="20643" y="5850"/>
                      <a:pt x="16814" y="2507"/>
                    </a:cubicBezTo>
                    <a:close/>
                  </a:path>
                </a:pathLst>
              </a:custGeom>
              <a:solidFill>
                <a:schemeClr val="tx1">
                  <a:alpha val="50000"/>
                </a:schemeClr>
              </a:solidFill>
              <a:ln w="12700" cap="flat">
                <a:noFill/>
                <a:miter lim="400000"/>
              </a:ln>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sp>
            <p:nvSpPr>
              <p:cNvPr id="68" name="Shape 192"/>
              <p:cNvSpPr/>
              <p:nvPr/>
            </p:nvSpPr>
            <p:spPr>
              <a:xfrm>
                <a:off x="83273" y="83098"/>
                <a:ext cx="468315" cy="474663"/>
              </a:xfrm>
              <a:prstGeom prst="ellipse">
                <a:avLst/>
              </a:prstGeom>
              <a:solidFill>
                <a:srgbClr val="F7BA3B"/>
              </a:solidFill>
              <a:ln w="12700" cap="flat">
                <a:noFill/>
                <a:miter lim="400000"/>
              </a:ln>
              <a:effectLst>
                <a:outerShdw blurRad="152400" dist="50800" dir="2700000" rotWithShape="0">
                  <a:srgbClr val="000000">
                    <a:alpha val="30000"/>
                  </a:srgbClr>
                </a:outerShdw>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grpSp>
        <p:sp>
          <p:nvSpPr>
            <p:cNvPr id="65" name="Shape 194"/>
            <p:cNvSpPr/>
            <p:nvPr/>
          </p:nvSpPr>
          <p:spPr>
            <a:xfrm>
              <a:off x="275361" y="914949"/>
              <a:ext cx="85727" cy="90489"/>
            </a:xfrm>
            <a:prstGeom prst="ellipse">
              <a:avLst/>
            </a:prstGeom>
            <a:solidFill>
              <a:srgbClr val="F7BA3B"/>
            </a:solidFill>
            <a:ln w="12700" cap="flat">
              <a:noFill/>
              <a:miter lim="400000"/>
            </a:ln>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grpSp>
      <p:grpSp>
        <p:nvGrpSpPr>
          <p:cNvPr id="52" name="Group 202"/>
          <p:cNvGrpSpPr/>
          <p:nvPr/>
        </p:nvGrpSpPr>
        <p:grpSpPr>
          <a:xfrm>
            <a:off x="3423497" y="1238638"/>
            <a:ext cx="800761" cy="1261591"/>
            <a:chOff x="0" y="0"/>
            <a:chExt cx="638175" cy="1005438"/>
          </a:xfrm>
        </p:grpSpPr>
        <p:grpSp>
          <p:nvGrpSpPr>
            <p:cNvPr id="59" name="Group 199"/>
            <p:cNvGrpSpPr/>
            <p:nvPr/>
          </p:nvGrpSpPr>
          <p:grpSpPr>
            <a:xfrm>
              <a:off x="0" y="0"/>
              <a:ext cx="638175" cy="775249"/>
              <a:chOff x="0" y="0"/>
              <a:chExt cx="638175" cy="775248"/>
            </a:xfrm>
          </p:grpSpPr>
          <p:sp>
            <p:nvSpPr>
              <p:cNvPr id="62" name="Shape 197"/>
              <p:cNvSpPr/>
              <p:nvPr/>
            </p:nvSpPr>
            <p:spPr>
              <a:xfrm>
                <a:off x="0" y="0"/>
                <a:ext cx="638175" cy="775249"/>
              </a:xfrm>
              <a:custGeom>
                <a:avLst/>
                <a:gdLst/>
                <a:ahLst/>
                <a:cxnLst>
                  <a:cxn ang="0">
                    <a:pos x="wd2" y="hd2"/>
                  </a:cxn>
                  <a:cxn ang="5400000">
                    <a:pos x="wd2" y="hd2"/>
                  </a:cxn>
                  <a:cxn ang="10800000">
                    <a:pos x="wd2" y="hd2"/>
                  </a:cxn>
                  <a:cxn ang="16200000">
                    <a:pos x="wd2" y="hd2"/>
                  </a:cxn>
                </a:cxnLst>
                <a:rect l="0" t="0" r="r" b="b"/>
                <a:pathLst>
                  <a:path w="19645" h="20764" extrusionOk="0">
                    <a:moveTo>
                      <a:pt x="16713" y="2507"/>
                    </a:moveTo>
                    <a:cubicBezTo>
                      <a:pt x="12902" y="-836"/>
                      <a:pt x="6744" y="-836"/>
                      <a:pt x="2933" y="2507"/>
                    </a:cubicBezTo>
                    <a:cubicBezTo>
                      <a:pt x="-977" y="5850"/>
                      <a:pt x="-977" y="11335"/>
                      <a:pt x="2933" y="14678"/>
                    </a:cubicBezTo>
                    <a:cubicBezTo>
                      <a:pt x="9872" y="20764"/>
                      <a:pt x="9872" y="20764"/>
                      <a:pt x="9872" y="20764"/>
                    </a:cubicBezTo>
                    <a:cubicBezTo>
                      <a:pt x="16713" y="14678"/>
                      <a:pt x="16713" y="14678"/>
                      <a:pt x="16713" y="14678"/>
                    </a:cubicBezTo>
                    <a:cubicBezTo>
                      <a:pt x="20623" y="11335"/>
                      <a:pt x="20623" y="5850"/>
                      <a:pt x="16713" y="2507"/>
                    </a:cubicBezTo>
                    <a:close/>
                  </a:path>
                </a:pathLst>
              </a:custGeom>
              <a:solidFill>
                <a:schemeClr val="tx1">
                  <a:alpha val="50000"/>
                </a:schemeClr>
              </a:solidFill>
              <a:ln w="12700" cap="flat">
                <a:noFill/>
                <a:miter lim="400000"/>
              </a:ln>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sp>
            <p:nvSpPr>
              <p:cNvPr id="63" name="Shape 198"/>
              <p:cNvSpPr/>
              <p:nvPr/>
            </p:nvSpPr>
            <p:spPr>
              <a:xfrm>
                <a:off x="85724" y="83098"/>
                <a:ext cx="466728" cy="474663"/>
              </a:xfrm>
              <a:prstGeom prst="ellipse">
                <a:avLst/>
              </a:prstGeom>
              <a:solidFill>
                <a:srgbClr val="68B92E"/>
              </a:solidFill>
              <a:ln w="12700" cap="flat">
                <a:noFill/>
                <a:miter lim="400000"/>
              </a:ln>
              <a:effectLst>
                <a:outerShdw blurRad="152400" dist="50800" dir="2700000" rotWithShape="0">
                  <a:srgbClr val="000000">
                    <a:alpha val="30000"/>
                  </a:srgbClr>
                </a:outerShdw>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grpSp>
        <p:sp>
          <p:nvSpPr>
            <p:cNvPr id="60" name="Shape 200"/>
            <p:cNvSpPr/>
            <p:nvPr/>
          </p:nvSpPr>
          <p:spPr>
            <a:xfrm>
              <a:off x="276225" y="914949"/>
              <a:ext cx="85726" cy="90489"/>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grpSp>
      <p:grpSp>
        <p:nvGrpSpPr>
          <p:cNvPr id="53" name="Group 208"/>
          <p:cNvGrpSpPr/>
          <p:nvPr/>
        </p:nvGrpSpPr>
        <p:grpSpPr>
          <a:xfrm>
            <a:off x="8308725" y="1238638"/>
            <a:ext cx="798769" cy="1261591"/>
            <a:chOff x="0" y="0"/>
            <a:chExt cx="636588" cy="1005438"/>
          </a:xfrm>
        </p:grpSpPr>
        <p:grpSp>
          <p:nvGrpSpPr>
            <p:cNvPr id="54" name="Group 205"/>
            <p:cNvGrpSpPr/>
            <p:nvPr/>
          </p:nvGrpSpPr>
          <p:grpSpPr>
            <a:xfrm>
              <a:off x="0" y="0"/>
              <a:ext cx="636588" cy="775249"/>
              <a:chOff x="0" y="0"/>
              <a:chExt cx="636587" cy="775248"/>
            </a:xfrm>
          </p:grpSpPr>
          <p:sp>
            <p:nvSpPr>
              <p:cNvPr id="57" name="Shape 203"/>
              <p:cNvSpPr/>
              <p:nvPr/>
            </p:nvSpPr>
            <p:spPr>
              <a:xfrm>
                <a:off x="0" y="0"/>
                <a:ext cx="636588" cy="775249"/>
              </a:xfrm>
              <a:custGeom>
                <a:avLst/>
                <a:gdLst/>
                <a:ahLst/>
                <a:cxnLst>
                  <a:cxn ang="0">
                    <a:pos x="wd2" y="hd2"/>
                  </a:cxn>
                  <a:cxn ang="5400000">
                    <a:pos x="wd2" y="hd2"/>
                  </a:cxn>
                  <a:cxn ang="10800000">
                    <a:pos x="wd2" y="hd2"/>
                  </a:cxn>
                  <a:cxn ang="16200000">
                    <a:pos x="wd2" y="hd2"/>
                  </a:cxn>
                </a:cxnLst>
                <a:rect l="0" t="0" r="r" b="b"/>
                <a:pathLst>
                  <a:path w="19685" h="20764" extrusionOk="0">
                    <a:moveTo>
                      <a:pt x="16814" y="2507"/>
                    </a:moveTo>
                    <a:cubicBezTo>
                      <a:pt x="12985" y="-836"/>
                      <a:pt x="6701" y="-836"/>
                      <a:pt x="2872" y="2507"/>
                    </a:cubicBezTo>
                    <a:cubicBezTo>
                      <a:pt x="-957" y="5850"/>
                      <a:pt x="-957" y="11335"/>
                      <a:pt x="2872" y="14678"/>
                    </a:cubicBezTo>
                    <a:cubicBezTo>
                      <a:pt x="9843" y="20764"/>
                      <a:pt x="9843" y="20764"/>
                      <a:pt x="9843" y="20764"/>
                    </a:cubicBezTo>
                    <a:cubicBezTo>
                      <a:pt x="16814" y="14678"/>
                      <a:pt x="16814" y="14678"/>
                      <a:pt x="16814" y="14678"/>
                    </a:cubicBezTo>
                    <a:cubicBezTo>
                      <a:pt x="20643" y="11335"/>
                      <a:pt x="20643" y="5850"/>
                      <a:pt x="16814" y="2507"/>
                    </a:cubicBezTo>
                    <a:close/>
                  </a:path>
                </a:pathLst>
              </a:custGeom>
              <a:solidFill>
                <a:schemeClr val="tx1">
                  <a:alpha val="50000"/>
                </a:schemeClr>
              </a:solidFill>
              <a:ln w="12700" cap="flat">
                <a:noFill/>
                <a:miter lim="400000"/>
              </a:ln>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sp>
            <p:nvSpPr>
              <p:cNvPr id="58" name="Shape 204"/>
              <p:cNvSpPr/>
              <p:nvPr/>
            </p:nvSpPr>
            <p:spPr>
              <a:xfrm>
                <a:off x="83343" y="83098"/>
                <a:ext cx="469901" cy="474663"/>
              </a:xfrm>
              <a:prstGeom prst="ellipse">
                <a:avLst/>
              </a:prstGeom>
              <a:solidFill>
                <a:srgbClr val="E77817"/>
              </a:solidFill>
              <a:ln w="12700" cap="flat">
                <a:noFill/>
                <a:miter lim="400000"/>
              </a:ln>
              <a:effectLst>
                <a:outerShdw blurRad="152400" dist="50800" dir="2700000" rotWithShape="0">
                  <a:srgbClr val="000000">
                    <a:alpha val="30000"/>
                  </a:srgbClr>
                </a:outerShdw>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grpSp>
        <p:sp>
          <p:nvSpPr>
            <p:cNvPr id="55" name="Shape 206"/>
            <p:cNvSpPr/>
            <p:nvPr/>
          </p:nvSpPr>
          <p:spPr>
            <a:xfrm>
              <a:off x="273842" y="914949"/>
              <a:ext cx="88901" cy="90489"/>
            </a:xfrm>
            <a:prstGeom prst="ellipse">
              <a:avLst/>
            </a:prstGeom>
            <a:solidFill>
              <a:srgbClr val="DA634F"/>
            </a:solidFill>
            <a:ln w="12700" cap="flat">
              <a:noFill/>
              <a:miter lim="400000"/>
            </a:ln>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grpSp>
      <p:sp>
        <p:nvSpPr>
          <p:cNvPr id="39" name="内容占位符 2"/>
          <p:cNvSpPr txBox="1">
            <a:spLocks/>
          </p:cNvSpPr>
          <p:nvPr/>
        </p:nvSpPr>
        <p:spPr>
          <a:xfrm>
            <a:off x="355445" y="2643217"/>
            <a:ext cx="2248763" cy="877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100" dirty="0"/>
              <a:t>Based on the attack target and the inference method base, make inferences after gaining insight into security events generated by the engine and correlate individual security events to generate complete kill chains.</a:t>
            </a:r>
            <a:endParaRPr lang="en-US" altLang="zh-CN" sz="1100" dirty="0">
              <a:solidFill>
                <a:srgbClr val="000000"/>
              </a:solidFill>
              <a:latin typeface="微软雅黑" panose="020B0503020204020204" pitchFamily="34" charset="-122"/>
            </a:endParaRPr>
          </a:p>
        </p:txBody>
      </p:sp>
      <p:cxnSp>
        <p:nvCxnSpPr>
          <p:cNvPr id="40" name="直接连接符 39"/>
          <p:cNvCxnSpPr/>
          <p:nvPr/>
        </p:nvCxnSpPr>
        <p:spPr>
          <a:xfrm flipH="1">
            <a:off x="280668" y="2728341"/>
            <a:ext cx="3091" cy="845523"/>
          </a:xfrm>
          <a:prstGeom prst="line">
            <a:avLst/>
          </a:prstGeom>
          <a:ln w="9525">
            <a:solidFill>
              <a:srgbClr val="68B92E"/>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6" name="内容占位符 2"/>
          <p:cNvSpPr txBox="1">
            <a:spLocks/>
          </p:cNvSpPr>
          <p:nvPr/>
        </p:nvSpPr>
        <p:spPr>
          <a:xfrm>
            <a:off x="7532327" y="2655263"/>
            <a:ext cx="2285224" cy="1466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100" dirty="0"/>
              <a:t>Based on the generated attack-defense tree, mine and visualize the information about the attack target and attacker.</a:t>
            </a:r>
          </a:p>
        </p:txBody>
      </p:sp>
      <p:cxnSp>
        <p:nvCxnSpPr>
          <p:cNvPr id="37" name="直接连接符 36"/>
          <p:cNvCxnSpPr/>
          <p:nvPr/>
        </p:nvCxnSpPr>
        <p:spPr>
          <a:xfrm>
            <a:off x="7447208" y="2728343"/>
            <a:ext cx="0" cy="1056396"/>
          </a:xfrm>
          <a:prstGeom prst="line">
            <a:avLst/>
          </a:prstGeom>
          <a:ln w="9525">
            <a:solidFill>
              <a:srgbClr val="68B92E"/>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6" name="内容占位符 2"/>
          <p:cNvSpPr txBox="1">
            <a:spLocks/>
          </p:cNvSpPr>
          <p:nvPr/>
        </p:nvSpPr>
        <p:spPr>
          <a:xfrm>
            <a:off x="2686941" y="2654065"/>
            <a:ext cx="2247043" cy="8701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100" dirty="0"/>
              <a:t>For cases where an attacker attacks one target by using various means, integrate kill chains to generate more accurate kill chain information.</a:t>
            </a:r>
          </a:p>
        </p:txBody>
      </p:sp>
      <p:cxnSp>
        <p:nvCxnSpPr>
          <p:cNvPr id="61" name="直接连接符 60"/>
          <p:cNvCxnSpPr/>
          <p:nvPr/>
        </p:nvCxnSpPr>
        <p:spPr>
          <a:xfrm>
            <a:off x="2651098" y="2728343"/>
            <a:ext cx="1" cy="1017275"/>
          </a:xfrm>
          <a:prstGeom prst="line">
            <a:avLst/>
          </a:prstGeom>
          <a:ln w="9525">
            <a:solidFill>
              <a:srgbClr val="68B92E"/>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6" name="内容占位符 2"/>
          <p:cNvSpPr txBox="1">
            <a:spLocks/>
          </p:cNvSpPr>
          <p:nvPr/>
        </p:nvSpPr>
        <p:spPr>
          <a:xfrm>
            <a:off x="5086764" y="2669027"/>
            <a:ext cx="2205539" cy="1466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100" dirty="0"/>
              <a:t>After the first two phases of inference regarding security events, generate a complete attack-defense tree and present information in the attack and defense angles.</a:t>
            </a:r>
          </a:p>
        </p:txBody>
      </p:sp>
      <p:cxnSp>
        <p:nvCxnSpPr>
          <p:cNvPr id="71" name="直接连接符 70"/>
          <p:cNvCxnSpPr/>
          <p:nvPr/>
        </p:nvCxnSpPr>
        <p:spPr>
          <a:xfrm flipH="1">
            <a:off x="5016718" y="2728343"/>
            <a:ext cx="15071" cy="1056396"/>
          </a:xfrm>
          <a:prstGeom prst="line">
            <a:avLst/>
          </a:prstGeom>
          <a:ln w="9525">
            <a:solidFill>
              <a:srgbClr val="68B92E"/>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75" name="图片 74"/>
          <p:cNvPicPr/>
          <p:nvPr/>
        </p:nvPicPr>
        <p:blipFill>
          <a:blip r:embed="rId3"/>
          <a:stretch>
            <a:fillRect/>
          </a:stretch>
        </p:blipFill>
        <p:spPr>
          <a:xfrm>
            <a:off x="3248235" y="3868468"/>
            <a:ext cx="1293084" cy="1361731"/>
          </a:xfrm>
          <a:prstGeom prst="rect">
            <a:avLst/>
          </a:prstGeom>
        </p:spPr>
      </p:pic>
      <p:sp>
        <p:nvSpPr>
          <p:cNvPr id="49" name="Shape 172"/>
          <p:cNvSpPr/>
          <p:nvPr/>
        </p:nvSpPr>
        <p:spPr>
          <a:xfrm>
            <a:off x="9883853" y="2082717"/>
            <a:ext cx="2308148" cy="412575"/>
          </a:xfrm>
          <a:custGeom>
            <a:avLst/>
            <a:gdLst/>
            <a:ahLst/>
            <a:cxnLst>
              <a:cxn ang="0">
                <a:pos x="wd2" y="hd2"/>
              </a:cxn>
              <a:cxn ang="5400000">
                <a:pos x="wd2" y="hd2"/>
              </a:cxn>
              <a:cxn ang="10800000">
                <a:pos x="wd2" y="hd2"/>
              </a:cxn>
              <a:cxn ang="16200000">
                <a:pos x="wd2" y="hd2"/>
              </a:cxn>
            </a:cxnLst>
            <a:rect l="0" t="0" r="r" b="b"/>
            <a:pathLst>
              <a:path w="21600" h="21600" extrusionOk="0">
                <a:moveTo>
                  <a:pt x="19929" y="21600"/>
                </a:moveTo>
                <a:lnTo>
                  <a:pt x="0" y="21600"/>
                </a:lnTo>
                <a:lnTo>
                  <a:pt x="1671" y="10739"/>
                </a:lnTo>
                <a:lnTo>
                  <a:pt x="0" y="0"/>
                </a:lnTo>
                <a:lnTo>
                  <a:pt x="19929" y="0"/>
                </a:lnTo>
                <a:lnTo>
                  <a:pt x="21600" y="10739"/>
                </a:lnTo>
                <a:lnTo>
                  <a:pt x="19929" y="21600"/>
                </a:lnTo>
                <a:close/>
              </a:path>
            </a:pathLst>
          </a:custGeom>
          <a:solidFill>
            <a:schemeClr val="tx1">
              <a:alpha val="30000"/>
            </a:schemeClr>
          </a:solidFill>
          <a:ln w="12700" cap="flat">
            <a:noFill/>
            <a:miter lim="400000"/>
          </a:ln>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sp>
        <p:nvSpPr>
          <p:cNvPr id="76" name="Shape 173"/>
          <p:cNvSpPr/>
          <p:nvPr/>
        </p:nvSpPr>
        <p:spPr>
          <a:xfrm>
            <a:off x="10251252" y="2175294"/>
            <a:ext cx="2030392" cy="221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a:lnSpc>
                <a:spcPct val="120000"/>
              </a:lnSpc>
              <a:defRPr sz="1000" b="1">
                <a:solidFill>
                  <a:srgbClr val="FFFFFF"/>
                </a:solidFill>
              </a:defRPr>
            </a:lvl1pPr>
          </a:lstStyle>
          <a:p>
            <a:pPr algn="just"/>
            <a:r>
              <a:rPr lang="en-US" altLang="zh-CN" sz="1200">
                <a:solidFill>
                  <a:schemeClr val="tx1"/>
                </a:solidFill>
                <a:ea typeface="Helvetica Neue Light" charset="0"/>
                <a:cs typeface="Helvetica Neue Light" charset="0"/>
              </a:rPr>
              <a:t>Offender Profiling</a:t>
            </a:r>
            <a:endParaRPr sz="1200" dirty="0">
              <a:solidFill>
                <a:schemeClr val="tx1"/>
              </a:solidFill>
              <a:ea typeface="Helvetica Neue Light" charset="0"/>
              <a:cs typeface="Helvetica Neue Light" charset="0"/>
            </a:endParaRPr>
          </a:p>
        </p:txBody>
      </p:sp>
      <p:grpSp>
        <p:nvGrpSpPr>
          <p:cNvPr id="77" name="Group 190"/>
          <p:cNvGrpSpPr/>
          <p:nvPr/>
        </p:nvGrpSpPr>
        <p:grpSpPr>
          <a:xfrm>
            <a:off x="10743463" y="1238638"/>
            <a:ext cx="800583" cy="1261591"/>
            <a:chOff x="0" y="0"/>
            <a:chExt cx="638034" cy="1005438"/>
          </a:xfrm>
        </p:grpSpPr>
        <p:grpSp>
          <p:nvGrpSpPr>
            <p:cNvPr id="78" name="Group 187"/>
            <p:cNvGrpSpPr/>
            <p:nvPr/>
          </p:nvGrpSpPr>
          <p:grpSpPr>
            <a:xfrm>
              <a:off x="0" y="0"/>
              <a:ext cx="638034" cy="775249"/>
              <a:chOff x="0" y="0"/>
              <a:chExt cx="638033" cy="775248"/>
            </a:xfrm>
          </p:grpSpPr>
          <p:sp>
            <p:nvSpPr>
              <p:cNvPr id="80" name="Shape 185"/>
              <p:cNvSpPr/>
              <p:nvPr/>
            </p:nvSpPr>
            <p:spPr>
              <a:xfrm>
                <a:off x="0" y="0"/>
                <a:ext cx="638034" cy="775249"/>
              </a:xfrm>
              <a:custGeom>
                <a:avLst/>
                <a:gdLst/>
                <a:ahLst/>
                <a:cxnLst>
                  <a:cxn ang="0">
                    <a:pos x="wd2" y="hd2"/>
                  </a:cxn>
                  <a:cxn ang="5400000">
                    <a:pos x="wd2" y="hd2"/>
                  </a:cxn>
                  <a:cxn ang="10800000">
                    <a:pos x="wd2" y="hd2"/>
                  </a:cxn>
                  <a:cxn ang="16200000">
                    <a:pos x="wd2" y="hd2"/>
                  </a:cxn>
                </a:cxnLst>
                <a:rect l="0" t="0" r="r" b="b"/>
                <a:pathLst>
                  <a:path w="19685" h="20764" extrusionOk="0">
                    <a:moveTo>
                      <a:pt x="16814" y="2507"/>
                    </a:moveTo>
                    <a:cubicBezTo>
                      <a:pt x="12985" y="-836"/>
                      <a:pt x="6799" y="-836"/>
                      <a:pt x="2872" y="2507"/>
                    </a:cubicBezTo>
                    <a:cubicBezTo>
                      <a:pt x="-957" y="5850"/>
                      <a:pt x="-957" y="11335"/>
                      <a:pt x="2872" y="14678"/>
                    </a:cubicBezTo>
                    <a:cubicBezTo>
                      <a:pt x="9843" y="20764"/>
                      <a:pt x="9843" y="20764"/>
                      <a:pt x="9843" y="20764"/>
                    </a:cubicBezTo>
                    <a:cubicBezTo>
                      <a:pt x="16814" y="14678"/>
                      <a:pt x="16814" y="14678"/>
                      <a:pt x="16814" y="14678"/>
                    </a:cubicBezTo>
                    <a:cubicBezTo>
                      <a:pt x="20643" y="11335"/>
                      <a:pt x="20643" y="5850"/>
                      <a:pt x="16814" y="2507"/>
                    </a:cubicBezTo>
                    <a:close/>
                  </a:path>
                </a:pathLst>
              </a:custGeom>
              <a:solidFill>
                <a:schemeClr val="tx1">
                  <a:alpha val="50000"/>
                </a:schemeClr>
              </a:solidFill>
              <a:ln w="12700" cap="flat">
                <a:noFill/>
                <a:miter lim="400000"/>
              </a:ln>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sp>
            <p:nvSpPr>
              <p:cNvPr id="81" name="Shape 186"/>
              <p:cNvSpPr/>
              <p:nvPr/>
            </p:nvSpPr>
            <p:spPr>
              <a:xfrm>
                <a:off x="88035" y="83098"/>
                <a:ext cx="466727" cy="474663"/>
              </a:xfrm>
              <a:prstGeom prst="ellipse">
                <a:avLst/>
              </a:prstGeom>
              <a:solidFill>
                <a:srgbClr val="3BB3C2"/>
              </a:solidFill>
              <a:ln w="12700" cap="flat">
                <a:noFill/>
                <a:miter lim="400000"/>
              </a:ln>
              <a:effectLst>
                <a:outerShdw blurRad="152400" dist="50800" dir="2700000" rotWithShape="0">
                  <a:srgbClr val="000000">
                    <a:alpha val="30000"/>
                  </a:srgbClr>
                </a:outerShdw>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grpSp>
        <p:sp>
          <p:nvSpPr>
            <p:cNvPr id="79" name="Shape 188"/>
            <p:cNvSpPr/>
            <p:nvPr/>
          </p:nvSpPr>
          <p:spPr>
            <a:xfrm>
              <a:off x="278535" y="914949"/>
              <a:ext cx="85727" cy="90489"/>
            </a:xfrm>
            <a:prstGeom prst="ellipse">
              <a:avLst/>
            </a:prstGeom>
            <a:solidFill>
              <a:srgbClr val="3BB3C2"/>
            </a:solidFill>
            <a:ln w="12700" cap="flat">
              <a:noFill/>
              <a:miter lim="400000"/>
            </a:ln>
            <a:effectLst/>
          </p:spPr>
          <p:txBody>
            <a:bodyPr wrap="square" lIns="45719" tIns="45719" rIns="45719" bIns="45719" numCol="1" anchor="ctr">
              <a:noAutofit/>
            </a:bodyPr>
            <a:lstStyle/>
            <a:p>
              <a:pPr algn="ctr">
                <a:defRPr sz="4000">
                  <a:solidFill>
                    <a:srgbClr val="FFFFFF"/>
                  </a:solidFill>
                </a:defRPr>
              </a:pPr>
              <a:endParaRPr sz="4000" dirty="0">
                <a:solidFill>
                  <a:srgbClr val="FFFFFF"/>
                </a:solidFill>
              </a:endParaRPr>
            </a:p>
          </p:txBody>
        </p:sp>
      </p:grpSp>
      <p:sp>
        <p:nvSpPr>
          <p:cNvPr id="82" name="内容占位符 2"/>
          <p:cNvSpPr txBox="1">
            <a:spLocks/>
          </p:cNvSpPr>
          <p:nvPr/>
        </p:nvSpPr>
        <p:spPr>
          <a:xfrm>
            <a:off x="9943289" y="2645821"/>
            <a:ext cx="2205539" cy="1466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100" dirty="0"/>
              <a:t>Match the attacker with the intelligence provided by the attacker profile database to enrich the attacker profile and predict actions likely to be taken by the attacker.</a:t>
            </a:r>
          </a:p>
        </p:txBody>
      </p:sp>
      <p:cxnSp>
        <p:nvCxnSpPr>
          <p:cNvPr id="83" name="直接连接符 82"/>
          <p:cNvCxnSpPr/>
          <p:nvPr/>
        </p:nvCxnSpPr>
        <p:spPr>
          <a:xfrm>
            <a:off x="9872525" y="2728343"/>
            <a:ext cx="0" cy="1017275"/>
          </a:xfrm>
          <a:prstGeom prst="line">
            <a:avLst/>
          </a:prstGeom>
          <a:ln w="9525">
            <a:solidFill>
              <a:srgbClr val="68B92E"/>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4"/>
          <a:stretch>
            <a:fillRect/>
          </a:stretch>
        </p:blipFill>
        <p:spPr>
          <a:xfrm>
            <a:off x="7888436" y="3429017"/>
            <a:ext cx="1517496" cy="1413460"/>
          </a:xfrm>
          <a:prstGeom prst="rect">
            <a:avLst/>
          </a:prstGeom>
        </p:spPr>
      </p:pic>
      <p:pic>
        <p:nvPicPr>
          <p:cNvPr id="85" name="图片 84"/>
          <p:cNvPicPr>
            <a:picLocks noChangeAspect="1"/>
          </p:cNvPicPr>
          <p:nvPr/>
        </p:nvPicPr>
        <p:blipFill>
          <a:blip r:embed="rId5"/>
          <a:stretch>
            <a:fillRect/>
          </a:stretch>
        </p:blipFill>
        <p:spPr>
          <a:xfrm>
            <a:off x="10261442" y="3826265"/>
            <a:ext cx="776485" cy="618964"/>
          </a:xfrm>
          <a:prstGeom prst="rect">
            <a:avLst/>
          </a:prstGeom>
        </p:spPr>
      </p:pic>
      <p:pic>
        <p:nvPicPr>
          <p:cNvPr id="86" name="图片 85"/>
          <p:cNvPicPr>
            <a:picLocks noChangeAspect="1"/>
          </p:cNvPicPr>
          <p:nvPr/>
        </p:nvPicPr>
        <p:blipFill>
          <a:blip r:embed="rId6"/>
          <a:stretch>
            <a:fillRect/>
          </a:stretch>
        </p:blipFill>
        <p:spPr>
          <a:xfrm>
            <a:off x="10941028" y="3675734"/>
            <a:ext cx="997065" cy="832775"/>
          </a:xfrm>
          <a:prstGeom prst="rect">
            <a:avLst/>
          </a:prstGeom>
        </p:spPr>
      </p:pic>
      <p:pic>
        <p:nvPicPr>
          <p:cNvPr id="3" name="图片 2"/>
          <p:cNvPicPr>
            <a:picLocks noChangeAspect="1"/>
          </p:cNvPicPr>
          <p:nvPr/>
        </p:nvPicPr>
        <p:blipFill>
          <a:blip r:embed="rId7"/>
          <a:stretch>
            <a:fillRect/>
          </a:stretch>
        </p:blipFill>
        <p:spPr>
          <a:xfrm>
            <a:off x="281857" y="3937290"/>
            <a:ext cx="2230191" cy="1547737"/>
          </a:xfrm>
          <a:prstGeom prst="rect">
            <a:avLst/>
          </a:prstGeom>
        </p:spPr>
      </p:pic>
      <p:pic>
        <p:nvPicPr>
          <p:cNvPr id="98" name="图片 97"/>
          <p:cNvPicPr>
            <a:picLocks noChangeAspect="1"/>
          </p:cNvPicPr>
          <p:nvPr/>
        </p:nvPicPr>
        <p:blipFill>
          <a:blip r:embed="rId8"/>
          <a:stretch>
            <a:fillRect/>
          </a:stretch>
        </p:blipFill>
        <p:spPr>
          <a:xfrm>
            <a:off x="1988241" y="5110742"/>
            <a:ext cx="1463513" cy="825457"/>
          </a:xfrm>
          <a:prstGeom prst="rect">
            <a:avLst/>
          </a:prstGeom>
        </p:spPr>
      </p:pic>
      <p:pic>
        <p:nvPicPr>
          <p:cNvPr id="99" name="图片 98"/>
          <p:cNvPicPr>
            <a:picLocks noChangeAspect="1"/>
          </p:cNvPicPr>
          <p:nvPr/>
        </p:nvPicPr>
        <p:blipFill>
          <a:blip r:embed="rId9"/>
          <a:stretch>
            <a:fillRect/>
          </a:stretch>
        </p:blipFill>
        <p:spPr>
          <a:xfrm>
            <a:off x="5899031" y="4375318"/>
            <a:ext cx="1754120" cy="1510807"/>
          </a:xfrm>
          <a:prstGeom prst="rect">
            <a:avLst/>
          </a:prstGeom>
        </p:spPr>
      </p:pic>
      <p:pic>
        <p:nvPicPr>
          <p:cNvPr id="100" name="图片 99"/>
          <p:cNvPicPr>
            <a:picLocks noChangeAspect="1"/>
          </p:cNvPicPr>
          <p:nvPr/>
        </p:nvPicPr>
        <p:blipFill>
          <a:blip r:embed="rId10"/>
          <a:stretch>
            <a:fillRect/>
          </a:stretch>
        </p:blipFill>
        <p:spPr>
          <a:xfrm>
            <a:off x="10354587" y="4741332"/>
            <a:ext cx="1691877" cy="1386320"/>
          </a:xfrm>
          <a:prstGeom prst="rect">
            <a:avLst/>
          </a:prstGeom>
        </p:spPr>
      </p:pic>
      <p:sp>
        <p:nvSpPr>
          <p:cNvPr id="101" name="矩形 100"/>
          <p:cNvSpPr/>
          <p:nvPr/>
        </p:nvSpPr>
        <p:spPr>
          <a:xfrm>
            <a:off x="2315540" y="4686125"/>
            <a:ext cx="1007184" cy="369332"/>
          </a:xfrm>
          <a:prstGeom prst="rect">
            <a:avLst/>
          </a:prstGeom>
          <a:noFill/>
        </p:spPr>
        <p:txBody>
          <a:bodyPr wrap="square" lIns="91440" tIns="45720" rIns="91440" bIns="45720">
            <a:spAutoFit/>
          </a:bodyPr>
          <a:lstStyle/>
          <a:p>
            <a:pPr algn="ctr"/>
            <a:r>
              <a:rPr lang="en-US" altLang="zh-CN" b="1" dirty="0">
                <a:ln w="22225">
                  <a:solidFill>
                    <a:srgbClr val="E77817"/>
                  </a:solidFill>
                  <a:prstDash val="solid"/>
                </a:ln>
              </a:rPr>
              <a:t>Chain</a:t>
            </a:r>
            <a:endParaRPr lang="zh-CN" altLang="en-US" b="1" dirty="0">
              <a:ln w="22225">
                <a:solidFill>
                  <a:srgbClr val="E77817"/>
                </a:solidFill>
                <a:prstDash val="solid"/>
              </a:ln>
            </a:endParaRPr>
          </a:p>
        </p:txBody>
      </p:sp>
      <p:sp>
        <p:nvSpPr>
          <p:cNvPr id="102" name="矩形 101"/>
          <p:cNvSpPr/>
          <p:nvPr/>
        </p:nvSpPr>
        <p:spPr>
          <a:xfrm>
            <a:off x="5257823" y="4686124"/>
            <a:ext cx="684087" cy="369332"/>
          </a:xfrm>
          <a:prstGeom prst="rect">
            <a:avLst/>
          </a:prstGeom>
          <a:noFill/>
        </p:spPr>
        <p:txBody>
          <a:bodyPr wrap="square" lIns="91440" tIns="45720" rIns="91440" bIns="45720">
            <a:spAutoFit/>
          </a:bodyPr>
          <a:lstStyle/>
          <a:p>
            <a:pPr algn="ctr"/>
            <a:r>
              <a:rPr lang="en-US" altLang="zh-CN" b="1" dirty="0">
                <a:ln w="22225">
                  <a:solidFill>
                    <a:srgbClr val="E77817"/>
                  </a:solidFill>
                  <a:prstDash val="solid"/>
                </a:ln>
              </a:rPr>
              <a:t>Tree</a:t>
            </a:r>
            <a:endParaRPr lang="zh-CN" altLang="en-US" b="1" dirty="0">
              <a:ln w="22225">
                <a:solidFill>
                  <a:srgbClr val="E77817"/>
                </a:solidFill>
                <a:prstDash val="solid"/>
              </a:ln>
            </a:endParaRPr>
          </a:p>
        </p:txBody>
      </p:sp>
      <p:sp>
        <p:nvSpPr>
          <p:cNvPr id="103" name="矩形 102"/>
          <p:cNvSpPr/>
          <p:nvPr/>
        </p:nvSpPr>
        <p:spPr>
          <a:xfrm>
            <a:off x="9662721" y="4689202"/>
            <a:ext cx="1021515" cy="369332"/>
          </a:xfrm>
          <a:prstGeom prst="rect">
            <a:avLst/>
          </a:prstGeom>
          <a:noFill/>
        </p:spPr>
        <p:txBody>
          <a:bodyPr wrap="square" lIns="91440" tIns="45720" rIns="91440" bIns="45720">
            <a:spAutoFit/>
          </a:bodyPr>
          <a:lstStyle/>
          <a:p>
            <a:pPr algn="ctr"/>
            <a:r>
              <a:rPr lang="en-US" altLang="zh-CN" b="1" dirty="0">
                <a:ln w="22225">
                  <a:solidFill>
                    <a:srgbClr val="E77817"/>
                  </a:solidFill>
                  <a:prstDash val="solid"/>
                </a:ln>
              </a:rPr>
              <a:t>Forest</a:t>
            </a:r>
            <a:endParaRPr lang="zh-CN" altLang="en-US" b="1" dirty="0">
              <a:ln w="22225">
                <a:solidFill>
                  <a:srgbClr val="E77817"/>
                </a:solidFill>
                <a:prstDash val="solid"/>
              </a:ln>
            </a:endParaRPr>
          </a:p>
        </p:txBody>
      </p:sp>
      <p:sp>
        <p:nvSpPr>
          <p:cNvPr id="104" name="矩形 103"/>
          <p:cNvSpPr/>
          <p:nvPr/>
        </p:nvSpPr>
        <p:spPr>
          <a:xfrm>
            <a:off x="1090933" y="5816740"/>
            <a:ext cx="3028499" cy="369332"/>
          </a:xfrm>
          <a:prstGeom prst="rect">
            <a:avLst/>
          </a:prstGeom>
          <a:noFill/>
        </p:spPr>
        <p:txBody>
          <a:bodyPr wrap="square" lIns="91440" tIns="45720" rIns="91440" bIns="45720">
            <a:spAutoFit/>
          </a:bodyPr>
          <a:lstStyle/>
          <a:p>
            <a:pPr algn="ctr"/>
            <a:r>
              <a:rPr lang="en-US" altLang="zh-CN" b="1" dirty="0">
                <a:ln w="22225">
                  <a:solidFill>
                    <a:srgbClr val="E77817"/>
                  </a:solidFill>
                  <a:prstDash val="solid"/>
                </a:ln>
                <a:solidFill>
                  <a:srgbClr val="002060"/>
                </a:solidFill>
              </a:rPr>
              <a:t>Offense Method/Vectors</a:t>
            </a:r>
            <a:endParaRPr lang="zh-CN" altLang="en-US" b="1" dirty="0">
              <a:ln w="22225">
                <a:solidFill>
                  <a:srgbClr val="E77817"/>
                </a:solidFill>
                <a:prstDash val="solid"/>
              </a:ln>
              <a:solidFill>
                <a:srgbClr val="002060"/>
              </a:solidFill>
            </a:endParaRPr>
          </a:p>
        </p:txBody>
      </p:sp>
      <p:sp>
        <p:nvSpPr>
          <p:cNvPr id="105" name="矩形 104"/>
          <p:cNvSpPr/>
          <p:nvPr/>
        </p:nvSpPr>
        <p:spPr>
          <a:xfrm>
            <a:off x="5060019" y="5810450"/>
            <a:ext cx="2068523" cy="369332"/>
          </a:xfrm>
          <a:prstGeom prst="rect">
            <a:avLst/>
          </a:prstGeom>
          <a:noFill/>
        </p:spPr>
        <p:txBody>
          <a:bodyPr wrap="square" lIns="91440" tIns="45720" rIns="91440" bIns="45720">
            <a:spAutoFit/>
          </a:bodyPr>
          <a:lstStyle/>
          <a:p>
            <a:pPr algn="ctr"/>
            <a:r>
              <a:rPr lang="en-US" altLang="zh-CN" b="1" dirty="0">
                <a:ln w="22225">
                  <a:solidFill>
                    <a:srgbClr val="E77817"/>
                  </a:solidFill>
                  <a:prstDash val="solid"/>
                </a:ln>
                <a:solidFill>
                  <a:srgbClr val="002060"/>
                </a:solidFill>
              </a:rPr>
              <a:t>Offender</a:t>
            </a:r>
            <a:endParaRPr lang="zh-CN" altLang="en-US" b="1" dirty="0">
              <a:ln w="22225">
                <a:solidFill>
                  <a:srgbClr val="E77817"/>
                </a:solidFill>
                <a:prstDash val="solid"/>
              </a:ln>
              <a:solidFill>
                <a:srgbClr val="002060"/>
              </a:solidFill>
            </a:endParaRPr>
          </a:p>
        </p:txBody>
      </p:sp>
      <p:sp>
        <p:nvSpPr>
          <p:cNvPr id="106" name="矩形 105"/>
          <p:cNvSpPr/>
          <p:nvPr/>
        </p:nvSpPr>
        <p:spPr>
          <a:xfrm>
            <a:off x="8725765" y="5810450"/>
            <a:ext cx="2178931" cy="369332"/>
          </a:xfrm>
          <a:prstGeom prst="rect">
            <a:avLst/>
          </a:prstGeom>
          <a:noFill/>
        </p:spPr>
        <p:txBody>
          <a:bodyPr wrap="square" lIns="91440" tIns="45720" rIns="91440" bIns="45720">
            <a:spAutoFit/>
          </a:bodyPr>
          <a:lstStyle/>
          <a:p>
            <a:pPr algn="ctr"/>
            <a:r>
              <a:rPr lang="en-US" altLang="zh-CN" b="1" dirty="0">
                <a:ln w="22225">
                  <a:solidFill>
                    <a:srgbClr val="E77817"/>
                  </a:solidFill>
                  <a:prstDash val="solid"/>
                </a:ln>
                <a:solidFill>
                  <a:srgbClr val="002060"/>
                </a:solidFill>
              </a:rPr>
              <a:t>Offender Group</a:t>
            </a:r>
            <a:endParaRPr lang="zh-CN" altLang="en-US" b="1" dirty="0">
              <a:ln w="22225">
                <a:solidFill>
                  <a:srgbClr val="E77817"/>
                </a:solidFill>
                <a:prstDash val="solid"/>
              </a:ln>
              <a:solidFill>
                <a:srgbClr val="002060"/>
              </a:solidFill>
            </a:endParaRPr>
          </a:p>
        </p:txBody>
      </p:sp>
      <p:sp>
        <p:nvSpPr>
          <p:cNvPr id="107" name="右箭头 106"/>
          <p:cNvSpPr/>
          <p:nvPr/>
        </p:nvSpPr>
        <p:spPr>
          <a:xfrm>
            <a:off x="4825564" y="4785961"/>
            <a:ext cx="315193" cy="207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8" name="右箭头 107"/>
          <p:cNvSpPr/>
          <p:nvPr/>
        </p:nvSpPr>
        <p:spPr>
          <a:xfrm>
            <a:off x="9159730" y="4766465"/>
            <a:ext cx="430543" cy="246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4" name="图片 83"/>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62502" y="3812338"/>
            <a:ext cx="873057" cy="869527"/>
          </a:xfrm>
          <a:prstGeom prst="rect">
            <a:avLst/>
          </a:prstGeom>
          <a:noFill/>
          <a:ln>
            <a:noFill/>
          </a:ln>
        </p:spPr>
      </p:pic>
    </p:spTree>
    <p:extLst>
      <p:ext uri="{BB962C8B-B14F-4D97-AF65-F5344CB8AC3E}">
        <p14:creationId xmlns:p14="http://schemas.microsoft.com/office/powerpoint/2010/main" val="18073339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圆角矩形 72"/>
          <p:cNvSpPr/>
          <p:nvPr/>
        </p:nvSpPr>
        <p:spPr>
          <a:xfrm>
            <a:off x="365333" y="1604331"/>
            <a:ext cx="7623859" cy="1430565"/>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dirty="0">
              <a:solidFill>
                <a:srgbClr val="000000"/>
              </a:solidFill>
            </a:endParaRPr>
          </a:p>
        </p:txBody>
      </p:sp>
      <p:sp>
        <p:nvSpPr>
          <p:cNvPr id="52" name="圆角矩形 51"/>
          <p:cNvSpPr/>
          <p:nvPr/>
        </p:nvSpPr>
        <p:spPr>
          <a:xfrm>
            <a:off x="365333" y="3152036"/>
            <a:ext cx="7623859" cy="143056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solidFill>
                <a:srgbClr val="000000"/>
              </a:solidFill>
            </a:endParaRPr>
          </a:p>
        </p:txBody>
      </p:sp>
      <p:sp>
        <p:nvSpPr>
          <p:cNvPr id="4" name="圆角矩形 3"/>
          <p:cNvSpPr/>
          <p:nvPr/>
        </p:nvSpPr>
        <p:spPr>
          <a:xfrm>
            <a:off x="368362" y="4699053"/>
            <a:ext cx="7620831" cy="152280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ndParaRPr>
          </a:p>
        </p:txBody>
      </p:sp>
      <p:sp>
        <p:nvSpPr>
          <p:cNvPr id="2" name="标题 1"/>
          <p:cNvSpPr>
            <a:spLocks noGrp="1"/>
          </p:cNvSpPr>
          <p:nvPr>
            <p:ph type="title"/>
          </p:nvPr>
        </p:nvSpPr>
        <p:spPr>
          <a:xfrm>
            <a:off x="368360" y="66079"/>
            <a:ext cx="11379200" cy="1143000"/>
          </a:xfrm>
        </p:spPr>
        <p:txBody>
          <a:bodyPr>
            <a:noAutofit/>
          </a:bodyPr>
          <a:lstStyle/>
          <a:p>
            <a:r>
              <a:rPr kumimoji="1" lang="en-US" altLang="zh-CN" sz="3600" dirty="0"/>
              <a:t>Develop Inference engines into practicable</a:t>
            </a:r>
            <a:endParaRPr kumimoji="1" lang="zh-CN" altLang="en-US" sz="3600" dirty="0"/>
          </a:p>
        </p:txBody>
      </p:sp>
      <p:sp>
        <p:nvSpPr>
          <p:cNvPr id="12" name="圆角矩形 11"/>
          <p:cNvSpPr/>
          <p:nvPr/>
        </p:nvSpPr>
        <p:spPr>
          <a:xfrm>
            <a:off x="770202" y="3351750"/>
            <a:ext cx="3351588" cy="11000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200" dirty="0">
              <a:solidFill>
                <a:srgbClr val="FFFFFF"/>
              </a:solidFill>
            </a:endParaRPr>
          </a:p>
        </p:txBody>
      </p:sp>
      <p:sp>
        <p:nvSpPr>
          <p:cNvPr id="13" name="圆角矩形 12"/>
          <p:cNvSpPr/>
          <p:nvPr/>
        </p:nvSpPr>
        <p:spPr>
          <a:xfrm>
            <a:off x="1275129" y="3455830"/>
            <a:ext cx="793780" cy="398527"/>
          </a:xfrm>
          <a:prstGeom prst="roundRect">
            <a:avLst/>
          </a:prstGeom>
          <a:solidFill>
            <a:srgbClr val="92D050"/>
          </a:solidFill>
          <a:ln w="63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100" dirty="0">
                <a:solidFill>
                  <a:schemeClr val="tx1"/>
                </a:solidFill>
              </a:rPr>
              <a:t>Revision</a:t>
            </a:r>
            <a:endParaRPr lang="zh-CN" altLang="en-US" sz="1100" dirty="0">
              <a:solidFill>
                <a:schemeClr val="tx1"/>
              </a:solidFill>
            </a:endParaRPr>
          </a:p>
        </p:txBody>
      </p:sp>
      <p:sp>
        <p:nvSpPr>
          <p:cNvPr id="19" name="圆角矩形 18"/>
          <p:cNvSpPr/>
          <p:nvPr/>
        </p:nvSpPr>
        <p:spPr>
          <a:xfrm>
            <a:off x="1275128" y="3947666"/>
            <a:ext cx="2729059" cy="439887"/>
          </a:xfrm>
          <a:prstGeom prst="roundRect">
            <a:avLst/>
          </a:prstGeom>
          <a:solidFill>
            <a:srgbClr val="92D050"/>
          </a:solidFill>
          <a:ln w="63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200" dirty="0">
                <a:solidFill>
                  <a:schemeClr val="tx1"/>
                </a:solidFill>
              </a:rPr>
              <a:t>Security Event Generation</a:t>
            </a:r>
            <a:endParaRPr lang="zh-CN" altLang="en-US" sz="1200" dirty="0">
              <a:solidFill>
                <a:schemeClr val="tx1"/>
              </a:solidFill>
            </a:endParaRPr>
          </a:p>
        </p:txBody>
      </p:sp>
      <p:sp>
        <p:nvSpPr>
          <p:cNvPr id="33" name="上箭头 32"/>
          <p:cNvSpPr/>
          <p:nvPr/>
        </p:nvSpPr>
        <p:spPr>
          <a:xfrm rot="17719092">
            <a:off x="5190442" y="5066258"/>
            <a:ext cx="258671" cy="276431"/>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rgbClr val="FFFFFF"/>
              </a:solidFill>
            </a:endParaRPr>
          </a:p>
        </p:txBody>
      </p:sp>
      <p:sp>
        <p:nvSpPr>
          <p:cNvPr id="43" name="文本框 42"/>
          <p:cNvSpPr txBox="1"/>
          <p:nvPr/>
        </p:nvSpPr>
        <p:spPr>
          <a:xfrm>
            <a:off x="740308" y="3353828"/>
            <a:ext cx="523220" cy="1139923"/>
          </a:xfrm>
          <a:prstGeom prst="rect">
            <a:avLst/>
          </a:prstGeom>
          <a:noFill/>
        </p:spPr>
        <p:txBody>
          <a:bodyPr vert="eaVert" wrap="square" rtlCol="0">
            <a:spAutoFit/>
          </a:bodyPr>
          <a:lstStyle/>
          <a:p>
            <a:pPr algn="ctr"/>
            <a:r>
              <a:rPr lang="en-US" altLang="zh-CN" sz="1100">
                <a:solidFill>
                  <a:srgbClr val="000000"/>
                </a:solidFill>
              </a:rPr>
              <a:t>Understanding Engine</a:t>
            </a:r>
            <a:endParaRPr lang="zh-CN" altLang="en-US" sz="1100" dirty="0">
              <a:solidFill>
                <a:srgbClr val="000000"/>
              </a:solidFill>
            </a:endParaRPr>
          </a:p>
        </p:txBody>
      </p:sp>
      <p:sp>
        <p:nvSpPr>
          <p:cNvPr id="47" name="圆角矩形 46"/>
          <p:cNvSpPr/>
          <p:nvPr/>
        </p:nvSpPr>
        <p:spPr>
          <a:xfrm>
            <a:off x="1258229" y="1798688"/>
            <a:ext cx="2548465" cy="105793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solidFill>
                <a:srgbClr val="FFFFFF"/>
              </a:solidFill>
            </a:endParaRPr>
          </a:p>
        </p:txBody>
      </p:sp>
      <p:sp>
        <p:nvSpPr>
          <p:cNvPr id="34" name="圆角矩形 33"/>
          <p:cNvSpPr/>
          <p:nvPr/>
        </p:nvSpPr>
        <p:spPr>
          <a:xfrm>
            <a:off x="2186330" y="3455830"/>
            <a:ext cx="793780" cy="398527"/>
          </a:xfrm>
          <a:prstGeom prst="roundRect">
            <a:avLst/>
          </a:prstGeom>
          <a:solidFill>
            <a:srgbClr val="92D050"/>
          </a:solidFill>
          <a:ln w="63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100" dirty="0">
                <a:solidFill>
                  <a:schemeClr val="tx1"/>
                </a:solidFill>
              </a:rPr>
              <a:t>Merging</a:t>
            </a:r>
            <a:endParaRPr lang="zh-CN" altLang="en-US" sz="1100" dirty="0">
              <a:solidFill>
                <a:schemeClr val="tx1"/>
              </a:solidFill>
            </a:endParaRPr>
          </a:p>
        </p:txBody>
      </p:sp>
      <p:sp>
        <p:nvSpPr>
          <p:cNvPr id="35" name="圆角矩形 34"/>
          <p:cNvSpPr/>
          <p:nvPr/>
        </p:nvSpPr>
        <p:spPr>
          <a:xfrm>
            <a:off x="3095812" y="3465521"/>
            <a:ext cx="936169" cy="398527"/>
          </a:xfrm>
          <a:prstGeom prst="roundRect">
            <a:avLst/>
          </a:prstGeom>
          <a:solidFill>
            <a:srgbClr val="92D050"/>
          </a:solidFill>
          <a:ln w="63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200" dirty="0">
                <a:solidFill>
                  <a:schemeClr val="tx1"/>
                </a:solidFill>
              </a:rPr>
              <a:t>IOC Extraction</a:t>
            </a:r>
            <a:endParaRPr lang="zh-CN" altLang="en-US" sz="1200" dirty="0">
              <a:solidFill>
                <a:schemeClr val="tx1"/>
              </a:solidFill>
            </a:endParaRPr>
          </a:p>
        </p:txBody>
      </p:sp>
      <p:sp>
        <p:nvSpPr>
          <p:cNvPr id="36" name="流程图: 磁盘 35"/>
          <p:cNvSpPr/>
          <p:nvPr/>
        </p:nvSpPr>
        <p:spPr>
          <a:xfrm>
            <a:off x="2073719" y="5048012"/>
            <a:ext cx="1363616" cy="735717"/>
          </a:xfrm>
          <a:prstGeom prst="flowChartMagneticDisk">
            <a:avLst/>
          </a:prstGeom>
          <a:solidFill>
            <a:srgbClr val="92D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Data Cube</a:t>
            </a:r>
            <a:endParaRPr lang="zh-CN" altLang="en-US" sz="1200" dirty="0">
              <a:solidFill>
                <a:schemeClr val="tx1"/>
              </a:solidFill>
            </a:endParaRPr>
          </a:p>
        </p:txBody>
      </p:sp>
      <p:sp>
        <p:nvSpPr>
          <p:cNvPr id="39" name="上箭头 38"/>
          <p:cNvSpPr/>
          <p:nvPr/>
        </p:nvSpPr>
        <p:spPr>
          <a:xfrm>
            <a:off x="2680062" y="4559915"/>
            <a:ext cx="258671" cy="371644"/>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rgbClr val="FFFFFF"/>
              </a:solidFill>
            </a:endParaRPr>
          </a:p>
        </p:txBody>
      </p:sp>
      <p:pic>
        <p:nvPicPr>
          <p:cNvPr id="40" name="Picture 85"/>
          <p:cNvPicPr>
            <a:picLocks noChangeAspect="1" noChangeArrowheads="1"/>
          </p:cNvPicPr>
          <p:nvPr/>
        </p:nvPicPr>
        <p:blipFill>
          <a:blip r:embed="rId3">
            <a:duotone>
              <a:prstClr val="black"/>
              <a:schemeClr val="tx2">
                <a:tint val="45000"/>
                <a:satMod val="400000"/>
              </a:schemeClr>
            </a:duotone>
            <a:lum bright="-40000"/>
            <a:extLst>
              <a:ext uri="{28A0092B-C50C-407E-A947-70E740481C1C}">
                <a14:useLocalDpi xmlns:a14="http://schemas.microsoft.com/office/drawing/2010/main" val="0"/>
              </a:ext>
            </a:extLst>
          </a:blip>
          <a:srcRect/>
          <a:stretch>
            <a:fillRect/>
          </a:stretch>
        </p:blipFill>
        <p:spPr bwMode="auto">
          <a:xfrm>
            <a:off x="5698662" y="5100176"/>
            <a:ext cx="487967" cy="4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85"/>
          <p:cNvPicPr>
            <a:picLocks noChangeAspect="1" noChangeArrowheads="1"/>
          </p:cNvPicPr>
          <p:nvPr/>
        </p:nvPicPr>
        <p:blipFill>
          <a:blip r:embed="rId3">
            <a:duotone>
              <a:prstClr val="black"/>
              <a:schemeClr val="tx2">
                <a:tint val="45000"/>
                <a:satMod val="400000"/>
              </a:schemeClr>
            </a:duotone>
            <a:lum bright="-40000"/>
            <a:extLst>
              <a:ext uri="{28A0092B-C50C-407E-A947-70E740481C1C}">
                <a14:useLocalDpi xmlns:a14="http://schemas.microsoft.com/office/drawing/2010/main" val="0"/>
              </a:ext>
            </a:extLst>
          </a:blip>
          <a:srcRect/>
          <a:stretch>
            <a:fillRect/>
          </a:stretch>
        </p:blipFill>
        <p:spPr bwMode="auto">
          <a:xfrm>
            <a:off x="6323350" y="5100176"/>
            <a:ext cx="487967" cy="4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5"/>
          <p:cNvPicPr>
            <a:picLocks noChangeAspect="1" noChangeArrowheads="1"/>
          </p:cNvPicPr>
          <p:nvPr/>
        </p:nvPicPr>
        <p:blipFill>
          <a:blip r:embed="rId3">
            <a:duotone>
              <a:prstClr val="black"/>
              <a:schemeClr val="tx2">
                <a:tint val="45000"/>
                <a:satMod val="400000"/>
              </a:schemeClr>
            </a:duotone>
            <a:lum bright="-40000"/>
            <a:extLst>
              <a:ext uri="{28A0092B-C50C-407E-A947-70E740481C1C}">
                <a14:useLocalDpi xmlns:a14="http://schemas.microsoft.com/office/drawing/2010/main" val="0"/>
              </a:ext>
            </a:extLst>
          </a:blip>
          <a:srcRect/>
          <a:stretch>
            <a:fillRect/>
          </a:stretch>
        </p:blipFill>
        <p:spPr bwMode="auto">
          <a:xfrm>
            <a:off x="6948037" y="5100176"/>
            <a:ext cx="487967" cy="4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3"/>
          <p:cNvSpPr txBox="1"/>
          <p:nvPr/>
        </p:nvSpPr>
        <p:spPr>
          <a:xfrm>
            <a:off x="5634427" y="5618583"/>
            <a:ext cx="1969385" cy="276999"/>
          </a:xfrm>
          <a:prstGeom prst="rect">
            <a:avLst/>
          </a:prstGeom>
          <a:noFill/>
        </p:spPr>
        <p:txBody>
          <a:bodyPr wrap="none" rtlCol="0">
            <a:spAutoFit/>
          </a:bodyPr>
          <a:lstStyle/>
          <a:p>
            <a:r>
              <a:rPr lang="en-US" altLang="zh-CN" sz="1200" dirty="0"/>
              <a:t>On-Premise Security Devices</a:t>
            </a:r>
            <a:endParaRPr lang="zh-CN" altLang="en-US" sz="1200" dirty="0"/>
          </a:p>
        </p:txBody>
      </p:sp>
      <p:sp>
        <p:nvSpPr>
          <p:cNvPr id="51" name="文本框 50"/>
          <p:cNvSpPr txBox="1"/>
          <p:nvPr/>
        </p:nvSpPr>
        <p:spPr>
          <a:xfrm>
            <a:off x="421903" y="4936157"/>
            <a:ext cx="400110" cy="959424"/>
          </a:xfrm>
          <a:prstGeom prst="rect">
            <a:avLst/>
          </a:prstGeom>
          <a:noFill/>
        </p:spPr>
        <p:txBody>
          <a:bodyPr vert="eaVert" wrap="square" rtlCol="0">
            <a:spAutoFit/>
          </a:bodyPr>
          <a:lstStyle/>
          <a:p>
            <a:r>
              <a:rPr lang="en-US" altLang="zh-CN" sz="1400" dirty="0">
                <a:solidFill>
                  <a:srgbClr val="000000"/>
                </a:solidFill>
              </a:rPr>
              <a:t>Data</a:t>
            </a:r>
            <a:endParaRPr lang="zh-CN" altLang="en-US" sz="1400" dirty="0">
              <a:solidFill>
                <a:srgbClr val="000000"/>
              </a:solidFill>
            </a:endParaRPr>
          </a:p>
        </p:txBody>
      </p:sp>
      <p:sp>
        <p:nvSpPr>
          <p:cNvPr id="60" name="文本框 59"/>
          <p:cNvSpPr txBox="1"/>
          <p:nvPr/>
        </p:nvSpPr>
        <p:spPr>
          <a:xfrm>
            <a:off x="426605" y="3468247"/>
            <a:ext cx="400110" cy="959424"/>
          </a:xfrm>
          <a:prstGeom prst="rect">
            <a:avLst/>
          </a:prstGeom>
          <a:noFill/>
        </p:spPr>
        <p:txBody>
          <a:bodyPr vert="eaVert" wrap="square" rtlCol="0">
            <a:spAutoFit/>
          </a:bodyPr>
          <a:lstStyle/>
          <a:p>
            <a:r>
              <a:rPr lang="en-US" altLang="zh-CN" sz="1400" dirty="0">
                <a:solidFill>
                  <a:srgbClr val="000000"/>
                </a:solidFill>
              </a:rPr>
              <a:t>Behavior</a:t>
            </a:r>
            <a:endParaRPr lang="zh-CN" altLang="en-US" sz="1400" dirty="0">
              <a:solidFill>
                <a:srgbClr val="000000"/>
              </a:solidFill>
            </a:endParaRPr>
          </a:p>
        </p:txBody>
      </p:sp>
      <p:sp>
        <p:nvSpPr>
          <p:cNvPr id="61" name="圆角矩形 60"/>
          <p:cNvSpPr/>
          <p:nvPr/>
        </p:nvSpPr>
        <p:spPr>
          <a:xfrm>
            <a:off x="4304004" y="3357365"/>
            <a:ext cx="3586333" cy="1146931"/>
          </a:xfrm>
          <a:prstGeom prst="roundRect">
            <a:avLst/>
          </a:prstGeom>
          <a:solidFill>
            <a:schemeClr val="accent3">
              <a:alpha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200" dirty="0">
              <a:solidFill>
                <a:srgbClr val="FFFFFF"/>
              </a:solidFill>
            </a:endParaRPr>
          </a:p>
        </p:txBody>
      </p:sp>
      <p:sp>
        <p:nvSpPr>
          <p:cNvPr id="64" name="文本框 63"/>
          <p:cNvSpPr txBox="1"/>
          <p:nvPr/>
        </p:nvSpPr>
        <p:spPr>
          <a:xfrm>
            <a:off x="4268769" y="3316374"/>
            <a:ext cx="553998" cy="1320329"/>
          </a:xfrm>
          <a:prstGeom prst="rect">
            <a:avLst/>
          </a:prstGeom>
          <a:noFill/>
        </p:spPr>
        <p:txBody>
          <a:bodyPr vert="eaVert" wrap="square" rtlCol="0">
            <a:spAutoFit/>
          </a:bodyPr>
          <a:lstStyle/>
          <a:p>
            <a:pPr algn="ctr"/>
            <a:r>
              <a:rPr lang="en-US" altLang="zh-CN" sz="1200" dirty="0">
                <a:solidFill>
                  <a:schemeClr val="bg1"/>
                </a:solidFill>
              </a:rPr>
              <a:t>Inference </a:t>
            </a:r>
          </a:p>
          <a:p>
            <a:pPr algn="ctr"/>
            <a:r>
              <a:rPr lang="en-US" altLang="zh-CN" sz="1200" dirty="0">
                <a:solidFill>
                  <a:schemeClr val="bg1"/>
                </a:solidFill>
              </a:rPr>
              <a:t>Engine</a:t>
            </a:r>
            <a:endParaRPr lang="zh-CN" altLang="en-US" sz="1200" dirty="0">
              <a:solidFill>
                <a:schemeClr val="bg1"/>
              </a:solidFill>
            </a:endParaRPr>
          </a:p>
        </p:txBody>
      </p:sp>
      <p:sp>
        <p:nvSpPr>
          <p:cNvPr id="67" name="圆角矩形 66"/>
          <p:cNvSpPr/>
          <p:nvPr/>
        </p:nvSpPr>
        <p:spPr>
          <a:xfrm>
            <a:off x="4785719" y="3521551"/>
            <a:ext cx="936247" cy="476404"/>
          </a:xfrm>
          <a:prstGeom prst="roundRect">
            <a:avLst/>
          </a:prstGeom>
          <a:solidFill>
            <a:srgbClr val="92D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rPr>
              <a:t>Target-Based Inference</a:t>
            </a:r>
            <a:endParaRPr lang="zh-CN" altLang="en-US" sz="1000" dirty="0">
              <a:solidFill>
                <a:schemeClr val="tx1"/>
              </a:solidFill>
            </a:endParaRPr>
          </a:p>
        </p:txBody>
      </p:sp>
      <p:sp>
        <p:nvSpPr>
          <p:cNvPr id="71" name="圆角矩形 70"/>
          <p:cNvSpPr/>
          <p:nvPr/>
        </p:nvSpPr>
        <p:spPr>
          <a:xfrm>
            <a:off x="5774997" y="3521551"/>
            <a:ext cx="936247" cy="476404"/>
          </a:xfrm>
          <a:prstGeom prst="roundRect">
            <a:avLst/>
          </a:prstGeom>
          <a:solidFill>
            <a:srgbClr val="92D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rPr>
              <a:t>Same-Source Inference</a:t>
            </a:r>
            <a:endParaRPr lang="zh-CN" altLang="en-US" sz="1000" dirty="0">
              <a:solidFill>
                <a:schemeClr val="tx1"/>
              </a:solidFill>
            </a:endParaRPr>
          </a:p>
        </p:txBody>
      </p:sp>
      <p:sp>
        <p:nvSpPr>
          <p:cNvPr id="72" name="圆角矩形 71"/>
          <p:cNvSpPr/>
          <p:nvPr/>
        </p:nvSpPr>
        <p:spPr>
          <a:xfrm>
            <a:off x="6764275" y="3528220"/>
            <a:ext cx="1018972" cy="471128"/>
          </a:xfrm>
          <a:prstGeom prst="roundRect">
            <a:avLst/>
          </a:prstGeom>
          <a:solidFill>
            <a:srgbClr val="92D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rPr>
              <a:t>Profile Generation</a:t>
            </a:r>
            <a:endParaRPr lang="zh-CN" altLang="en-US" sz="1000" dirty="0">
              <a:solidFill>
                <a:schemeClr val="tx1"/>
              </a:solidFill>
            </a:endParaRPr>
          </a:p>
        </p:txBody>
      </p:sp>
      <p:sp>
        <p:nvSpPr>
          <p:cNvPr id="74" name="文本框 73"/>
          <p:cNvSpPr txBox="1"/>
          <p:nvPr/>
        </p:nvSpPr>
        <p:spPr>
          <a:xfrm>
            <a:off x="421903" y="2007939"/>
            <a:ext cx="400110" cy="959424"/>
          </a:xfrm>
          <a:prstGeom prst="rect">
            <a:avLst/>
          </a:prstGeom>
          <a:noFill/>
        </p:spPr>
        <p:txBody>
          <a:bodyPr vert="eaVert" wrap="square" rtlCol="0">
            <a:spAutoFit/>
          </a:bodyPr>
          <a:lstStyle/>
          <a:p>
            <a:r>
              <a:rPr lang="en-US" altLang="zh-CN" sz="1400" dirty="0">
                <a:solidFill>
                  <a:srgbClr val="000000"/>
                </a:solidFill>
              </a:rPr>
              <a:t>Profile</a:t>
            </a:r>
            <a:endParaRPr lang="zh-CN" altLang="en-US" sz="1400" dirty="0">
              <a:solidFill>
                <a:srgbClr val="000000"/>
              </a:solidFill>
            </a:endParaRPr>
          </a:p>
        </p:txBody>
      </p:sp>
      <p:sp>
        <p:nvSpPr>
          <p:cNvPr id="79" name="上箭头 78"/>
          <p:cNvSpPr/>
          <p:nvPr/>
        </p:nvSpPr>
        <p:spPr>
          <a:xfrm rot="15369618">
            <a:off x="5190442" y="5486871"/>
            <a:ext cx="258671" cy="276431"/>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rgbClr val="FFFFFF"/>
              </a:solidFill>
            </a:endParaRPr>
          </a:p>
        </p:txBody>
      </p:sp>
      <p:sp>
        <p:nvSpPr>
          <p:cNvPr id="80" name="流程图: 磁盘 79"/>
          <p:cNvSpPr/>
          <p:nvPr/>
        </p:nvSpPr>
        <p:spPr>
          <a:xfrm>
            <a:off x="4050190" y="4897031"/>
            <a:ext cx="1047703" cy="438371"/>
          </a:xfrm>
          <a:prstGeom prst="flowChartMagneticDisk">
            <a:avLst/>
          </a:prstGeom>
          <a:solidFill>
            <a:srgbClr val="92D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00" dirty="0">
              <a:solidFill>
                <a:schemeClr val="tx1"/>
              </a:solidFill>
            </a:endParaRPr>
          </a:p>
          <a:p>
            <a:pPr algn="ctr"/>
            <a:r>
              <a:rPr lang="en-US" altLang="zh-CN" sz="1200" dirty="0">
                <a:solidFill>
                  <a:schemeClr val="tx1"/>
                </a:solidFill>
              </a:rPr>
              <a:t>Threat Event</a:t>
            </a:r>
          </a:p>
          <a:p>
            <a:pPr algn="ctr"/>
            <a:endParaRPr lang="zh-CN" altLang="en-US" sz="1000" dirty="0">
              <a:solidFill>
                <a:schemeClr val="tx1"/>
              </a:solidFill>
            </a:endParaRPr>
          </a:p>
        </p:txBody>
      </p:sp>
      <p:sp>
        <p:nvSpPr>
          <p:cNvPr id="81" name="流程图: 磁盘 80"/>
          <p:cNvSpPr/>
          <p:nvPr/>
        </p:nvSpPr>
        <p:spPr>
          <a:xfrm>
            <a:off x="4038574" y="5479008"/>
            <a:ext cx="1047703" cy="438371"/>
          </a:xfrm>
          <a:prstGeom prst="flowChartMagneticDisk">
            <a:avLst/>
          </a:prstGeom>
          <a:solidFill>
            <a:srgbClr val="92D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00" dirty="0">
              <a:solidFill>
                <a:schemeClr val="tx1"/>
              </a:solidFill>
            </a:endParaRPr>
          </a:p>
          <a:p>
            <a:pPr algn="ctr"/>
            <a:r>
              <a:rPr lang="en-US" altLang="zh-CN" sz="1200" dirty="0">
                <a:solidFill>
                  <a:schemeClr val="tx1"/>
                </a:solidFill>
              </a:rPr>
              <a:t>Audit Event</a:t>
            </a:r>
          </a:p>
          <a:p>
            <a:pPr algn="ctr"/>
            <a:endParaRPr lang="zh-CN" altLang="en-US" sz="1000" dirty="0">
              <a:solidFill>
                <a:schemeClr val="tx1"/>
              </a:solidFill>
            </a:endParaRPr>
          </a:p>
        </p:txBody>
      </p:sp>
      <p:sp>
        <p:nvSpPr>
          <p:cNvPr id="82" name="上箭头 81"/>
          <p:cNvSpPr/>
          <p:nvPr/>
        </p:nvSpPr>
        <p:spPr>
          <a:xfrm rot="15002986">
            <a:off x="3574557" y="5021167"/>
            <a:ext cx="258671" cy="276431"/>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rgbClr val="FFFFFF"/>
              </a:solidFill>
            </a:endParaRPr>
          </a:p>
        </p:txBody>
      </p:sp>
      <p:sp>
        <p:nvSpPr>
          <p:cNvPr id="83" name="上箭头 82"/>
          <p:cNvSpPr/>
          <p:nvPr/>
        </p:nvSpPr>
        <p:spPr>
          <a:xfrm rot="17719092">
            <a:off x="3578650" y="5504246"/>
            <a:ext cx="258671" cy="276431"/>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rgbClr val="FFFFFF"/>
              </a:solidFill>
            </a:endParaRPr>
          </a:p>
        </p:txBody>
      </p:sp>
      <p:sp>
        <p:nvSpPr>
          <p:cNvPr id="84" name="上箭头 83"/>
          <p:cNvSpPr/>
          <p:nvPr/>
        </p:nvSpPr>
        <p:spPr>
          <a:xfrm rot="5400000">
            <a:off x="3950242" y="3843885"/>
            <a:ext cx="388969" cy="207561"/>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rgbClr val="FFFFFF"/>
              </a:solidFill>
            </a:endParaRPr>
          </a:p>
        </p:txBody>
      </p:sp>
      <p:sp>
        <p:nvSpPr>
          <p:cNvPr id="85" name="圆角矩形 84"/>
          <p:cNvSpPr/>
          <p:nvPr/>
        </p:nvSpPr>
        <p:spPr>
          <a:xfrm>
            <a:off x="4599152" y="1793325"/>
            <a:ext cx="3076267" cy="105793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solidFill>
                <a:srgbClr val="FFFFFF"/>
              </a:solidFill>
            </a:endParaRPr>
          </a:p>
        </p:txBody>
      </p:sp>
      <p:sp>
        <p:nvSpPr>
          <p:cNvPr id="86" name="圆角矩形 85"/>
          <p:cNvSpPr/>
          <p:nvPr/>
        </p:nvSpPr>
        <p:spPr>
          <a:xfrm>
            <a:off x="5354254" y="1971613"/>
            <a:ext cx="1001845" cy="736524"/>
          </a:xfrm>
          <a:prstGeom prst="roundRect">
            <a:avLst/>
          </a:prstGeom>
          <a:solidFill>
            <a:schemeClr val="accent3">
              <a:alpha val="50000"/>
            </a:schemeClr>
          </a:solidFill>
          <a:ln w="952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000" dirty="0">
                <a:solidFill>
                  <a:srgbClr val="FFFFFF"/>
                </a:solidFill>
              </a:rPr>
              <a:t>Offense Scenario Reproduction</a:t>
            </a:r>
            <a:endParaRPr lang="zh-CN" altLang="en-US" sz="1000" dirty="0">
              <a:solidFill>
                <a:srgbClr val="FFFFFF"/>
              </a:solidFill>
            </a:endParaRPr>
          </a:p>
        </p:txBody>
      </p:sp>
      <p:sp>
        <p:nvSpPr>
          <p:cNvPr id="88" name="圆角矩形 87"/>
          <p:cNvSpPr/>
          <p:nvPr/>
        </p:nvSpPr>
        <p:spPr>
          <a:xfrm>
            <a:off x="6439150" y="1971613"/>
            <a:ext cx="1001845" cy="736524"/>
          </a:xfrm>
          <a:prstGeom prst="roundRect">
            <a:avLst/>
          </a:prstGeom>
          <a:solidFill>
            <a:schemeClr val="accent3">
              <a:alpha val="50000"/>
            </a:schemeClr>
          </a:solidFill>
          <a:ln w="952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000" dirty="0">
                <a:solidFill>
                  <a:srgbClr val="FFFFFF"/>
                </a:solidFill>
              </a:rPr>
              <a:t>Visualization of Original Logs</a:t>
            </a:r>
            <a:endParaRPr lang="zh-CN" altLang="en-US" sz="1000" dirty="0">
              <a:solidFill>
                <a:srgbClr val="FFFFFF"/>
              </a:solidFill>
            </a:endParaRPr>
          </a:p>
        </p:txBody>
      </p:sp>
      <p:sp>
        <p:nvSpPr>
          <p:cNvPr id="89" name="文本框 88"/>
          <p:cNvSpPr txBox="1"/>
          <p:nvPr/>
        </p:nvSpPr>
        <p:spPr>
          <a:xfrm>
            <a:off x="4668928" y="1784548"/>
            <a:ext cx="615553" cy="1159393"/>
          </a:xfrm>
          <a:prstGeom prst="rect">
            <a:avLst/>
          </a:prstGeom>
          <a:noFill/>
        </p:spPr>
        <p:txBody>
          <a:bodyPr vert="eaVert" wrap="square" rtlCol="0">
            <a:spAutoFit/>
          </a:bodyPr>
          <a:lstStyle/>
          <a:p>
            <a:pPr algn="ctr"/>
            <a:r>
              <a:rPr lang="en-US" altLang="zh-CN" sz="1400" dirty="0">
                <a:solidFill>
                  <a:srgbClr val="000000"/>
                </a:solidFill>
              </a:rPr>
              <a:t>Kill </a:t>
            </a:r>
            <a:r>
              <a:rPr lang="en-US" altLang="zh-CN" sz="1400">
                <a:solidFill>
                  <a:srgbClr val="000000"/>
                </a:solidFill>
              </a:rPr>
              <a:t>Chain Presentation</a:t>
            </a:r>
            <a:endParaRPr lang="zh-CN" altLang="en-US" sz="1400" dirty="0">
              <a:solidFill>
                <a:srgbClr val="000000"/>
              </a:solidFill>
            </a:endParaRPr>
          </a:p>
        </p:txBody>
      </p:sp>
      <p:sp>
        <p:nvSpPr>
          <p:cNvPr id="90" name="上箭头 89"/>
          <p:cNvSpPr/>
          <p:nvPr/>
        </p:nvSpPr>
        <p:spPr>
          <a:xfrm>
            <a:off x="6019810" y="2923129"/>
            <a:ext cx="361068" cy="329259"/>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rgbClr val="FFFFFF"/>
              </a:solidFill>
            </a:endParaRPr>
          </a:p>
        </p:txBody>
      </p:sp>
      <p:pic>
        <p:nvPicPr>
          <p:cNvPr id="91" name="Picture 77"/>
          <p:cNvPicPr>
            <a:picLocks noChangeAspect="1" noChangeArrowheads="1"/>
          </p:cNvPicPr>
          <p:nvPr/>
        </p:nvPicPr>
        <p:blipFill>
          <a:blip r:embed="rId4">
            <a:duotone>
              <a:prstClr val="black"/>
              <a:schemeClr val="tx2">
                <a:tint val="45000"/>
                <a:satMod val="400000"/>
              </a:schemeClr>
            </a:duotone>
            <a:lum bright="-40000"/>
            <a:extLst>
              <a:ext uri="{28A0092B-C50C-407E-A947-70E740481C1C}">
                <a14:useLocalDpi xmlns:a14="http://schemas.microsoft.com/office/drawing/2010/main" val="0"/>
              </a:ext>
            </a:extLst>
          </a:blip>
          <a:srcRect/>
          <a:stretch>
            <a:fillRect/>
          </a:stretch>
        </p:blipFill>
        <p:spPr bwMode="auto">
          <a:xfrm>
            <a:off x="3809619" y="915799"/>
            <a:ext cx="965644" cy="609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TextBox 3"/>
          <p:cNvSpPr txBox="1"/>
          <p:nvPr/>
        </p:nvSpPr>
        <p:spPr>
          <a:xfrm>
            <a:off x="4838746" y="1096913"/>
            <a:ext cx="2695767" cy="276999"/>
          </a:xfrm>
          <a:prstGeom prst="rect">
            <a:avLst/>
          </a:prstGeom>
          <a:noFill/>
        </p:spPr>
        <p:txBody>
          <a:bodyPr wrap="square" rtlCol="0">
            <a:spAutoFit/>
          </a:bodyPr>
          <a:lstStyle/>
          <a:p>
            <a:r>
              <a:rPr lang="en-US" altLang="zh-CN" sz="1200" dirty="0">
                <a:solidFill>
                  <a:srgbClr val="000000"/>
                </a:solidFill>
              </a:rPr>
              <a:t>Correlation with Cloud-side </a:t>
            </a:r>
            <a:r>
              <a:rPr lang="en-US" altLang="zh-CN" sz="1200">
                <a:solidFill>
                  <a:srgbClr val="000000"/>
                </a:solidFill>
              </a:rPr>
              <a:t>Intelligence </a:t>
            </a:r>
            <a:endParaRPr lang="en-US" altLang="zh-CN" sz="1200" dirty="0">
              <a:solidFill>
                <a:srgbClr val="000000"/>
              </a:solidFill>
            </a:endParaRPr>
          </a:p>
        </p:txBody>
      </p:sp>
      <p:sp>
        <p:nvSpPr>
          <p:cNvPr id="93" name="上箭头 92"/>
          <p:cNvSpPr/>
          <p:nvPr/>
        </p:nvSpPr>
        <p:spPr>
          <a:xfrm rot="18926068">
            <a:off x="4662659" y="1440747"/>
            <a:ext cx="258671" cy="465296"/>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rgbClr val="FFFFFF"/>
              </a:solidFill>
            </a:endParaRPr>
          </a:p>
        </p:txBody>
      </p:sp>
      <p:sp>
        <p:nvSpPr>
          <p:cNvPr id="94" name="上箭头 93"/>
          <p:cNvSpPr/>
          <p:nvPr/>
        </p:nvSpPr>
        <p:spPr>
          <a:xfrm rot="13706090">
            <a:off x="3642767" y="1493769"/>
            <a:ext cx="258671" cy="465296"/>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rgbClr val="FFFFFF"/>
              </a:solidFill>
            </a:endParaRPr>
          </a:p>
        </p:txBody>
      </p:sp>
      <p:sp>
        <p:nvSpPr>
          <p:cNvPr id="95" name="圆角矩形 94"/>
          <p:cNvSpPr/>
          <p:nvPr/>
        </p:nvSpPr>
        <p:spPr>
          <a:xfrm>
            <a:off x="1537385" y="1971613"/>
            <a:ext cx="922889" cy="736524"/>
          </a:xfrm>
          <a:prstGeom prst="roundRect">
            <a:avLst/>
          </a:prstGeom>
          <a:solidFill>
            <a:schemeClr val="accent3">
              <a:alpha val="50000"/>
            </a:schemeClr>
          </a:solidFill>
          <a:ln w="952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000" dirty="0">
                <a:solidFill>
                  <a:srgbClr val="FFFFFF"/>
                </a:solidFill>
              </a:rPr>
              <a:t>Offender Profile</a:t>
            </a:r>
          </a:p>
        </p:txBody>
      </p:sp>
      <p:sp>
        <p:nvSpPr>
          <p:cNvPr id="96" name="圆角矩形 95"/>
          <p:cNvSpPr/>
          <p:nvPr/>
        </p:nvSpPr>
        <p:spPr>
          <a:xfrm>
            <a:off x="2624312" y="1969539"/>
            <a:ext cx="922889" cy="736524"/>
          </a:xfrm>
          <a:prstGeom prst="roundRect">
            <a:avLst/>
          </a:prstGeom>
          <a:solidFill>
            <a:schemeClr val="accent3">
              <a:alpha val="50000"/>
            </a:schemeClr>
          </a:solidFill>
          <a:ln w="952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000" dirty="0">
                <a:solidFill>
                  <a:srgbClr val="FFFFFF"/>
                </a:solidFill>
              </a:rPr>
              <a:t>Offender Group Profile</a:t>
            </a:r>
            <a:endParaRPr lang="zh-CN" altLang="en-US" sz="1000" dirty="0">
              <a:solidFill>
                <a:srgbClr val="FFFFFF"/>
              </a:solidFill>
            </a:endParaRPr>
          </a:p>
        </p:txBody>
      </p:sp>
      <p:sp>
        <p:nvSpPr>
          <p:cNvPr id="97" name="圆角矩形 96"/>
          <p:cNvSpPr/>
          <p:nvPr/>
        </p:nvSpPr>
        <p:spPr>
          <a:xfrm>
            <a:off x="4785719" y="4096378"/>
            <a:ext cx="1361380" cy="335959"/>
          </a:xfrm>
          <a:prstGeom prst="roundRect">
            <a:avLst/>
          </a:prstGeom>
          <a:solidFill>
            <a:srgbClr val="92D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rPr>
              <a:t>Kill Chain Model</a:t>
            </a:r>
            <a:endParaRPr lang="zh-CN" altLang="en-US" sz="1000" dirty="0">
              <a:solidFill>
                <a:schemeClr val="tx1"/>
              </a:solidFill>
            </a:endParaRPr>
          </a:p>
        </p:txBody>
      </p:sp>
      <p:sp>
        <p:nvSpPr>
          <p:cNvPr id="98" name="圆角矩形 97"/>
          <p:cNvSpPr/>
          <p:nvPr/>
        </p:nvSpPr>
        <p:spPr>
          <a:xfrm>
            <a:off x="6282139" y="4091714"/>
            <a:ext cx="1501108" cy="335959"/>
          </a:xfrm>
          <a:prstGeom prst="roundRect">
            <a:avLst/>
          </a:prstGeom>
          <a:solidFill>
            <a:srgbClr val="92D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rPr>
              <a:t>Botnet Tracking Model</a:t>
            </a:r>
            <a:endParaRPr lang="zh-CN" altLang="en-US" sz="1000" dirty="0">
              <a:solidFill>
                <a:schemeClr val="tx1"/>
              </a:solidFill>
            </a:endParaRPr>
          </a:p>
        </p:txBody>
      </p:sp>
      <p:graphicFrame>
        <p:nvGraphicFramePr>
          <p:cNvPr id="48" name="图示 47"/>
          <p:cNvGraphicFramePr/>
          <p:nvPr>
            <p:extLst>
              <p:ext uri="{D42A27DB-BD31-4B8C-83A1-F6EECF244321}">
                <p14:modId xmlns:p14="http://schemas.microsoft.com/office/powerpoint/2010/main" val="2025385795"/>
              </p:ext>
            </p:extLst>
          </p:nvPr>
        </p:nvGraphicFramePr>
        <p:xfrm>
          <a:off x="8300056" y="1042824"/>
          <a:ext cx="3655603" cy="53950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9" name="图片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2504" y="4893911"/>
            <a:ext cx="1315648" cy="1163935"/>
          </a:xfrm>
          <a:prstGeom prst="rect">
            <a:avLst/>
          </a:prstGeom>
        </p:spPr>
      </p:pic>
    </p:spTree>
    <p:extLst>
      <p:ext uri="{BB962C8B-B14F-4D97-AF65-F5344CB8AC3E}">
        <p14:creationId xmlns:p14="http://schemas.microsoft.com/office/powerpoint/2010/main" val="19406249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291" y="66963"/>
            <a:ext cx="11379200" cy="1143000"/>
          </a:xfrm>
        </p:spPr>
        <p:txBody>
          <a:bodyPr/>
          <a:lstStyle/>
          <a:p>
            <a:r>
              <a:rPr kumimoji="1" lang="en-US" altLang="zh-CN" sz="3600" dirty="0"/>
              <a:t>Develop Inference engines into practicable (con’t)</a:t>
            </a:r>
            <a:endParaRPr kumimoji="1" lang="zh-CN" altLang="en-US" sz="3600" dirty="0"/>
          </a:p>
        </p:txBody>
      </p:sp>
      <p:pic>
        <p:nvPicPr>
          <p:cNvPr id="5" name="Picture 4"/>
          <p:cNvPicPr>
            <a:picLocks noChangeAspect="1"/>
          </p:cNvPicPr>
          <p:nvPr/>
        </p:nvPicPr>
        <p:blipFill>
          <a:blip r:embed="rId3"/>
          <a:stretch>
            <a:fillRect/>
          </a:stretch>
        </p:blipFill>
        <p:spPr>
          <a:xfrm>
            <a:off x="0" y="1003939"/>
            <a:ext cx="12192000" cy="2670339"/>
          </a:xfrm>
          <a:prstGeom prst="rect">
            <a:avLst/>
          </a:prstGeom>
        </p:spPr>
      </p:pic>
      <p:pic>
        <p:nvPicPr>
          <p:cNvPr id="6" name="Picture 5"/>
          <p:cNvPicPr>
            <a:picLocks noChangeAspect="1"/>
          </p:cNvPicPr>
          <p:nvPr/>
        </p:nvPicPr>
        <p:blipFill rotWithShape="1">
          <a:blip r:embed="rId4"/>
          <a:srcRect b="29094"/>
          <a:stretch/>
        </p:blipFill>
        <p:spPr>
          <a:xfrm>
            <a:off x="0" y="3757402"/>
            <a:ext cx="12192000" cy="3030863"/>
          </a:xfrm>
          <a:prstGeom prst="rect">
            <a:avLst/>
          </a:prstGeom>
        </p:spPr>
      </p:pic>
      <p:sp>
        <p:nvSpPr>
          <p:cNvPr id="7" name="Rectangular Callout 6"/>
          <p:cNvSpPr/>
          <p:nvPr/>
        </p:nvSpPr>
        <p:spPr>
          <a:xfrm>
            <a:off x="3038765" y="1399474"/>
            <a:ext cx="1948873" cy="304799"/>
          </a:xfrm>
          <a:prstGeom prst="wedgeRectCallout">
            <a:avLst>
              <a:gd name="adj1" fmla="val -93891"/>
              <a:gd name="adj2" fmla="val 37971"/>
            </a:avLst>
          </a:prstGeom>
          <a:ln w="3175"/>
        </p:spPr>
        <p:style>
          <a:lnRef idx="2">
            <a:schemeClr val="accent5"/>
          </a:lnRef>
          <a:fillRef idx="1">
            <a:schemeClr val="lt1"/>
          </a:fillRef>
          <a:effectRef idx="0">
            <a:schemeClr val="accent5"/>
          </a:effectRef>
          <a:fontRef idx="minor">
            <a:schemeClr val="dk1"/>
          </a:fontRef>
        </p:style>
        <p:txBody>
          <a:bodyPr rtlCol="0" anchor="ctr"/>
          <a:lstStyle/>
          <a:p>
            <a:r>
              <a:rPr kumimoji="1" lang="en-US" altLang="zh-CN" sz="1400" dirty="0">
                <a:latin typeface="Helvetica Neue Light" charset="0"/>
                <a:ea typeface="Helvetica Neue Light" charset="0"/>
                <a:cs typeface="Helvetica Neue Light" charset="0"/>
              </a:rPr>
              <a:t>Kill Chain reasoning</a:t>
            </a:r>
            <a:endParaRPr kumimoji="1" lang="zh-CN" altLang="en-US" sz="1400" dirty="0">
              <a:latin typeface="Helvetica Neue Light" charset="0"/>
              <a:ea typeface="Helvetica Neue Light" charset="0"/>
              <a:cs typeface="Helvetica Neue Light" charset="0"/>
            </a:endParaRPr>
          </a:p>
        </p:txBody>
      </p:sp>
      <p:sp>
        <p:nvSpPr>
          <p:cNvPr id="8" name="Rectangular Callout 7"/>
          <p:cNvSpPr/>
          <p:nvPr/>
        </p:nvSpPr>
        <p:spPr>
          <a:xfrm>
            <a:off x="3519054" y="1787395"/>
            <a:ext cx="1468583" cy="299667"/>
          </a:xfrm>
          <a:prstGeom prst="wedgeRectCallout">
            <a:avLst>
              <a:gd name="adj1" fmla="val -163910"/>
              <a:gd name="adj2" fmla="val 273589"/>
            </a:avLst>
          </a:prstGeom>
          <a:ln w="3175"/>
        </p:spPr>
        <p:style>
          <a:lnRef idx="2">
            <a:schemeClr val="accent5"/>
          </a:lnRef>
          <a:fillRef idx="1">
            <a:schemeClr val="lt1"/>
          </a:fillRef>
          <a:effectRef idx="0">
            <a:schemeClr val="accent5"/>
          </a:effectRef>
          <a:fontRef idx="minor">
            <a:schemeClr val="dk1"/>
          </a:fontRef>
        </p:style>
        <p:txBody>
          <a:bodyPr rtlCol="0" anchor="ctr"/>
          <a:lstStyle/>
          <a:p>
            <a:r>
              <a:rPr kumimoji="1" lang="en-US" altLang="zh-CN" sz="1400" dirty="0">
                <a:latin typeface="Helvetica Neue Light" charset="0"/>
                <a:ea typeface="Helvetica Neue Light" charset="0"/>
                <a:cs typeface="Helvetica Neue Light" charset="0"/>
              </a:rPr>
              <a:t>Attacking</a:t>
            </a:r>
            <a:endParaRPr kumimoji="1" lang="zh-CN" altLang="en-US" sz="1400" dirty="0">
              <a:latin typeface="Helvetica Neue Light" charset="0"/>
              <a:ea typeface="Helvetica Neue Light" charset="0"/>
              <a:cs typeface="Helvetica Neue Light" charset="0"/>
            </a:endParaRPr>
          </a:p>
        </p:txBody>
      </p:sp>
      <p:sp>
        <p:nvSpPr>
          <p:cNvPr id="9" name="Rectangular Callout 8"/>
          <p:cNvSpPr/>
          <p:nvPr/>
        </p:nvSpPr>
        <p:spPr>
          <a:xfrm>
            <a:off x="3519054" y="2292287"/>
            <a:ext cx="1468583" cy="299667"/>
          </a:xfrm>
          <a:prstGeom prst="wedgeRectCallout">
            <a:avLst>
              <a:gd name="adj1" fmla="val -152590"/>
              <a:gd name="adj2" fmla="val 242579"/>
            </a:avLst>
          </a:prstGeom>
          <a:ln w="3175"/>
        </p:spPr>
        <p:style>
          <a:lnRef idx="2">
            <a:schemeClr val="accent5"/>
          </a:lnRef>
          <a:fillRef idx="1">
            <a:schemeClr val="lt1"/>
          </a:fillRef>
          <a:effectRef idx="0">
            <a:schemeClr val="accent5"/>
          </a:effectRef>
          <a:fontRef idx="minor">
            <a:schemeClr val="dk1"/>
          </a:fontRef>
        </p:style>
        <p:txBody>
          <a:bodyPr rtlCol="0" anchor="ctr"/>
          <a:lstStyle/>
          <a:p>
            <a:r>
              <a:rPr kumimoji="1" lang="en-US" altLang="zh-CN" sz="1400" dirty="0">
                <a:latin typeface="Helvetica Neue Light" charset="0"/>
                <a:ea typeface="Helvetica Neue Light" charset="0"/>
                <a:cs typeface="Helvetica Neue Light" charset="0"/>
              </a:rPr>
              <a:t>Compromised</a:t>
            </a:r>
            <a:endParaRPr kumimoji="1" lang="zh-CN" altLang="en-US" sz="1400" dirty="0">
              <a:latin typeface="Helvetica Neue Light" charset="0"/>
              <a:ea typeface="Helvetica Neue Light" charset="0"/>
              <a:cs typeface="Helvetica Neue Light" charset="0"/>
            </a:endParaRPr>
          </a:p>
        </p:txBody>
      </p:sp>
      <p:sp>
        <p:nvSpPr>
          <p:cNvPr id="10" name="Oval 9"/>
          <p:cNvSpPr/>
          <p:nvPr/>
        </p:nvSpPr>
        <p:spPr>
          <a:xfrm>
            <a:off x="8719127" y="3075709"/>
            <a:ext cx="609600" cy="258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2" name="Straight Arrow Connector 11"/>
          <p:cNvCxnSpPr>
            <a:stCxn id="10" idx="2"/>
          </p:cNvCxnSpPr>
          <p:nvPr/>
        </p:nvCxnSpPr>
        <p:spPr>
          <a:xfrm flipH="1">
            <a:off x="3168074" y="3205019"/>
            <a:ext cx="5551055" cy="148705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036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9463" y="237309"/>
            <a:ext cx="11379200" cy="1143000"/>
          </a:xfrm>
        </p:spPr>
        <p:txBody>
          <a:bodyPr>
            <a:normAutofit fontScale="90000"/>
          </a:bodyPr>
          <a:lstStyle/>
          <a:p>
            <a:r>
              <a:rPr kumimoji="1" lang="en-US" altLang="zh-CN" sz="4400" dirty="0" smtClean="0"/>
              <a:t>Besides complexity and resources needed, Scalability </a:t>
            </a:r>
            <a:r>
              <a:rPr kumimoji="1" lang="en-US" altLang="zh-CN" sz="4400" dirty="0"/>
              <a:t>is </a:t>
            </a:r>
            <a:r>
              <a:rPr kumimoji="1" lang="en-US" altLang="zh-CN" sz="4400" dirty="0" smtClean="0"/>
              <a:t>very hard</a:t>
            </a:r>
            <a:endParaRPr kumimoji="1" lang="zh-CN" altLang="en-US" sz="4400" dirty="0"/>
          </a:p>
        </p:txBody>
      </p:sp>
      <p:sp>
        <p:nvSpPr>
          <p:cNvPr id="3" name="矩形 2"/>
          <p:cNvSpPr/>
          <p:nvPr/>
        </p:nvSpPr>
        <p:spPr>
          <a:xfrm>
            <a:off x="3890557" y="2508320"/>
            <a:ext cx="3855671" cy="1015663"/>
          </a:xfrm>
          <a:prstGeom prst="rect">
            <a:avLst/>
          </a:prstGeom>
        </p:spPr>
        <p:txBody>
          <a:bodyPr wrap="none">
            <a:spAutoFit/>
          </a:bodyPr>
          <a:lstStyle/>
          <a:p>
            <a:r>
              <a:rPr lang="en-US" altLang="zh-CN" sz="6000" b="1" dirty="0"/>
              <a:t>6</a:t>
            </a:r>
            <a:r>
              <a:rPr lang="en-US" altLang="zh-CN" sz="6000" b="1" dirty="0" smtClean="0"/>
              <a:t>00,000 </a:t>
            </a:r>
            <a:r>
              <a:rPr lang="en-US" altLang="zh-CN" sz="6000" b="1" dirty="0"/>
              <a:t>fps</a:t>
            </a:r>
            <a:endParaRPr lang="zh-CN" altLang="en-US" sz="6000" dirty="0"/>
          </a:p>
        </p:txBody>
      </p:sp>
      <p:sp>
        <p:nvSpPr>
          <p:cNvPr id="4" name="矩形 3"/>
          <p:cNvSpPr/>
          <p:nvPr/>
        </p:nvSpPr>
        <p:spPr>
          <a:xfrm>
            <a:off x="629523" y="2508320"/>
            <a:ext cx="2755113" cy="1015663"/>
          </a:xfrm>
          <a:prstGeom prst="rect">
            <a:avLst/>
          </a:prstGeom>
        </p:spPr>
        <p:txBody>
          <a:bodyPr wrap="none">
            <a:spAutoFit/>
          </a:bodyPr>
          <a:lstStyle/>
          <a:p>
            <a:r>
              <a:rPr lang="en-US" altLang="zh-CN" sz="6000" b="1" dirty="0" smtClean="0"/>
              <a:t>5</a:t>
            </a:r>
            <a:r>
              <a:rPr lang="en-US" altLang="zh-CN" sz="6000" b="1" dirty="0" smtClean="0"/>
              <a:t>.0 </a:t>
            </a:r>
            <a:r>
              <a:rPr lang="en-US" altLang="zh-CN" sz="6000" b="1" dirty="0" smtClean="0"/>
              <a:t>Tb/s</a:t>
            </a:r>
            <a:endParaRPr lang="zh-CN" altLang="en-US" sz="6000" dirty="0"/>
          </a:p>
        </p:txBody>
      </p:sp>
      <p:sp>
        <p:nvSpPr>
          <p:cNvPr id="5" name="矩形 4"/>
          <p:cNvSpPr/>
          <p:nvPr/>
        </p:nvSpPr>
        <p:spPr>
          <a:xfrm>
            <a:off x="8431386" y="2508320"/>
            <a:ext cx="3193503" cy="1015663"/>
          </a:xfrm>
          <a:prstGeom prst="rect">
            <a:avLst/>
          </a:prstGeom>
        </p:spPr>
        <p:txBody>
          <a:bodyPr wrap="none">
            <a:spAutoFit/>
          </a:bodyPr>
          <a:lstStyle/>
          <a:p>
            <a:r>
              <a:rPr lang="en-US" altLang="zh-CN" sz="6000" b="1" dirty="0" smtClean="0"/>
              <a:t>20</a:t>
            </a:r>
            <a:r>
              <a:rPr lang="en-US" altLang="zh-CN" sz="6000" b="1" dirty="0" smtClean="0"/>
              <a:t>0 </a:t>
            </a:r>
            <a:r>
              <a:rPr lang="en-US" altLang="zh-CN" sz="6000" b="1" dirty="0" smtClean="0"/>
              <a:t>GB/h</a:t>
            </a:r>
            <a:endParaRPr lang="en-US" altLang="zh-CN" sz="6000" b="1" dirty="0"/>
          </a:p>
        </p:txBody>
      </p:sp>
      <p:sp>
        <p:nvSpPr>
          <p:cNvPr id="6" name="文本框 5"/>
          <p:cNvSpPr txBox="1"/>
          <p:nvPr/>
        </p:nvSpPr>
        <p:spPr>
          <a:xfrm>
            <a:off x="1027436" y="3523983"/>
            <a:ext cx="1996059" cy="584775"/>
          </a:xfrm>
          <a:prstGeom prst="rect">
            <a:avLst/>
          </a:prstGeom>
          <a:noFill/>
        </p:spPr>
        <p:txBody>
          <a:bodyPr wrap="none" rtlCol="0">
            <a:spAutoFit/>
          </a:bodyPr>
          <a:lstStyle/>
          <a:p>
            <a:r>
              <a:rPr lang="en-US" altLang="zh-CN" sz="3200" dirty="0"/>
              <a:t>Bandwidth</a:t>
            </a:r>
            <a:endParaRPr lang="zh-CN" altLang="en-US" sz="3200" dirty="0"/>
          </a:p>
        </p:txBody>
      </p:sp>
      <p:sp>
        <p:nvSpPr>
          <p:cNvPr id="7" name="文本框 6"/>
          <p:cNvSpPr txBox="1"/>
          <p:nvPr/>
        </p:nvSpPr>
        <p:spPr>
          <a:xfrm>
            <a:off x="4364103" y="3516902"/>
            <a:ext cx="2296463" cy="584775"/>
          </a:xfrm>
          <a:prstGeom prst="rect">
            <a:avLst/>
          </a:prstGeom>
          <a:noFill/>
        </p:spPr>
        <p:txBody>
          <a:bodyPr wrap="none" rtlCol="0">
            <a:spAutoFit/>
          </a:bodyPr>
          <a:lstStyle/>
          <a:p>
            <a:r>
              <a:rPr lang="en-US" altLang="zh-CN" sz="3200" dirty="0"/>
              <a:t>Traffic speed</a:t>
            </a:r>
            <a:endParaRPr lang="zh-CN" altLang="en-US" sz="3200" dirty="0"/>
          </a:p>
        </p:txBody>
      </p:sp>
      <p:sp>
        <p:nvSpPr>
          <p:cNvPr id="8" name="文本框 7"/>
          <p:cNvSpPr txBox="1"/>
          <p:nvPr/>
        </p:nvSpPr>
        <p:spPr>
          <a:xfrm>
            <a:off x="9108237" y="3516901"/>
            <a:ext cx="1450269" cy="584775"/>
          </a:xfrm>
          <a:prstGeom prst="rect">
            <a:avLst/>
          </a:prstGeom>
          <a:noFill/>
        </p:spPr>
        <p:txBody>
          <a:bodyPr wrap="none" rtlCol="0">
            <a:spAutoFit/>
          </a:bodyPr>
          <a:lstStyle/>
          <a:p>
            <a:r>
              <a:rPr lang="en-US" altLang="zh-CN" sz="3200" dirty="0"/>
              <a:t>Storage</a:t>
            </a:r>
            <a:endParaRPr lang="zh-CN" altLang="en-US" sz="3200" dirty="0"/>
          </a:p>
        </p:txBody>
      </p:sp>
    </p:spTree>
    <p:extLst>
      <p:ext uri="{BB962C8B-B14F-4D97-AF65-F5344CB8AC3E}">
        <p14:creationId xmlns:p14="http://schemas.microsoft.com/office/powerpoint/2010/main" val="1138053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0984" y="2888667"/>
            <a:ext cx="8471337" cy="2092881"/>
          </a:xfrm>
          <a:prstGeom prst="rect">
            <a:avLst/>
          </a:prstGeom>
        </p:spPr>
        <p:txBody>
          <a:bodyPr wrap="square">
            <a:spAutoFit/>
          </a:bodyPr>
          <a:lstStyle/>
          <a:p>
            <a:r>
              <a:rPr lang="zh-CN" altLang="en-US" sz="2800" i="1" dirty="0">
                <a:latin typeface="Helvetica Neue" charset="0"/>
                <a:ea typeface="Helvetica Neue" charset="0"/>
                <a:cs typeface="Helvetica Neue" charset="0"/>
              </a:rPr>
              <a:t>The important things are always simple. The simple things are always hard. The easy way is always mined.</a:t>
            </a:r>
            <a:endParaRPr lang="en-US" altLang="zh-CN" sz="2800" i="1" dirty="0">
              <a:latin typeface="Helvetica Neue" charset="0"/>
              <a:ea typeface="Helvetica Neue" charset="0"/>
              <a:cs typeface="Helvetica Neue" charset="0"/>
            </a:endParaRPr>
          </a:p>
          <a:p>
            <a:r>
              <a:rPr lang="en-US" altLang="zh-CN" sz="2800" i="1" dirty="0">
                <a:latin typeface="Helvetica Neue" charset="0"/>
                <a:ea typeface="Helvetica Neue" charset="0"/>
                <a:cs typeface="Helvetica Neue" charset="0"/>
              </a:rPr>
              <a:t>      </a:t>
            </a:r>
          </a:p>
          <a:p>
            <a:pPr algn="r"/>
            <a:r>
              <a:rPr lang="en-US" altLang="zh-CN" i="1" dirty="0">
                <a:latin typeface="Helvetica Neue" charset="0"/>
                <a:ea typeface="Helvetica Neue" charset="0"/>
                <a:cs typeface="Helvetica Neue" charset="0"/>
              </a:rPr>
              <a:t>          -</a:t>
            </a:r>
            <a:r>
              <a:rPr lang="zh-CN" altLang="en-US" i="1" dirty="0">
                <a:latin typeface="Helvetica Neue" charset="0"/>
                <a:ea typeface="Helvetica Neue" charset="0"/>
                <a:cs typeface="Helvetica Neue" charset="0"/>
              </a:rPr>
              <a:t>Murphy</a:t>
            </a:r>
            <a:r>
              <a:rPr lang="en-US" altLang="zh-CN" i="1" dirty="0">
                <a:latin typeface="Helvetica Neue" charset="0"/>
                <a:ea typeface="Helvetica Neue" charset="0"/>
                <a:cs typeface="Helvetica Neue" charset="0"/>
              </a:rPr>
              <a:t>‘</a:t>
            </a:r>
            <a:r>
              <a:rPr lang="zh-CN" altLang="en-US" i="1" dirty="0">
                <a:latin typeface="Helvetica Neue" charset="0"/>
                <a:ea typeface="Helvetica Neue" charset="0"/>
                <a:cs typeface="Helvetica Neue" charset="0"/>
              </a:rPr>
              <a:t>s Laws of Enterprise Information Security.</a:t>
            </a:r>
          </a:p>
        </p:txBody>
      </p:sp>
      <p:sp>
        <p:nvSpPr>
          <p:cNvPr id="5" name="Rectangle 4"/>
          <p:cNvSpPr/>
          <p:nvPr/>
        </p:nvSpPr>
        <p:spPr>
          <a:xfrm>
            <a:off x="6026654" y="5768986"/>
            <a:ext cx="4319259" cy="276999"/>
          </a:xfrm>
          <a:prstGeom prst="rect">
            <a:avLst/>
          </a:prstGeom>
        </p:spPr>
        <p:txBody>
          <a:bodyPr wrap="none">
            <a:spAutoFit/>
          </a:bodyPr>
          <a:lstStyle/>
          <a:p>
            <a:r>
              <a:rPr lang="en-US" altLang="zh-CN" sz="1200">
                <a:ea typeface="Helvetica Neue Thin" charset="0"/>
                <a:cs typeface="Helvetica Neue Thin" charset="0"/>
              </a:rPr>
              <a:t>Source: </a:t>
            </a:r>
            <a:r>
              <a:rPr lang="zh-CN" altLang="en-US" sz="1200" dirty="0">
                <a:ea typeface="Helvetica Neue Thin" charset="0"/>
                <a:cs typeface="Helvetica Neue Thin" charset="0"/>
              </a:rPr>
              <a:t>http://www.murphys-laws.com/murphy/murphy-war.html</a:t>
            </a:r>
          </a:p>
        </p:txBody>
      </p:sp>
      <p:pic>
        <p:nvPicPr>
          <p:cNvPr id="6" name="Picture 5"/>
          <p:cNvPicPr>
            <a:picLocks noChangeAspect="1"/>
          </p:cNvPicPr>
          <p:nvPr/>
        </p:nvPicPr>
        <p:blipFill>
          <a:blip r:embed="rId3"/>
          <a:stretch>
            <a:fillRect/>
          </a:stretch>
        </p:blipFill>
        <p:spPr>
          <a:xfrm>
            <a:off x="4873167" y="1112897"/>
            <a:ext cx="2306976" cy="1296227"/>
          </a:xfrm>
          <a:prstGeom prst="rect">
            <a:avLst/>
          </a:prstGeom>
        </p:spPr>
      </p:pic>
    </p:spTree>
    <p:extLst>
      <p:ext uri="{BB962C8B-B14F-4D97-AF65-F5344CB8AC3E}">
        <p14:creationId xmlns:p14="http://schemas.microsoft.com/office/powerpoint/2010/main" val="1442506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863" y="121356"/>
            <a:ext cx="11379200" cy="1143000"/>
          </a:xfrm>
        </p:spPr>
        <p:txBody>
          <a:bodyPr/>
          <a:lstStyle/>
          <a:p>
            <a:r>
              <a:rPr kumimoji="1" lang="en-US" altLang="zh-CN" dirty="0" smtClean="0"/>
              <a:t>Timeline of Equifax breach</a:t>
            </a:r>
            <a:endParaRPr kumimoji="1" lang="zh-CN" altLang="en-US" dirty="0"/>
          </a:p>
        </p:txBody>
      </p:sp>
      <p:sp>
        <p:nvSpPr>
          <p:cNvPr id="3" name="Rectangle 2"/>
          <p:cNvSpPr/>
          <p:nvPr/>
        </p:nvSpPr>
        <p:spPr>
          <a:xfrm>
            <a:off x="460278" y="6036355"/>
            <a:ext cx="11311309" cy="246221"/>
          </a:xfrm>
          <a:prstGeom prst="rect">
            <a:avLst/>
          </a:prstGeom>
        </p:spPr>
        <p:txBody>
          <a:bodyPr wrap="square">
            <a:spAutoFit/>
          </a:bodyPr>
          <a:lstStyle/>
          <a:p>
            <a:r>
              <a:rPr lang="en-US" altLang="zh-CN" sz="1000" dirty="0">
                <a:solidFill>
                  <a:schemeClr val="bg1">
                    <a:lumMod val="50000"/>
                  </a:schemeClr>
                </a:solidFill>
              </a:rPr>
              <a:t>Credit: </a:t>
            </a:r>
            <a:r>
              <a:rPr lang="zh-CN" altLang="en-US" sz="1000" dirty="0">
                <a:solidFill>
                  <a:schemeClr val="bg1">
                    <a:lumMod val="50000"/>
                  </a:schemeClr>
                </a:solidFill>
              </a:rPr>
              <a:t>http://lists.immunityinc.com/pipermail/dailydave/2017-September/001421.html?utm_content=buffer728aa&amp;utm_medium=social&amp;utm_source=twitter.com&amp;utm_campaign=buffer</a:t>
            </a:r>
          </a:p>
        </p:txBody>
      </p:sp>
      <p:cxnSp>
        <p:nvCxnSpPr>
          <p:cNvPr id="6" name="Straight Connector 5"/>
          <p:cNvCxnSpPr/>
          <p:nvPr/>
        </p:nvCxnSpPr>
        <p:spPr>
          <a:xfrm flipV="1">
            <a:off x="823160" y="3823902"/>
            <a:ext cx="10864344" cy="4157"/>
          </a:xfrm>
          <a:prstGeom prst="line">
            <a:avLst/>
          </a:prstGeom>
          <a:ln w="142875">
            <a:headEnd type="diamond"/>
            <a:tailEnd type="stealth"/>
          </a:ln>
        </p:spPr>
        <p:style>
          <a:lnRef idx="1">
            <a:schemeClr val="accent1"/>
          </a:lnRef>
          <a:fillRef idx="0">
            <a:schemeClr val="accent1"/>
          </a:fillRef>
          <a:effectRef idx="0">
            <a:schemeClr val="accent1"/>
          </a:effectRef>
          <a:fontRef idx="minor">
            <a:schemeClr val="tx1"/>
          </a:fontRef>
        </p:style>
      </p:cxnSp>
      <p:sp>
        <p:nvSpPr>
          <p:cNvPr id="9" name="Explosion 2 8"/>
          <p:cNvSpPr/>
          <p:nvPr/>
        </p:nvSpPr>
        <p:spPr>
          <a:xfrm>
            <a:off x="581423" y="3625305"/>
            <a:ext cx="683173" cy="388883"/>
          </a:xfrm>
          <a:prstGeom prst="irregularSeal2">
            <a:avLst/>
          </a:prstGeom>
          <a:solidFill>
            <a:srgbClr val="FF0000"/>
          </a:solidFill>
          <a:ln w="6350">
            <a:solidFill>
              <a:srgbClr val="FF0000"/>
            </a:solidFill>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0" name="Oval Callout 9"/>
          <p:cNvSpPr/>
          <p:nvPr/>
        </p:nvSpPr>
        <p:spPr>
          <a:xfrm>
            <a:off x="381727" y="1954925"/>
            <a:ext cx="2230096" cy="882819"/>
          </a:xfrm>
          <a:prstGeom prst="wedgeEllipseCallout">
            <a:avLst>
              <a:gd name="adj1" fmla="val -30035"/>
              <a:gd name="adj2" fmla="val 128771"/>
            </a:avLst>
          </a:prstGeom>
          <a:ln w="63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600" dirty="0"/>
              <a:t>2017-03-06: </a:t>
            </a:r>
            <a:r>
              <a:rPr lang="en-US" altLang="zh-CN" sz="1200" dirty="0"/>
              <a:t>Apache announces struts2 bug </a:t>
            </a:r>
          </a:p>
        </p:txBody>
      </p:sp>
      <p:grpSp>
        <p:nvGrpSpPr>
          <p:cNvPr id="29" name="Group 28"/>
          <p:cNvGrpSpPr/>
          <p:nvPr/>
        </p:nvGrpSpPr>
        <p:grpSpPr>
          <a:xfrm>
            <a:off x="460277" y="3633617"/>
            <a:ext cx="2230096" cy="1763897"/>
            <a:chOff x="460277" y="3633617"/>
            <a:chExt cx="2230096" cy="1763897"/>
          </a:xfrm>
        </p:grpSpPr>
        <p:sp>
          <p:nvSpPr>
            <p:cNvPr id="11" name="Explosion 2 10"/>
            <p:cNvSpPr/>
            <p:nvPr/>
          </p:nvSpPr>
          <p:spPr>
            <a:xfrm>
              <a:off x="823160" y="3633617"/>
              <a:ext cx="683173" cy="388883"/>
            </a:xfrm>
            <a:prstGeom prst="irregularSeal2">
              <a:avLst/>
            </a:prstGeom>
            <a:solidFill>
              <a:srgbClr val="FF0000"/>
            </a:solidFill>
            <a:ln w="6350">
              <a:solidFill>
                <a:srgbClr val="FF0000"/>
              </a:solidFill>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2" name="Oval Callout 11"/>
            <p:cNvSpPr/>
            <p:nvPr/>
          </p:nvSpPr>
          <p:spPr>
            <a:xfrm>
              <a:off x="460277" y="4514695"/>
              <a:ext cx="2230096" cy="882819"/>
            </a:xfrm>
            <a:prstGeom prst="wedgeEllipseCallout">
              <a:avLst>
                <a:gd name="adj1" fmla="val -21080"/>
                <a:gd name="adj2" fmla="val -105766"/>
              </a:avLst>
            </a:prstGeom>
            <a:ln w="63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CN" sz="1600" dirty="0"/>
                <a:t>2017-03-07: </a:t>
              </a:r>
            </a:p>
            <a:p>
              <a:r>
                <a:rPr lang="en-US" altLang="zh-CN" sz="1200" dirty="0"/>
                <a:t>PoC exploit released to public</a:t>
              </a:r>
            </a:p>
          </p:txBody>
        </p:sp>
      </p:grpSp>
      <p:grpSp>
        <p:nvGrpSpPr>
          <p:cNvPr id="30" name="Group 29"/>
          <p:cNvGrpSpPr/>
          <p:nvPr/>
        </p:nvGrpSpPr>
        <p:grpSpPr>
          <a:xfrm>
            <a:off x="1748072" y="1805213"/>
            <a:ext cx="3479138" cy="2205099"/>
            <a:chOff x="1748072" y="1805213"/>
            <a:chExt cx="3479138" cy="2205099"/>
          </a:xfrm>
        </p:grpSpPr>
        <p:sp>
          <p:nvSpPr>
            <p:cNvPr id="13" name="Explosion 2 12"/>
            <p:cNvSpPr/>
            <p:nvPr/>
          </p:nvSpPr>
          <p:spPr>
            <a:xfrm>
              <a:off x="1748072" y="3621429"/>
              <a:ext cx="683173" cy="388883"/>
            </a:xfrm>
            <a:prstGeom prst="irregularSeal2">
              <a:avLst/>
            </a:prstGeom>
            <a:solidFill>
              <a:srgbClr val="FF0000"/>
            </a:solidFill>
            <a:ln w="6350">
              <a:solidFill>
                <a:srgbClr val="FF0000"/>
              </a:solidFill>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5" name="Oval Callout 14"/>
            <p:cNvSpPr/>
            <p:nvPr/>
          </p:nvSpPr>
          <p:spPr>
            <a:xfrm>
              <a:off x="2714479" y="1805213"/>
              <a:ext cx="2512731" cy="1072832"/>
            </a:xfrm>
            <a:prstGeom prst="wedgeEllipseCallout">
              <a:avLst>
                <a:gd name="adj1" fmla="val -66076"/>
                <a:gd name="adj2" fmla="val 118526"/>
              </a:avLst>
            </a:prstGeom>
            <a:ln w="63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CN" sz="1600" dirty="0"/>
                <a:t>2017-03-10: </a:t>
              </a:r>
            </a:p>
            <a:p>
              <a:r>
                <a:rPr lang="en-US" altLang="zh-CN" sz="1200" dirty="0"/>
                <a:t>Equifax compromised via struts exploit. </a:t>
              </a:r>
            </a:p>
          </p:txBody>
        </p:sp>
      </p:grpSp>
      <p:grpSp>
        <p:nvGrpSpPr>
          <p:cNvPr id="31" name="Group 30"/>
          <p:cNvGrpSpPr/>
          <p:nvPr/>
        </p:nvGrpSpPr>
        <p:grpSpPr>
          <a:xfrm>
            <a:off x="2731338" y="3650848"/>
            <a:ext cx="2446464" cy="1787504"/>
            <a:chOff x="2731338" y="3650848"/>
            <a:chExt cx="2446464" cy="1787504"/>
          </a:xfrm>
        </p:grpSpPr>
        <p:sp>
          <p:nvSpPr>
            <p:cNvPr id="16" name="Explosion 2 15"/>
            <p:cNvSpPr/>
            <p:nvPr/>
          </p:nvSpPr>
          <p:spPr>
            <a:xfrm>
              <a:off x="2731338" y="3650848"/>
              <a:ext cx="683173" cy="388883"/>
            </a:xfrm>
            <a:prstGeom prst="irregularSeal2">
              <a:avLst/>
            </a:prstGeom>
            <a:solidFill>
              <a:srgbClr val="FF0000"/>
            </a:solidFill>
            <a:ln w="6350">
              <a:solidFill>
                <a:srgbClr val="FF0000"/>
              </a:solidFill>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7" name="Oval Callout 16"/>
            <p:cNvSpPr/>
            <p:nvPr/>
          </p:nvSpPr>
          <p:spPr>
            <a:xfrm>
              <a:off x="2873137" y="4448090"/>
              <a:ext cx="2304665" cy="990262"/>
            </a:xfrm>
            <a:prstGeom prst="wedgeEllipseCallout">
              <a:avLst>
                <a:gd name="adj1" fmla="val -38424"/>
                <a:gd name="adj2" fmla="val -88396"/>
              </a:avLst>
            </a:prstGeom>
            <a:ln w="63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72000" tIns="45720" rIns="0" bIns="45720" numCol="1" spcCol="0" rtlCol="0" fromWordArt="0" anchor="ctr" anchorCtr="0" forceAA="0" compatLnSpc="1">
              <a:prstTxWarp prst="textNoShape">
                <a:avLst/>
              </a:prstTxWarp>
              <a:noAutofit/>
            </a:bodyPr>
            <a:lstStyle/>
            <a:p>
              <a:r>
                <a:rPr lang="en-US" altLang="zh-CN" sz="1600" dirty="0"/>
                <a:t>2017-03-13: </a:t>
              </a:r>
            </a:p>
            <a:p>
              <a:r>
                <a:rPr lang="en-US" altLang="zh-CN" sz="1200" dirty="0" smtClean="0"/>
                <a:t>30 </a:t>
              </a:r>
              <a:r>
                <a:rPr lang="en-US" altLang="zh-CN" sz="1200" dirty="0"/>
                <a:t>webshells </a:t>
              </a:r>
              <a:r>
                <a:rPr lang="en-US" altLang="zh-CN" sz="1200" dirty="0" smtClean="0"/>
                <a:t>installed</a:t>
              </a:r>
              <a:endParaRPr lang="en-US" altLang="zh-CN" sz="1200" dirty="0"/>
            </a:p>
          </p:txBody>
        </p:sp>
      </p:grpSp>
      <p:grpSp>
        <p:nvGrpSpPr>
          <p:cNvPr id="32" name="Group 31"/>
          <p:cNvGrpSpPr/>
          <p:nvPr/>
        </p:nvGrpSpPr>
        <p:grpSpPr>
          <a:xfrm>
            <a:off x="5459592" y="1757493"/>
            <a:ext cx="2622865" cy="2282238"/>
            <a:chOff x="5459592" y="1757493"/>
            <a:chExt cx="2622865" cy="2282238"/>
          </a:xfrm>
        </p:grpSpPr>
        <p:sp>
          <p:nvSpPr>
            <p:cNvPr id="19" name="Teardrop 18"/>
            <p:cNvSpPr/>
            <p:nvPr/>
          </p:nvSpPr>
          <p:spPr>
            <a:xfrm>
              <a:off x="5564427" y="3650848"/>
              <a:ext cx="483476" cy="388883"/>
            </a:xfrm>
            <a:prstGeom prst="teardrop">
              <a:avLst/>
            </a:prstGeom>
            <a:solidFill>
              <a:srgbClr val="92D050"/>
            </a:solidFill>
            <a:ln w="6350">
              <a:solidFill>
                <a:srgbClr val="00B0F0"/>
              </a:solidFill>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20" name="Oval Callout 19"/>
            <p:cNvSpPr/>
            <p:nvPr/>
          </p:nvSpPr>
          <p:spPr>
            <a:xfrm>
              <a:off x="5459592" y="1757493"/>
              <a:ext cx="2622865" cy="1080251"/>
            </a:xfrm>
            <a:prstGeom prst="wedgeEllipseCallout">
              <a:avLst>
                <a:gd name="adj1" fmla="val -32066"/>
                <a:gd name="adj2" fmla="val 119989"/>
              </a:avLst>
            </a:prstGeom>
            <a:ln w="63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CN" sz="1600" dirty="0"/>
                <a:t>2017-04-xx: </a:t>
              </a:r>
            </a:p>
            <a:p>
              <a:r>
                <a:rPr lang="en-US" altLang="zh-CN" sz="1200" dirty="0"/>
                <a:t>Oracle releases quarterly bundle of patches, including the Struts patch</a:t>
              </a:r>
            </a:p>
          </p:txBody>
        </p:sp>
      </p:grpSp>
      <p:grpSp>
        <p:nvGrpSpPr>
          <p:cNvPr id="33" name="Group 32"/>
          <p:cNvGrpSpPr/>
          <p:nvPr/>
        </p:nvGrpSpPr>
        <p:grpSpPr>
          <a:xfrm>
            <a:off x="6031720" y="3633617"/>
            <a:ext cx="2355536" cy="1915846"/>
            <a:chOff x="6031720" y="3633617"/>
            <a:chExt cx="2355536" cy="1915846"/>
          </a:xfrm>
        </p:grpSpPr>
        <p:sp>
          <p:nvSpPr>
            <p:cNvPr id="21" name="Teardrop 20"/>
            <p:cNvSpPr/>
            <p:nvPr/>
          </p:nvSpPr>
          <p:spPr>
            <a:xfrm>
              <a:off x="7774759" y="3633617"/>
              <a:ext cx="483476" cy="388883"/>
            </a:xfrm>
            <a:prstGeom prst="teardrop">
              <a:avLst/>
            </a:prstGeom>
            <a:solidFill>
              <a:srgbClr val="92D050"/>
            </a:solidFill>
            <a:ln w="6350">
              <a:solidFill>
                <a:srgbClr val="00B0F0"/>
              </a:solidFill>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22" name="Oval Callout 21"/>
            <p:cNvSpPr/>
            <p:nvPr/>
          </p:nvSpPr>
          <p:spPr>
            <a:xfrm>
              <a:off x="6031720" y="4555215"/>
              <a:ext cx="2355536" cy="994248"/>
            </a:xfrm>
            <a:prstGeom prst="wedgeEllipseCallout">
              <a:avLst>
                <a:gd name="adj1" fmla="val 29385"/>
                <a:gd name="adj2" fmla="val -99895"/>
              </a:avLst>
            </a:prstGeom>
            <a:ln w="63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CN" sz="1600" dirty="0"/>
                <a:t>2017-06-30: </a:t>
              </a:r>
            </a:p>
            <a:p>
              <a:r>
                <a:rPr lang="en-US" altLang="zh-CN" sz="1100" dirty="0"/>
                <a:t>Equifax </a:t>
              </a:r>
              <a:r>
                <a:rPr lang="en-US" altLang="zh-CN" sz="1100" dirty="0" smtClean="0"/>
                <a:t>patched </a:t>
              </a:r>
              <a:r>
                <a:rPr lang="en-US" altLang="zh-CN" sz="1100" dirty="0"/>
                <a:t>their struts installs</a:t>
              </a:r>
            </a:p>
          </p:txBody>
        </p:sp>
      </p:grpSp>
      <p:grpSp>
        <p:nvGrpSpPr>
          <p:cNvPr id="35" name="Group 34"/>
          <p:cNvGrpSpPr/>
          <p:nvPr/>
        </p:nvGrpSpPr>
        <p:grpSpPr>
          <a:xfrm>
            <a:off x="8570020" y="3626045"/>
            <a:ext cx="2837048" cy="2177825"/>
            <a:chOff x="8570020" y="3626045"/>
            <a:chExt cx="2837048" cy="2177825"/>
          </a:xfrm>
        </p:grpSpPr>
        <p:sp>
          <p:nvSpPr>
            <p:cNvPr id="25" name="Teardrop 24"/>
            <p:cNvSpPr/>
            <p:nvPr/>
          </p:nvSpPr>
          <p:spPr>
            <a:xfrm>
              <a:off x="10009185" y="3626045"/>
              <a:ext cx="483476" cy="388883"/>
            </a:xfrm>
            <a:prstGeom prst="teardrop">
              <a:avLst/>
            </a:prstGeom>
            <a:solidFill>
              <a:srgbClr val="92D050"/>
            </a:solidFill>
            <a:ln w="6350">
              <a:solidFill>
                <a:srgbClr val="00B0F0"/>
              </a:solidFill>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27" name="Oval Callout 26"/>
            <p:cNvSpPr/>
            <p:nvPr/>
          </p:nvSpPr>
          <p:spPr>
            <a:xfrm>
              <a:off x="8570020" y="4773915"/>
              <a:ext cx="2837048" cy="1029955"/>
            </a:xfrm>
            <a:prstGeom prst="wedgeEllipseCallout">
              <a:avLst>
                <a:gd name="adj1" fmla="val 6020"/>
                <a:gd name="adj2" fmla="val -118711"/>
              </a:avLst>
            </a:prstGeom>
            <a:ln w="63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CN" sz="1600" dirty="0"/>
                <a:t>2017-07-30: </a:t>
              </a:r>
            </a:p>
            <a:p>
              <a:r>
                <a:rPr lang="en-US" altLang="zh-CN" sz="1100" dirty="0"/>
                <a:t>Equifax evicts the elite hackers and their 30 </a:t>
              </a:r>
              <a:r>
                <a:rPr lang="en-US" altLang="zh-CN" sz="1100" dirty="0" smtClean="0"/>
                <a:t>webshells</a:t>
              </a:r>
              <a:endParaRPr lang="en-US" altLang="zh-CN" sz="1100" dirty="0"/>
            </a:p>
          </p:txBody>
        </p:sp>
      </p:grpSp>
      <p:grpSp>
        <p:nvGrpSpPr>
          <p:cNvPr id="34" name="Group 33"/>
          <p:cNvGrpSpPr/>
          <p:nvPr/>
        </p:nvGrpSpPr>
        <p:grpSpPr>
          <a:xfrm>
            <a:off x="8387256" y="1761774"/>
            <a:ext cx="2395739" cy="2275430"/>
            <a:chOff x="8387256" y="1761774"/>
            <a:chExt cx="2395739" cy="2275430"/>
          </a:xfrm>
        </p:grpSpPr>
        <p:sp>
          <p:nvSpPr>
            <p:cNvPr id="24" name="Oval Callout 23"/>
            <p:cNvSpPr/>
            <p:nvPr/>
          </p:nvSpPr>
          <p:spPr>
            <a:xfrm>
              <a:off x="8387256" y="1761774"/>
              <a:ext cx="2395739" cy="1012128"/>
            </a:xfrm>
            <a:prstGeom prst="wedgeEllipseCallout">
              <a:avLst>
                <a:gd name="adj1" fmla="val 7836"/>
                <a:gd name="adj2" fmla="val 126829"/>
              </a:avLst>
            </a:prstGeom>
            <a:ln w="63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CN" sz="1600" dirty="0"/>
                <a:t>2017-07-29: </a:t>
              </a:r>
            </a:p>
            <a:p>
              <a:r>
                <a:rPr lang="en-US" altLang="zh-CN" sz="1200" dirty="0"/>
                <a:t>Equifax discovers they have been </a:t>
              </a:r>
              <a:r>
                <a:rPr lang="en-US" altLang="zh-CN" sz="1200" dirty="0" smtClean="0"/>
                <a:t>compromised</a:t>
              </a:r>
              <a:endParaRPr lang="en-US" altLang="zh-CN" sz="1200" dirty="0"/>
            </a:p>
          </p:txBody>
        </p:sp>
        <p:sp>
          <p:nvSpPr>
            <p:cNvPr id="28" name="Teardrop 27"/>
            <p:cNvSpPr/>
            <p:nvPr/>
          </p:nvSpPr>
          <p:spPr>
            <a:xfrm>
              <a:off x="9486577" y="3648321"/>
              <a:ext cx="483476" cy="388883"/>
            </a:xfrm>
            <a:prstGeom prst="teardrop">
              <a:avLst/>
            </a:prstGeom>
            <a:solidFill>
              <a:srgbClr val="92D050"/>
            </a:solidFill>
            <a:ln w="6350">
              <a:solidFill>
                <a:srgbClr val="00B0F0"/>
              </a:solidFill>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spTree>
    <p:extLst>
      <p:ext uri="{BB962C8B-B14F-4D97-AF65-F5344CB8AC3E}">
        <p14:creationId xmlns:p14="http://schemas.microsoft.com/office/powerpoint/2010/main" val="68489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heckerboard(across)">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linds(horizont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checkerboard(across)">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heckerboard(across)">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97056" y="6208693"/>
            <a:ext cx="3444726" cy="276999"/>
          </a:xfrm>
          <a:prstGeom prst="rect">
            <a:avLst/>
          </a:prstGeom>
        </p:spPr>
        <p:txBody>
          <a:bodyPr wrap="none">
            <a:spAutoFit/>
          </a:bodyPr>
          <a:lstStyle/>
          <a:p>
            <a:r>
              <a:rPr lang="zh-CN" altLang="en-US" sz="1200">
                <a:solidFill>
                  <a:schemeClr val="bg1">
                    <a:lumMod val="50000"/>
                  </a:schemeClr>
                </a:solidFill>
              </a:rPr>
              <a:t>http://www.rogerknapp.com/inspire/rockssand.htm</a:t>
            </a:r>
          </a:p>
        </p:txBody>
      </p:sp>
      <p:pic>
        <p:nvPicPr>
          <p:cNvPr id="7" name="Picture 6"/>
          <p:cNvPicPr>
            <a:picLocks noChangeAspect="1"/>
          </p:cNvPicPr>
          <p:nvPr/>
        </p:nvPicPr>
        <p:blipFill>
          <a:blip r:embed="rId3"/>
          <a:stretch>
            <a:fillRect/>
          </a:stretch>
        </p:blipFill>
        <p:spPr>
          <a:xfrm>
            <a:off x="4718903" y="1669055"/>
            <a:ext cx="6685939" cy="3546765"/>
          </a:xfrm>
          <a:prstGeom prst="rect">
            <a:avLst/>
          </a:prstGeom>
        </p:spPr>
      </p:pic>
      <p:pic>
        <p:nvPicPr>
          <p:cNvPr id="10" name="Picture 9"/>
          <p:cNvPicPr>
            <a:picLocks noChangeAspect="1"/>
          </p:cNvPicPr>
          <p:nvPr/>
        </p:nvPicPr>
        <p:blipFill>
          <a:blip r:embed="rId4"/>
          <a:stretch>
            <a:fillRect/>
          </a:stretch>
        </p:blipFill>
        <p:spPr>
          <a:xfrm>
            <a:off x="782342" y="1519795"/>
            <a:ext cx="3337079" cy="3696024"/>
          </a:xfrm>
          <a:prstGeom prst="rect">
            <a:avLst/>
          </a:prstGeom>
        </p:spPr>
      </p:pic>
      <p:sp>
        <p:nvSpPr>
          <p:cNvPr id="11" name="Title 10"/>
          <p:cNvSpPr>
            <a:spLocks noGrp="1"/>
          </p:cNvSpPr>
          <p:nvPr>
            <p:ph type="title"/>
          </p:nvPr>
        </p:nvSpPr>
        <p:spPr>
          <a:xfrm>
            <a:off x="406400" y="0"/>
            <a:ext cx="11379200" cy="1143000"/>
          </a:xfrm>
        </p:spPr>
        <p:txBody>
          <a:bodyPr/>
          <a:lstStyle/>
          <a:p>
            <a:r>
              <a:rPr kumimoji="1" lang="en-US" altLang="zh-CN" sz="4000" dirty="0"/>
              <a:t>Find </a:t>
            </a:r>
            <a:r>
              <a:rPr kumimoji="1" lang="en-US" altLang="zh-CN" sz="4000"/>
              <a:t>out “big rocks” Of security </a:t>
            </a:r>
            <a:r>
              <a:rPr kumimoji="1" lang="en-US" altLang="zh-CN" sz="4000" dirty="0"/>
              <a:t>operations</a:t>
            </a:r>
            <a:endParaRPr kumimoji="1" lang="zh-CN" altLang="en-US" sz="4000" dirty="0"/>
          </a:p>
        </p:txBody>
      </p:sp>
      <p:sp>
        <p:nvSpPr>
          <p:cNvPr id="12" name="Rectangle 11"/>
          <p:cNvSpPr/>
          <p:nvPr/>
        </p:nvSpPr>
        <p:spPr>
          <a:xfrm>
            <a:off x="526473" y="5777805"/>
            <a:ext cx="3916219" cy="415755"/>
          </a:xfrm>
          <a:prstGeom prst="rect">
            <a:avLst/>
          </a:prstGeom>
        </p:spPr>
        <p:txBody>
          <a:bodyPr wrap="square">
            <a:spAutoFit/>
          </a:bodyPr>
          <a:lstStyle/>
          <a:p>
            <a:r>
              <a:rPr lang="en-US" altLang="zh-CN" sz="1051" dirty="0">
                <a:solidFill>
                  <a:schemeClr val="bg1">
                    <a:lumMod val="50000"/>
                  </a:schemeClr>
                </a:solidFill>
              </a:rPr>
              <a:t>Credit: Rocks and Sand — Doing the Simple Things Well Has Never Been More Important, Craig Lawson, @craiglawson, 2016</a:t>
            </a:r>
          </a:p>
        </p:txBody>
      </p:sp>
    </p:spTree>
    <p:extLst>
      <p:ext uri="{BB962C8B-B14F-4D97-AF65-F5344CB8AC3E}">
        <p14:creationId xmlns:p14="http://schemas.microsoft.com/office/powerpoint/2010/main" val="758232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559550" y="1175412"/>
            <a:ext cx="8891101" cy="4634429"/>
          </a:xfrm>
          <a:prstGeom prst="rect">
            <a:avLst/>
          </a:prstGeom>
        </p:spPr>
      </p:pic>
      <p:sp>
        <p:nvSpPr>
          <p:cNvPr id="2" name="Title 1"/>
          <p:cNvSpPr>
            <a:spLocks noGrp="1"/>
          </p:cNvSpPr>
          <p:nvPr>
            <p:ph type="title"/>
          </p:nvPr>
        </p:nvSpPr>
        <p:spPr>
          <a:xfrm>
            <a:off x="365579" y="70757"/>
            <a:ext cx="11379200" cy="1143000"/>
          </a:xfrm>
        </p:spPr>
        <p:txBody>
          <a:bodyPr/>
          <a:lstStyle/>
          <a:p>
            <a:r>
              <a:rPr kumimoji="1" lang="en-US" altLang="zh-CN" sz="4000"/>
              <a:t>Long tail from Security </a:t>
            </a:r>
            <a:r>
              <a:rPr kumimoji="1" lang="en-US" altLang="zh-CN" sz="4000" dirty="0"/>
              <a:t>operations angle</a:t>
            </a:r>
            <a:endParaRPr kumimoji="1" lang="zh-CN" altLang="en-US" sz="4000" dirty="0"/>
          </a:p>
        </p:txBody>
      </p:sp>
      <p:sp>
        <p:nvSpPr>
          <p:cNvPr id="7" name="矩形 6"/>
          <p:cNvSpPr/>
          <p:nvPr/>
        </p:nvSpPr>
        <p:spPr>
          <a:xfrm>
            <a:off x="6005102" y="5723949"/>
            <a:ext cx="2659702" cy="369332"/>
          </a:xfrm>
          <a:prstGeom prst="rect">
            <a:avLst/>
          </a:prstGeom>
        </p:spPr>
        <p:txBody>
          <a:bodyPr wrap="none">
            <a:spAutoFit/>
          </a:bodyPr>
          <a:lstStyle/>
          <a:p>
            <a:r>
              <a:rPr lang="en-US" altLang="zh-CN" b="1" dirty="0">
                <a:solidFill>
                  <a:prstClr val="black"/>
                </a:solidFill>
                <a:latin typeface="Arial" panose="020B0604020202020204" pitchFamily="34" charset="0"/>
                <a:cs typeface="Arial" panose="020B0604020202020204" pitchFamily="34" charset="0"/>
              </a:rPr>
              <a:t>Attack surface/vectors</a:t>
            </a:r>
          </a:p>
        </p:txBody>
      </p:sp>
      <p:sp>
        <p:nvSpPr>
          <p:cNvPr id="8" name="矩形 7"/>
          <p:cNvSpPr/>
          <p:nvPr/>
        </p:nvSpPr>
        <p:spPr>
          <a:xfrm>
            <a:off x="365579" y="1770458"/>
            <a:ext cx="1322615" cy="830997"/>
          </a:xfrm>
          <a:prstGeom prst="rect">
            <a:avLst/>
          </a:prstGeom>
        </p:spPr>
        <p:txBody>
          <a:bodyPr wrap="square">
            <a:spAutoFit/>
          </a:bodyPr>
          <a:lstStyle/>
          <a:p>
            <a:r>
              <a:rPr lang="en-US" altLang="zh-CN" sz="1600" b="1" dirty="0">
                <a:latin typeface="Arial" panose="020B0604020202020204" pitchFamily="34" charset="0"/>
                <a:cs typeface="Arial" panose="020B0604020202020204" pitchFamily="34" charset="0"/>
              </a:rPr>
              <a:t>Number of Incidents per hour</a:t>
            </a:r>
          </a:p>
        </p:txBody>
      </p:sp>
      <p:grpSp>
        <p:nvGrpSpPr>
          <p:cNvPr id="12" name="Group 11"/>
          <p:cNvGrpSpPr/>
          <p:nvPr/>
        </p:nvGrpSpPr>
        <p:grpSpPr>
          <a:xfrm>
            <a:off x="2412532" y="1838627"/>
            <a:ext cx="2243637" cy="2332816"/>
            <a:chOff x="2264503" y="1885141"/>
            <a:chExt cx="2243637" cy="2332816"/>
          </a:xfrm>
        </p:grpSpPr>
        <p:sp>
          <p:nvSpPr>
            <p:cNvPr id="13" name="文本框 5"/>
            <p:cNvSpPr txBox="1"/>
            <p:nvPr/>
          </p:nvSpPr>
          <p:spPr>
            <a:xfrm>
              <a:off x="2396476" y="1885141"/>
              <a:ext cx="2111664" cy="1754326"/>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44" indent="-285744">
                <a:buFont typeface="Arial" charset="0"/>
                <a:buChar char="•"/>
              </a:pPr>
              <a:r>
                <a:rPr lang="en-US" altLang="zh-CN" dirty="0">
                  <a:solidFill>
                    <a:prstClr val="black"/>
                  </a:solidFill>
                  <a:latin typeface="Helvetica Neue Light" charset="0"/>
                  <a:ea typeface="Helvetica Neue Light" charset="0"/>
                  <a:cs typeface="Helvetica Neue Light" charset="0"/>
                </a:rPr>
                <a:t>TOP Exploitations</a:t>
              </a:r>
            </a:p>
            <a:p>
              <a:pPr marL="285744" indent="-285744">
                <a:buFont typeface="Arial" charset="0"/>
                <a:buChar char="•"/>
              </a:pPr>
              <a:r>
                <a:rPr lang="en-US" altLang="zh-CN" dirty="0">
                  <a:solidFill>
                    <a:prstClr val="black"/>
                  </a:solidFill>
                  <a:latin typeface="Helvetica Neue Light" charset="0"/>
                  <a:ea typeface="Helvetica Neue Light" charset="0"/>
                  <a:cs typeface="Helvetica Neue Light" charset="0"/>
                </a:rPr>
                <a:t>TOP Malwares</a:t>
              </a:r>
            </a:p>
            <a:p>
              <a:pPr marL="285744" indent="-285744">
                <a:buFont typeface="Arial" charset="0"/>
                <a:buChar char="•"/>
              </a:pPr>
              <a:r>
                <a:rPr lang="en-US" altLang="zh-CN" dirty="0">
                  <a:solidFill>
                    <a:prstClr val="black"/>
                  </a:solidFill>
                  <a:latin typeface="Helvetica Neue Light" charset="0"/>
                  <a:ea typeface="Helvetica Neue Light" charset="0"/>
                  <a:cs typeface="Helvetica Neue Light" charset="0"/>
                </a:rPr>
                <a:t>TOP Attackers</a:t>
              </a:r>
            </a:p>
            <a:p>
              <a:pPr marL="285744" indent="-285744">
                <a:buFont typeface="Arial" charset="0"/>
                <a:buChar char="•"/>
              </a:pPr>
              <a:r>
                <a:rPr lang="en-US" altLang="zh-CN" dirty="0">
                  <a:solidFill>
                    <a:prstClr val="black"/>
                  </a:solidFill>
                  <a:latin typeface="Helvetica Neue Light" charset="0"/>
                  <a:ea typeface="Helvetica Neue Light" charset="0"/>
                  <a:cs typeface="Helvetica Neue Light" charset="0"/>
                </a:rPr>
                <a:t>TOP Targets</a:t>
              </a:r>
            </a:p>
            <a:p>
              <a:pPr marL="285744" indent="-285744">
                <a:buFont typeface="Arial" charset="0"/>
                <a:buChar char="•"/>
              </a:pPr>
              <a:r>
                <a:rPr lang="en-US" altLang="zh-CN" dirty="0">
                  <a:solidFill>
                    <a:prstClr val="black"/>
                  </a:solidFill>
                  <a:latin typeface="Helvetica Neue Light" charset="0"/>
                  <a:ea typeface="Helvetica Neue Light" charset="0"/>
                  <a:cs typeface="Helvetica Neue Light" charset="0"/>
                </a:rPr>
                <a:t>TOP </a:t>
              </a:r>
              <a:r>
                <a:rPr lang="mr-IN" altLang="zh-CN" dirty="0">
                  <a:solidFill>
                    <a:prstClr val="black"/>
                  </a:solidFill>
                  <a:latin typeface="Helvetica Neue Light" charset="0"/>
                  <a:ea typeface="Helvetica Neue Light" charset="0"/>
                  <a:cs typeface="Helvetica Neue Light" charset="0"/>
                </a:rPr>
                <a:t>…</a:t>
              </a:r>
              <a:endParaRPr lang="en-US" altLang="zh-CN" dirty="0">
                <a:solidFill>
                  <a:prstClr val="black"/>
                </a:solidFill>
                <a:latin typeface="Helvetica Neue Light" charset="0"/>
                <a:ea typeface="Helvetica Neue Light" charset="0"/>
                <a:cs typeface="Helvetica Neue Light" charset="0"/>
              </a:endParaRPr>
            </a:p>
          </p:txBody>
        </p:sp>
        <p:cxnSp>
          <p:nvCxnSpPr>
            <p:cNvPr id="14" name="Straight Arrow Connector 13"/>
            <p:cNvCxnSpPr/>
            <p:nvPr/>
          </p:nvCxnSpPr>
          <p:spPr>
            <a:xfrm flipH="1">
              <a:off x="2264503" y="1889090"/>
              <a:ext cx="12002" cy="2328867"/>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125777" y="2140118"/>
            <a:ext cx="2632281" cy="3038510"/>
            <a:chOff x="4977747" y="2186632"/>
            <a:chExt cx="2632281" cy="3038511"/>
          </a:xfrm>
        </p:grpSpPr>
        <p:sp>
          <p:nvSpPr>
            <p:cNvPr id="16" name="文本框 4"/>
            <p:cNvSpPr txBox="1"/>
            <p:nvPr/>
          </p:nvSpPr>
          <p:spPr>
            <a:xfrm>
              <a:off x="5105126" y="2186632"/>
              <a:ext cx="2504902" cy="2031326"/>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solidFill>
                    <a:prstClr val="black"/>
                  </a:solidFill>
                  <a:latin typeface="Helvetica Neue Light" charset="0"/>
                  <a:ea typeface="Helvetica Neue Light" charset="0"/>
                  <a:cs typeface="Helvetica Neue Light" charset="0"/>
                </a:rPr>
                <a:t>Minor Events</a:t>
              </a:r>
            </a:p>
            <a:p>
              <a:pPr marL="285744" indent="-285744">
                <a:buFontTx/>
                <a:buChar char="-"/>
              </a:pPr>
              <a:r>
                <a:rPr lang="en-US" altLang="zh-CN" dirty="0">
                  <a:solidFill>
                    <a:prstClr val="black"/>
                  </a:solidFill>
                  <a:latin typeface="Helvetica Neue Light" charset="0"/>
                  <a:ea typeface="Helvetica Neue Light" charset="0"/>
                  <a:cs typeface="Helvetica Neue Light" charset="0"/>
                </a:rPr>
                <a:t>Exploitations</a:t>
              </a:r>
            </a:p>
            <a:p>
              <a:pPr marL="285744" indent="-285744">
                <a:buFontTx/>
                <a:buChar char="-"/>
              </a:pPr>
              <a:r>
                <a:rPr lang="en-US" altLang="zh-CN" dirty="0">
                  <a:solidFill>
                    <a:prstClr val="black"/>
                  </a:solidFill>
                  <a:latin typeface="Helvetica Neue Light" charset="0"/>
                  <a:ea typeface="Helvetica Neue Light" charset="0"/>
                  <a:cs typeface="Helvetica Neue Light" charset="0"/>
                </a:rPr>
                <a:t>Malwares</a:t>
              </a:r>
            </a:p>
            <a:p>
              <a:pPr marL="285744" indent="-285744">
                <a:buFontTx/>
                <a:buChar char="-"/>
              </a:pPr>
              <a:r>
                <a:rPr lang="en-US" altLang="zh-CN" dirty="0">
                  <a:solidFill>
                    <a:prstClr val="black"/>
                  </a:solidFill>
                  <a:latin typeface="Helvetica Neue Light" charset="0"/>
                  <a:ea typeface="Helvetica Neue Light" charset="0"/>
                  <a:cs typeface="Helvetica Neue Light" charset="0"/>
                </a:rPr>
                <a:t>Attackers</a:t>
              </a:r>
            </a:p>
            <a:p>
              <a:pPr marL="285744" indent="-285744">
                <a:buFontTx/>
                <a:buChar char="-"/>
              </a:pPr>
              <a:r>
                <a:rPr lang="en-US" altLang="zh-CN" dirty="0">
                  <a:solidFill>
                    <a:prstClr val="black"/>
                  </a:solidFill>
                  <a:latin typeface="Helvetica Neue Light" charset="0"/>
                  <a:ea typeface="Helvetica Neue Light" charset="0"/>
                  <a:cs typeface="Helvetica Neue Light" charset="0"/>
                </a:rPr>
                <a:t>Login Failure</a:t>
              </a:r>
            </a:p>
            <a:p>
              <a:pPr marL="285744" indent="-285744">
                <a:buFontTx/>
                <a:buChar char="-"/>
              </a:pPr>
              <a:r>
                <a:rPr lang="en-US" altLang="zh-CN" dirty="0">
                  <a:solidFill>
                    <a:prstClr val="black"/>
                  </a:solidFill>
                  <a:latin typeface="Helvetica Neue Light" charset="0"/>
                  <a:ea typeface="Helvetica Neue Light" charset="0"/>
                  <a:cs typeface="Helvetica Neue Light" charset="0"/>
                </a:rPr>
                <a:t>Abnormal Behavior</a:t>
              </a:r>
            </a:p>
            <a:p>
              <a:pPr marL="285744" indent="-285744">
                <a:buFontTx/>
                <a:buChar char="-"/>
              </a:pPr>
              <a:r>
                <a:rPr lang="mr-IN" altLang="zh-CN" dirty="0">
                  <a:solidFill>
                    <a:prstClr val="black"/>
                  </a:solidFill>
                  <a:latin typeface="Helvetica Neue Light" charset="0"/>
                  <a:ea typeface="Helvetica Neue Light" charset="0"/>
                  <a:cs typeface="Helvetica Neue Light" charset="0"/>
                </a:rPr>
                <a:t>…</a:t>
              </a:r>
              <a:endParaRPr lang="zh-CN" altLang="en-US" dirty="0">
                <a:solidFill>
                  <a:prstClr val="black"/>
                </a:solidFill>
                <a:latin typeface="Helvetica Neue Light" charset="0"/>
                <a:ea typeface="Helvetica Neue Light" charset="0"/>
                <a:cs typeface="Helvetica Neue Light" charset="0"/>
              </a:endParaRPr>
            </a:p>
          </p:txBody>
        </p:sp>
        <p:cxnSp>
          <p:nvCxnSpPr>
            <p:cNvPr id="17" name="Straight Arrow Connector 16"/>
            <p:cNvCxnSpPr/>
            <p:nvPr/>
          </p:nvCxnSpPr>
          <p:spPr>
            <a:xfrm>
              <a:off x="4977747" y="2186632"/>
              <a:ext cx="0" cy="3038511"/>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58208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46048"/>
            <a:ext cx="11379200" cy="1143000"/>
          </a:xfrm>
        </p:spPr>
        <p:txBody>
          <a:bodyPr/>
          <a:lstStyle/>
          <a:p>
            <a:r>
              <a:rPr kumimoji="1" lang="en-US" altLang="zh-CN" dirty="0" smtClean="0"/>
              <a:t>Not just Known, Even old</a:t>
            </a:r>
            <a:endParaRPr kumimoji="1" lang="zh-CN" altLang="en-US" dirty="0"/>
          </a:p>
        </p:txBody>
      </p:sp>
      <p:grpSp>
        <p:nvGrpSpPr>
          <p:cNvPr id="9" name="Group 8"/>
          <p:cNvGrpSpPr/>
          <p:nvPr/>
        </p:nvGrpSpPr>
        <p:grpSpPr>
          <a:xfrm>
            <a:off x="138954" y="1416424"/>
            <a:ext cx="11646647" cy="4433049"/>
            <a:chOff x="138953" y="1631574"/>
            <a:chExt cx="11646647" cy="4433049"/>
          </a:xfrm>
        </p:grpSpPr>
        <p:pic>
          <p:nvPicPr>
            <p:cNvPr id="5" name="Picture 4"/>
            <p:cNvPicPr>
              <a:picLocks noChangeAspect="1"/>
            </p:cNvPicPr>
            <p:nvPr/>
          </p:nvPicPr>
          <p:blipFill>
            <a:blip r:embed="rId2"/>
            <a:stretch>
              <a:fillRect/>
            </a:stretch>
          </p:blipFill>
          <p:spPr>
            <a:xfrm>
              <a:off x="138953" y="1631574"/>
              <a:ext cx="4099579" cy="2752165"/>
            </a:xfrm>
            <a:prstGeom prst="rect">
              <a:avLst/>
            </a:prstGeom>
          </p:spPr>
        </p:pic>
        <p:pic>
          <p:nvPicPr>
            <p:cNvPr id="7" name="Picture 6"/>
            <p:cNvPicPr>
              <a:picLocks noChangeAspect="1"/>
            </p:cNvPicPr>
            <p:nvPr/>
          </p:nvPicPr>
          <p:blipFill>
            <a:blip r:embed="rId3"/>
            <a:stretch>
              <a:fillRect/>
            </a:stretch>
          </p:blipFill>
          <p:spPr>
            <a:xfrm>
              <a:off x="3865627" y="2316627"/>
              <a:ext cx="7919973" cy="3747996"/>
            </a:xfrm>
            <a:prstGeom prst="rect">
              <a:avLst/>
            </a:prstGeom>
          </p:spPr>
        </p:pic>
        <p:sp>
          <p:nvSpPr>
            <p:cNvPr id="8" name="TextBox 7"/>
            <p:cNvSpPr txBox="1"/>
            <p:nvPr/>
          </p:nvSpPr>
          <p:spPr>
            <a:xfrm>
              <a:off x="6233054" y="1789435"/>
              <a:ext cx="5552546" cy="369332"/>
            </a:xfrm>
            <a:prstGeom prst="rect">
              <a:avLst/>
            </a:prstGeom>
            <a:noFill/>
          </p:spPr>
          <p:txBody>
            <a:bodyPr wrap="none" rtlCol="0">
              <a:spAutoFit/>
            </a:bodyPr>
            <a:lstStyle/>
            <a:p>
              <a:pPr algn="r"/>
              <a:r>
                <a:rPr kumimoji="1" lang="en-US" altLang="zh-CN" b="1" dirty="0"/>
                <a:t>Top 10 vulnerability exploited detected by IPS in 2017H1</a:t>
              </a:r>
              <a:endParaRPr kumimoji="1" lang="zh-CN" altLang="en-US" b="1" dirty="0"/>
            </a:p>
          </p:txBody>
        </p:sp>
      </p:grpSp>
      <p:sp>
        <p:nvSpPr>
          <p:cNvPr id="10" name="TextBox 9"/>
          <p:cNvSpPr txBox="1"/>
          <p:nvPr/>
        </p:nvSpPr>
        <p:spPr>
          <a:xfrm>
            <a:off x="8501111" y="6007332"/>
            <a:ext cx="3284489" cy="307777"/>
          </a:xfrm>
          <a:prstGeom prst="rect">
            <a:avLst/>
          </a:prstGeom>
          <a:noFill/>
        </p:spPr>
        <p:txBody>
          <a:bodyPr wrap="none" rtlCol="0">
            <a:spAutoFit/>
          </a:bodyPr>
          <a:lstStyle/>
          <a:p>
            <a:r>
              <a:rPr kumimoji="1" lang="en-US" altLang="zh-CN" sz="1400" dirty="0">
                <a:solidFill>
                  <a:schemeClr val="bg1">
                    <a:lumMod val="50000"/>
                  </a:schemeClr>
                </a:solidFill>
              </a:rPr>
              <a:t>Data Source: NSFOCUS Security Labs. 2017</a:t>
            </a:r>
            <a:endParaRPr kumimoji="1" lang="zh-CN" altLang="en-US" sz="1400" dirty="0">
              <a:solidFill>
                <a:schemeClr val="bg1">
                  <a:lumMod val="50000"/>
                </a:schemeClr>
              </a:solidFill>
            </a:endParaRPr>
          </a:p>
        </p:txBody>
      </p:sp>
    </p:spTree>
    <p:extLst>
      <p:ext uri="{BB962C8B-B14F-4D97-AF65-F5344CB8AC3E}">
        <p14:creationId xmlns:p14="http://schemas.microsoft.com/office/powerpoint/2010/main" val="4422039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CN" dirty="0" smtClean="0"/>
              <a:t>Web attacks as well</a:t>
            </a:r>
            <a:endParaRPr kumimoji="1" lang="zh-CN" altLang="en-US" dirty="0"/>
          </a:p>
        </p:txBody>
      </p:sp>
      <p:pic>
        <p:nvPicPr>
          <p:cNvPr id="6" name="Picture 5"/>
          <p:cNvPicPr>
            <a:picLocks noChangeAspect="1"/>
          </p:cNvPicPr>
          <p:nvPr/>
        </p:nvPicPr>
        <p:blipFill>
          <a:blip r:embed="rId2"/>
          <a:stretch>
            <a:fillRect/>
          </a:stretch>
        </p:blipFill>
        <p:spPr>
          <a:xfrm>
            <a:off x="513977" y="1261781"/>
            <a:ext cx="3758907" cy="2648067"/>
          </a:xfrm>
          <a:prstGeom prst="rect">
            <a:avLst/>
          </a:prstGeom>
        </p:spPr>
      </p:pic>
      <p:sp>
        <p:nvSpPr>
          <p:cNvPr id="8" name="TextBox 7"/>
          <p:cNvSpPr txBox="1"/>
          <p:nvPr/>
        </p:nvSpPr>
        <p:spPr>
          <a:xfrm>
            <a:off x="6374456" y="2162925"/>
            <a:ext cx="5703806" cy="369332"/>
          </a:xfrm>
          <a:prstGeom prst="rect">
            <a:avLst/>
          </a:prstGeom>
          <a:noFill/>
        </p:spPr>
        <p:txBody>
          <a:bodyPr wrap="none" rtlCol="0">
            <a:spAutoFit/>
          </a:bodyPr>
          <a:lstStyle/>
          <a:p>
            <a:pPr algn="r"/>
            <a:r>
              <a:rPr kumimoji="1" lang="en-US" altLang="zh-CN" b="1" dirty="0"/>
              <a:t>Top 10 vulnerability exploited detected by WAF in 2017H1</a:t>
            </a:r>
            <a:endParaRPr kumimoji="1" lang="zh-CN" altLang="en-US" b="1" dirty="0"/>
          </a:p>
        </p:txBody>
      </p:sp>
      <p:sp>
        <p:nvSpPr>
          <p:cNvPr id="9" name="TextBox 8"/>
          <p:cNvSpPr txBox="1"/>
          <p:nvPr/>
        </p:nvSpPr>
        <p:spPr>
          <a:xfrm>
            <a:off x="8793773" y="5668208"/>
            <a:ext cx="3284489" cy="307777"/>
          </a:xfrm>
          <a:prstGeom prst="rect">
            <a:avLst/>
          </a:prstGeom>
          <a:noFill/>
        </p:spPr>
        <p:txBody>
          <a:bodyPr wrap="none" rtlCol="0">
            <a:spAutoFit/>
          </a:bodyPr>
          <a:lstStyle/>
          <a:p>
            <a:r>
              <a:rPr kumimoji="1" lang="en-US" altLang="zh-CN" sz="1400" dirty="0">
                <a:solidFill>
                  <a:schemeClr val="bg1">
                    <a:lumMod val="50000"/>
                  </a:schemeClr>
                </a:solidFill>
              </a:rPr>
              <a:t>Data Source: NSFOCUS Security Labs. 2017</a:t>
            </a:r>
            <a:endParaRPr kumimoji="1" lang="zh-CN" altLang="en-US" sz="1400" dirty="0">
              <a:solidFill>
                <a:schemeClr val="bg1">
                  <a:lumMod val="50000"/>
                </a:schemeClr>
              </a:solidFill>
            </a:endParaRPr>
          </a:p>
        </p:txBody>
      </p:sp>
      <p:pic>
        <p:nvPicPr>
          <p:cNvPr id="10" name="Picture 9"/>
          <p:cNvPicPr>
            <a:picLocks noChangeAspect="1"/>
          </p:cNvPicPr>
          <p:nvPr/>
        </p:nvPicPr>
        <p:blipFill>
          <a:blip r:embed="rId3"/>
          <a:stretch>
            <a:fillRect/>
          </a:stretch>
        </p:blipFill>
        <p:spPr>
          <a:xfrm>
            <a:off x="3184365" y="2866467"/>
            <a:ext cx="8893897" cy="2742543"/>
          </a:xfrm>
          <a:prstGeom prst="rect">
            <a:avLst/>
          </a:prstGeom>
        </p:spPr>
      </p:pic>
    </p:spTree>
    <p:extLst>
      <p:ext uri="{BB962C8B-B14F-4D97-AF65-F5344CB8AC3E}">
        <p14:creationId xmlns:p14="http://schemas.microsoft.com/office/powerpoint/2010/main" val="18285371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544" y="202551"/>
            <a:ext cx="11379200" cy="1143000"/>
          </a:xfrm>
        </p:spPr>
        <p:txBody>
          <a:bodyPr/>
          <a:lstStyle/>
          <a:p>
            <a:r>
              <a:rPr kumimoji="1" lang="en-US" altLang="zh-CN" sz="4400" dirty="0" smtClean="0"/>
              <a:t>Repeat Offenders - typically untargeted</a:t>
            </a:r>
            <a:endParaRPr kumimoji="1" lang="zh-CN" altLang="en-US" sz="4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6906" y="3534013"/>
            <a:ext cx="4436584" cy="2299156"/>
          </a:xfrm>
          <a:prstGeom prst="rect">
            <a:avLst/>
          </a:prstGeom>
        </p:spPr>
      </p:pic>
      <p:sp>
        <p:nvSpPr>
          <p:cNvPr id="4" name="Rounded Rectangle 3"/>
          <p:cNvSpPr/>
          <p:nvPr/>
        </p:nvSpPr>
        <p:spPr>
          <a:xfrm>
            <a:off x="6063117" y="1402155"/>
            <a:ext cx="5771627" cy="4198383"/>
          </a:xfrm>
          <a:prstGeom prst="roundRect">
            <a:avLst>
              <a:gd name="adj" fmla="val 5814"/>
            </a:avLst>
          </a:prstGeom>
          <a:ln w="3175">
            <a:solidFill>
              <a:schemeClr val="bg1">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zh-CN" altLang="en-US"/>
          </a:p>
        </p:txBody>
      </p:sp>
      <p:sp>
        <p:nvSpPr>
          <p:cNvPr id="5" name="TextBox 4"/>
          <p:cNvSpPr txBox="1"/>
          <p:nvPr/>
        </p:nvSpPr>
        <p:spPr>
          <a:xfrm>
            <a:off x="6215000" y="1744864"/>
            <a:ext cx="2718792" cy="1292662"/>
          </a:xfrm>
          <a:prstGeom prst="rect">
            <a:avLst/>
          </a:prstGeom>
          <a:noFill/>
        </p:spPr>
        <p:txBody>
          <a:bodyPr wrap="square" rtlCol="0">
            <a:spAutoFit/>
          </a:bodyPr>
          <a:lstStyle/>
          <a:p>
            <a:r>
              <a:rPr kumimoji="1" lang="en-US" altLang="zh-CN" sz="2400" b="1" dirty="0"/>
              <a:t>Repeat Offenders </a:t>
            </a:r>
            <a:r>
              <a:rPr kumimoji="1" lang="en-US" altLang="zh-CN" dirty="0"/>
              <a:t>:: an offender that attacked or is attacking more than one victim.</a:t>
            </a:r>
          </a:p>
        </p:txBody>
      </p:sp>
      <p:sp>
        <p:nvSpPr>
          <p:cNvPr id="9" name="Rectangle 8"/>
          <p:cNvSpPr/>
          <p:nvPr/>
        </p:nvSpPr>
        <p:spPr>
          <a:xfrm>
            <a:off x="6923689" y="3836154"/>
            <a:ext cx="4290848" cy="1477328"/>
          </a:xfrm>
          <a:prstGeom prst="rect">
            <a:avLst/>
          </a:prstGeom>
        </p:spPr>
        <p:txBody>
          <a:bodyPr wrap="square">
            <a:spAutoFit/>
          </a:bodyPr>
          <a:lstStyle/>
          <a:p>
            <a:r>
              <a:rPr lang="en-US" altLang="zh-CN" i="1" dirty="0">
                <a:solidFill>
                  <a:srgbClr val="333333"/>
                </a:solidFill>
                <a:latin typeface="Open Sans" charset="0"/>
              </a:rPr>
              <a:t>A repeat offender is a person who has already been convicted for a crime, and who has been caught again for committing the crime and breaking the law for which he had been prosecuted earlier</a:t>
            </a:r>
            <a:endParaRPr lang="zh-CN" altLang="en-US" i="1"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8894" y="3683331"/>
            <a:ext cx="529021" cy="529021"/>
          </a:xfrm>
          <a:prstGeom prst="rect">
            <a:avLst/>
          </a:prstGeom>
        </p:spPr>
      </p:pic>
      <p:pic>
        <p:nvPicPr>
          <p:cNvPr id="11" name="Picture 10"/>
          <p:cNvPicPr>
            <a:picLocks noChangeAspect="1"/>
          </p:cNvPicPr>
          <p:nvPr/>
        </p:nvPicPr>
        <p:blipFill>
          <a:blip r:embed="rId5"/>
          <a:stretch>
            <a:fillRect/>
          </a:stretch>
        </p:blipFill>
        <p:spPr>
          <a:xfrm>
            <a:off x="9085675" y="1786135"/>
            <a:ext cx="2441956" cy="158420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flipV="1">
            <a:off x="11256580" y="5039912"/>
            <a:ext cx="529021" cy="529021"/>
          </a:xfrm>
          <a:prstGeom prst="rect">
            <a:avLst/>
          </a:prstGeom>
        </p:spPr>
      </p:pic>
      <p:sp>
        <p:nvSpPr>
          <p:cNvPr id="6" name="Rectangle 5"/>
          <p:cNvSpPr/>
          <p:nvPr/>
        </p:nvSpPr>
        <p:spPr>
          <a:xfrm>
            <a:off x="626905" y="5842341"/>
            <a:ext cx="4856377" cy="369332"/>
          </a:xfrm>
          <a:prstGeom prst="rect">
            <a:avLst/>
          </a:prstGeom>
        </p:spPr>
        <p:txBody>
          <a:bodyPr wrap="square">
            <a:spAutoFit/>
          </a:bodyPr>
          <a:lstStyle/>
          <a:p>
            <a:r>
              <a:rPr lang="en-US" altLang="zh-CN" sz="900">
                <a:solidFill>
                  <a:schemeClr val="bg1">
                    <a:lumMod val="50000"/>
                  </a:schemeClr>
                </a:solidFill>
              </a:rPr>
              <a:t>Credit: </a:t>
            </a:r>
            <a:r>
              <a:rPr lang="zh-CN" altLang="en-US" sz="900" dirty="0">
                <a:solidFill>
                  <a:schemeClr val="bg1">
                    <a:lumMod val="50000"/>
                  </a:schemeClr>
                </a:solidFill>
              </a:rPr>
              <a:t>https://securityintelligence.com/fool-me-once-shame-on-you-fool-me-eight-times-shame-on-my-security-posture/</a:t>
            </a:r>
          </a:p>
        </p:txBody>
      </p:sp>
      <p:sp>
        <p:nvSpPr>
          <p:cNvPr id="7" name="TextBox 6"/>
          <p:cNvSpPr txBox="1"/>
          <p:nvPr/>
        </p:nvSpPr>
        <p:spPr>
          <a:xfrm>
            <a:off x="626905" y="1354723"/>
            <a:ext cx="2218293" cy="1631216"/>
          </a:xfrm>
          <a:prstGeom prst="rect">
            <a:avLst/>
          </a:prstGeom>
          <a:noFill/>
        </p:spPr>
        <p:txBody>
          <a:bodyPr wrap="square" rtlCol="0">
            <a:spAutoFit/>
          </a:bodyPr>
          <a:lstStyle/>
          <a:p>
            <a:pPr marL="285750" indent="-285750">
              <a:spcAft>
                <a:spcPts val="1200"/>
              </a:spcAft>
              <a:buFont typeface="Arial" charset="0"/>
              <a:buChar char="•"/>
            </a:pPr>
            <a:r>
              <a:rPr kumimoji="1" lang="en-US" altLang="zh-CN" dirty="0" smtClean="0">
                <a:latin typeface="Helvetica Neue Thin" charset="0"/>
                <a:ea typeface="Helvetica Neue Thin" charset="0"/>
                <a:cs typeface="Helvetica Neue Thin" charset="0"/>
              </a:rPr>
              <a:t>Typically untargeted</a:t>
            </a:r>
          </a:p>
          <a:p>
            <a:pPr marL="285750" indent="-285750">
              <a:spcAft>
                <a:spcPts val="1200"/>
              </a:spcAft>
              <a:buFont typeface="Arial" charset="0"/>
              <a:buChar char="•"/>
            </a:pPr>
            <a:r>
              <a:rPr kumimoji="1" lang="en-US" altLang="zh-CN" dirty="0" smtClean="0">
                <a:latin typeface="Helvetica Neue Thin" charset="0"/>
                <a:ea typeface="Helvetica Neue Thin" charset="0"/>
                <a:cs typeface="Helvetica Neue Thin" charset="0"/>
              </a:rPr>
              <a:t>Reuse of known infrastructure and weapons </a:t>
            </a:r>
            <a:endParaRPr kumimoji="1" lang="zh-CN" altLang="en-US" dirty="0">
              <a:latin typeface="Helvetica Neue Thin" charset="0"/>
              <a:ea typeface="Helvetica Neue Thin" charset="0"/>
              <a:cs typeface="Helvetica Neue Thin" charset="0"/>
            </a:endParaRPr>
          </a:p>
        </p:txBody>
      </p:sp>
      <p:pic>
        <p:nvPicPr>
          <p:cNvPr id="8" name="Picture 7"/>
          <p:cNvPicPr>
            <a:picLocks noChangeAspect="1"/>
          </p:cNvPicPr>
          <p:nvPr/>
        </p:nvPicPr>
        <p:blipFill>
          <a:blip r:embed="rId6"/>
          <a:stretch>
            <a:fillRect/>
          </a:stretch>
        </p:blipFill>
        <p:spPr>
          <a:xfrm>
            <a:off x="2845198" y="1354723"/>
            <a:ext cx="2467086" cy="1584760"/>
          </a:xfrm>
          <a:prstGeom prst="rect">
            <a:avLst/>
          </a:prstGeom>
        </p:spPr>
      </p:pic>
    </p:spTree>
    <p:extLst>
      <p:ext uri="{BB962C8B-B14F-4D97-AF65-F5344CB8AC3E}">
        <p14:creationId xmlns:p14="http://schemas.microsoft.com/office/powerpoint/2010/main" val="12693167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972" y="217716"/>
            <a:ext cx="10515600" cy="1107849"/>
          </a:xfrm>
        </p:spPr>
        <p:txBody>
          <a:bodyPr/>
          <a:lstStyle/>
          <a:p>
            <a:r>
              <a:rPr kumimoji="1" lang="en-US" altLang="zh-CN" dirty="0" smtClean="0"/>
              <a:t>Repeat offenders in different view</a:t>
            </a:r>
            <a:endParaRPr kumimoji="1" lang="zh-CN" altLang="en-US" dirty="0"/>
          </a:p>
        </p:txBody>
      </p:sp>
      <p:pic>
        <p:nvPicPr>
          <p:cNvPr id="4" name="Picture 3"/>
          <p:cNvPicPr>
            <a:picLocks noChangeAspect="1"/>
          </p:cNvPicPr>
          <p:nvPr/>
        </p:nvPicPr>
        <p:blipFill>
          <a:blip r:embed="rId3"/>
          <a:stretch>
            <a:fillRect/>
          </a:stretch>
        </p:blipFill>
        <p:spPr>
          <a:xfrm>
            <a:off x="5272478" y="3869641"/>
            <a:ext cx="3563452" cy="2641491"/>
          </a:xfrm>
          <a:prstGeom prst="rect">
            <a:avLst/>
          </a:prstGeom>
        </p:spPr>
      </p:pic>
      <p:pic>
        <p:nvPicPr>
          <p:cNvPr id="5" name="Picture 4"/>
          <p:cNvPicPr>
            <a:picLocks noChangeAspect="1"/>
          </p:cNvPicPr>
          <p:nvPr/>
        </p:nvPicPr>
        <p:blipFill>
          <a:blip r:embed="rId4"/>
          <a:stretch>
            <a:fillRect/>
          </a:stretch>
        </p:blipFill>
        <p:spPr>
          <a:xfrm>
            <a:off x="6806897" y="1202145"/>
            <a:ext cx="3993403" cy="2960203"/>
          </a:xfrm>
          <a:prstGeom prst="rect">
            <a:avLst/>
          </a:prstGeom>
        </p:spPr>
      </p:pic>
      <p:grpSp>
        <p:nvGrpSpPr>
          <p:cNvPr id="12" name="Group 11"/>
          <p:cNvGrpSpPr/>
          <p:nvPr/>
        </p:nvGrpSpPr>
        <p:grpSpPr>
          <a:xfrm>
            <a:off x="1314321" y="4133645"/>
            <a:ext cx="3088703" cy="1645423"/>
            <a:chOff x="2988070" y="1144167"/>
            <a:chExt cx="3088702" cy="1645422"/>
          </a:xfrm>
        </p:grpSpPr>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988070" y="1172871"/>
              <a:ext cx="1988011" cy="161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075612" y="1144167"/>
              <a:ext cx="1001160" cy="1384994"/>
            </a:xfrm>
            <a:prstGeom prst="rect">
              <a:avLst/>
            </a:prstGeom>
            <a:noFill/>
          </p:spPr>
          <p:txBody>
            <a:bodyPr wrap="square" rtlCol="0">
              <a:spAutoFit/>
            </a:bodyPr>
            <a:lstStyle/>
            <a:p>
              <a:r>
                <a:rPr kumimoji="1" lang="en-US" altLang="zh-CN" sz="1400" dirty="0">
                  <a:solidFill>
                    <a:schemeClr val="bg1">
                      <a:lumMod val="50000"/>
                    </a:schemeClr>
                  </a:solidFill>
                </a:rPr>
                <a:t>Local view of an enterprise, based on </a:t>
              </a:r>
              <a:r>
                <a:rPr kumimoji="1" lang="en-US" altLang="zh-CN" sz="1400" b="1" dirty="0">
                  <a:solidFill>
                    <a:schemeClr val="bg1">
                      <a:lumMod val="50000"/>
                    </a:schemeClr>
                  </a:solidFill>
                </a:rPr>
                <a:t>IPS</a:t>
              </a:r>
              <a:r>
                <a:rPr kumimoji="1" lang="en-US" altLang="zh-CN" sz="1400" dirty="0">
                  <a:solidFill>
                    <a:schemeClr val="bg1">
                      <a:lumMod val="50000"/>
                    </a:schemeClr>
                  </a:solidFill>
                </a:rPr>
                <a:t> logs in 15days </a:t>
              </a:r>
              <a:endParaRPr kumimoji="1" lang="zh-CN" altLang="en-US" sz="1400" dirty="0">
                <a:solidFill>
                  <a:schemeClr val="bg1">
                    <a:lumMod val="50000"/>
                  </a:schemeClr>
                </a:solidFill>
              </a:endParaRPr>
            </a:p>
          </p:txBody>
        </p:sp>
      </p:grpSp>
      <p:grpSp>
        <p:nvGrpSpPr>
          <p:cNvPr id="3" name="Group 2"/>
          <p:cNvGrpSpPr/>
          <p:nvPr/>
        </p:nvGrpSpPr>
        <p:grpSpPr>
          <a:xfrm>
            <a:off x="1314321" y="1543407"/>
            <a:ext cx="3147425" cy="2031325"/>
            <a:chOff x="1314321" y="1543407"/>
            <a:chExt cx="3147425" cy="2031325"/>
          </a:xfrm>
        </p:grpSpPr>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14321" y="1593742"/>
              <a:ext cx="1988011" cy="1957087"/>
            </a:xfrm>
            <a:prstGeom prst="rect">
              <a:avLst/>
            </a:prstGeom>
          </p:spPr>
        </p:pic>
        <p:sp>
          <p:nvSpPr>
            <p:cNvPr id="13" name="TextBox 12"/>
            <p:cNvSpPr txBox="1"/>
            <p:nvPr/>
          </p:nvSpPr>
          <p:spPr>
            <a:xfrm>
              <a:off x="3401862" y="1543407"/>
              <a:ext cx="1059884" cy="2031325"/>
            </a:xfrm>
            <a:prstGeom prst="rect">
              <a:avLst/>
            </a:prstGeom>
            <a:noFill/>
          </p:spPr>
          <p:txBody>
            <a:bodyPr wrap="square" rtlCol="0">
              <a:spAutoFit/>
            </a:bodyPr>
            <a:lstStyle/>
            <a:p>
              <a:r>
                <a:rPr kumimoji="1" lang="en-US" altLang="zh-CN" sz="1400" dirty="0">
                  <a:solidFill>
                    <a:schemeClr val="bg1">
                      <a:lumMod val="50000"/>
                    </a:schemeClr>
                  </a:solidFill>
                </a:rPr>
                <a:t>Global view of a provider, based on </a:t>
              </a:r>
              <a:r>
                <a:rPr kumimoji="1" lang="en-US" altLang="zh-CN" sz="1400" b="1" dirty="0">
                  <a:solidFill>
                    <a:schemeClr val="bg1">
                      <a:lumMod val="50000"/>
                    </a:schemeClr>
                  </a:solidFill>
                </a:rPr>
                <a:t>IPS</a:t>
              </a:r>
              <a:r>
                <a:rPr kumimoji="1" lang="en-US" altLang="zh-CN" sz="1400" dirty="0">
                  <a:solidFill>
                    <a:schemeClr val="bg1">
                      <a:lumMod val="50000"/>
                    </a:schemeClr>
                  </a:solidFill>
                </a:rPr>
                <a:t> logs in 7days covering tens of enterprises </a:t>
              </a:r>
              <a:endParaRPr kumimoji="1" lang="zh-CN" altLang="en-US" sz="1400" dirty="0">
                <a:solidFill>
                  <a:schemeClr val="bg1">
                    <a:lumMod val="50000"/>
                  </a:schemeClr>
                </a:solidFill>
              </a:endParaRPr>
            </a:p>
          </p:txBody>
        </p:sp>
      </p:grpSp>
      <p:pic>
        <p:nvPicPr>
          <p:cNvPr id="14" name="Picture 13"/>
          <p:cNvPicPr>
            <a:picLocks noChangeAspect="1"/>
          </p:cNvPicPr>
          <p:nvPr/>
        </p:nvPicPr>
        <p:blipFill>
          <a:blip r:embed="rId7"/>
          <a:stretch>
            <a:fillRect/>
          </a:stretch>
        </p:blipFill>
        <p:spPr>
          <a:xfrm rot="2017361" flipV="1">
            <a:off x="8622818" y="4174133"/>
            <a:ext cx="600959" cy="1505033"/>
          </a:xfrm>
          <a:prstGeom prst="rect">
            <a:avLst/>
          </a:prstGeom>
        </p:spPr>
      </p:pic>
    </p:spTree>
    <p:extLst>
      <p:ext uri="{BB962C8B-B14F-4D97-AF65-F5344CB8AC3E}">
        <p14:creationId xmlns:p14="http://schemas.microsoft.com/office/powerpoint/2010/main" val="58553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57" y="75560"/>
            <a:ext cx="11740243" cy="1325563"/>
          </a:xfrm>
        </p:spPr>
        <p:txBody>
          <a:bodyPr/>
          <a:lstStyle/>
          <a:p>
            <a:r>
              <a:rPr kumimoji="1" lang="en-US" altLang="zh-CN" sz="3600" dirty="0"/>
              <a:t>Follow the offenders’ thinking, avoid being low-hanging fruit</a:t>
            </a:r>
            <a:endParaRPr kumimoji="1" lang="zh-CN" altLang="en-US" sz="3600" dirty="0"/>
          </a:p>
        </p:txBody>
      </p:sp>
      <p:grpSp>
        <p:nvGrpSpPr>
          <p:cNvPr id="12" name="Group 11"/>
          <p:cNvGrpSpPr/>
          <p:nvPr/>
        </p:nvGrpSpPr>
        <p:grpSpPr>
          <a:xfrm>
            <a:off x="1972998" y="2227218"/>
            <a:ext cx="8098467" cy="1877440"/>
            <a:chOff x="1197934" y="2209798"/>
            <a:chExt cx="8098466" cy="1877440"/>
          </a:xfrm>
        </p:grpSpPr>
        <p:sp>
          <p:nvSpPr>
            <p:cNvPr id="3" name="TextBox 2"/>
            <p:cNvSpPr txBox="1"/>
            <p:nvPr/>
          </p:nvSpPr>
          <p:spPr>
            <a:xfrm>
              <a:off x="1197934" y="2209799"/>
              <a:ext cx="1039067" cy="1877437"/>
            </a:xfrm>
            <a:prstGeom prst="rect">
              <a:avLst/>
            </a:prstGeom>
            <a:noFill/>
          </p:spPr>
          <p:txBody>
            <a:bodyPr wrap="none" rtlCol="0">
              <a:spAutoFit/>
            </a:bodyPr>
            <a:lstStyle/>
            <a:p>
              <a:pPr algn="ctr"/>
              <a:r>
                <a:rPr kumimoji="1" lang="en-US" altLang="zh-CN" sz="8000" dirty="0">
                  <a:latin typeface="Copperplate" charset="0"/>
                  <a:ea typeface="Copperplate" charset="0"/>
                  <a:cs typeface="Copperplate" charset="0"/>
                </a:rPr>
                <a:t>M</a:t>
              </a:r>
            </a:p>
            <a:p>
              <a:pPr algn="ctr"/>
              <a:r>
                <a:rPr kumimoji="1" lang="en-US" altLang="zh-CN" dirty="0"/>
                <a:t>Total </a:t>
              </a:r>
            </a:p>
            <a:p>
              <a:pPr algn="ctr"/>
              <a:r>
                <a:rPr kumimoji="1" lang="en-US" altLang="zh-CN" dirty="0"/>
                <a:t>Revenue</a:t>
              </a:r>
              <a:endParaRPr kumimoji="1" lang="zh-CN" altLang="en-US" dirty="0"/>
            </a:p>
          </p:txBody>
        </p:sp>
        <p:sp>
          <p:nvSpPr>
            <p:cNvPr id="4" name="Equal 3"/>
            <p:cNvSpPr/>
            <p:nvPr/>
          </p:nvSpPr>
          <p:spPr>
            <a:xfrm>
              <a:off x="2197100" y="2695267"/>
              <a:ext cx="939800" cy="3937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5" name="TextBox 4"/>
            <p:cNvSpPr txBox="1"/>
            <p:nvPr/>
          </p:nvSpPr>
          <p:spPr>
            <a:xfrm>
              <a:off x="2953225" y="2209801"/>
              <a:ext cx="1645001" cy="1877437"/>
            </a:xfrm>
            <a:prstGeom prst="rect">
              <a:avLst/>
            </a:prstGeom>
            <a:noFill/>
          </p:spPr>
          <p:txBody>
            <a:bodyPr wrap="none" rtlCol="0">
              <a:spAutoFit/>
            </a:bodyPr>
            <a:lstStyle/>
            <a:p>
              <a:pPr algn="ctr"/>
              <a:r>
                <a:rPr kumimoji="1" lang="en-US" altLang="zh-CN" sz="8000" dirty="0">
                  <a:latin typeface="Copperplate" charset="0"/>
                  <a:ea typeface="Copperplate" charset="0"/>
                  <a:cs typeface="Copperplate" charset="0"/>
                </a:rPr>
                <a:t>N</a:t>
              </a:r>
            </a:p>
            <a:p>
              <a:pPr algn="ctr"/>
              <a:r>
                <a:rPr kumimoji="1" lang="en-US" altLang="zh-CN" dirty="0"/>
                <a:t>Size of </a:t>
              </a:r>
            </a:p>
            <a:p>
              <a:pPr algn="ctr"/>
              <a:r>
                <a:rPr kumimoji="1" lang="en-US" altLang="zh-CN" dirty="0"/>
                <a:t>Network Nodes</a:t>
              </a:r>
            </a:p>
          </p:txBody>
        </p:sp>
        <p:sp>
          <p:nvSpPr>
            <p:cNvPr id="6" name="Multiply 5"/>
            <p:cNvSpPr/>
            <p:nvPr/>
          </p:nvSpPr>
          <p:spPr>
            <a:xfrm>
              <a:off x="4221738" y="2501590"/>
              <a:ext cx="925899" cy="781051"/>
            </a:xfrm>
            <a:prstGeom prst="mathMultiply">
              <a:avLst>
                <a:gd name="adj1" fmla="val 144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Left Bracket 6"/>
            <p:cNvSpPr/>
            <p:nvPr/>
          </p:nvSpPr>
          <p:spPr>
            <a:xfrm>
              <a:off x="5386363" y="2559822"/>
              <a:ext cx="330200" cy="781052"/>
            </a:xfrm>
            <a:prstGeom prst="leftBracket">
              <a:avLst>
                <a:gd name="adj" fmla="val 207365"/>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8" name="Left Bracket 7"/>
            <p:cNvSpPr/>
            <p:nvPr/>
          </p:nvSpPr>
          <p:spPr>
            <a:xfrm flipH="1">
              <a:off x="8966200" y="2501590"/>
              <a:ext cx="330200" cy="781052"/>
            </a:xfrm>
            <a:prstGeom prst="leftBracket">
              <a:avLst>
                <a:gd name="adj" fmla="val 207365"/>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9" name="TextBox 8"/>
            <p:cNvSpPr txBox="1"/>
            <p:nvPr/>
          </p:nvSpPr>
          <p:spPr>
            <a:xfrm>
              <a:off x="5844260" y="2209798"/>
              <a:ext cx="1055289" cy="1877437"/>
            </a:xfrm>
            <a:prstGeom prst="rect">
              <a:avLst/>
            </a:prstGeom>
            <a:noFill/>
          </p:spPr>
          <p:txBody>
            <a:bodyPr wrap="none" rtlCol="0">
              <a:spAutoFit/>
            </a:bodyPr>
            <a:lstStyle/>
            <a:p>
              <a:pPr algn="ctr"/>
              <a:r>
                <a:rPr kumimoji="1" lang="en-US" altLang="zh-CN" sz="8000" dirty="0">
                  <a:latin typeface="Copperplate" charset="0"/>
                  <a:ea typeface="Copperplate" charset="0"/>
                  <a:cs typeface="Copperplate" charset="0"/>
                </a:rPr>
                <a:t>B</a:t>
              </a:r>
            </a:p>
            <a:p>
              <a:pPr algn="ctr"/>
              <a:r>
                <a:rPr kumimoji="1" lang="en-US" altLang="zh-CN" dirty="0"/>
                <a:t>Revenue </a:t>
              </a:r>
            </a:p>
            <a:p>
              <a:pPr algn="ctr"/>
              <a:r>
                <a:rPr kumimoji="1" lang="en-US" altLang="zh-CN" dirty="0"/>
                <a:t>Per Node</a:t>
              </a:r>
            </a:p>
          </p:txBody>
        </p:sp>
        <p:sp>
          <p:nvSpPr>
            <p:cNvPr id="10" name="TextBox 9"/>
            <p:cNvSpPr txBox="1"/>
            <p:nvPr/>
          </p:nvSpPr>
          <p:spPr>
            <a:xfrm>
              <a:off x="7783220" y="2209798"/>
              <a:ext cx="1055289" cy="1877437"/>
            </a:xfrm>
            <a:prstGeom prst="rect">
              <a:avLst/>
            </a:prstGeom>
            <a:noFill/>
          </p:spPr>
          <p:txBody>
            <a:bodyPr wrap="none" rtlCol="0">
              <a:spAutoFit/>
            </a:bodyPr>
            <a:lstStyle/>
            <a:p>
              <a:pPr algn="ctr"/>
              <a:r>
                <a:rPr kumimoji="1" lang="en-US" altLang="zh-CN" sz="8000" dirty="0">
                  <a:latin typeface="Copperplate" charset="0"/>
                  <a:ea typeface="Copperplate" charset="0"/>
                  <a:cs typeface="Copperplate" charset="0"/>
                </a:rPr>
                <a:t>C</a:t>
              </a:r>
            </a:p>
            <a:p>
              <a:pPr algn="ctr"/>
              <a:r>
                <a:rPr kumimoji="1" lang="en-US" altLang="zh-CN" dirty="0"/>
                <a:t>Cost </a:t>
              </a:r>
            </a:p>
            <a:p>
              <a:pPr algn="ctr"/>
              <a:r>
                <a:rPr kumimoji="1" lang="en-US" altLang="zh-CN" dirty="0"/>
                <a:t>Per Node</a:t>
              </a:r>
            </a:p>
          </p:txBody>
        </p:sp>
        <p:sp>
          <p:nvSpPr>
            <p:cNvPr id="11" name="Minus 10"/>
            <p:cNvSpPr/>
            <p:nvPr/>
          </p:nvSpPr>
          <p:spPr>
            <a:xfrm>
              <a:off x="6894168" y="2600016"/>
              <a:ext cx="894427" cy="5842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2599844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275" y="155369"/>
            <a:ext cx="11379200" cy="1143000"/>
          </a:xfrm>
        </p:spPr>
        <p:txBody>
          <a:bodyPr/>
          <a:lstStyle/>
          <a:p>
            <a:r>
              <a:rPr kumimoji="1" lang="en-US" altLang="zh-CN"/>
              <a:t>Numbers matter to both sides</a:t>
            </a:r>
            <a:endParaRPr kumimoji="1" lang="zh-CN" altLang="en-US" dirty="0"/>
          </a:p>
        </p:txBody>
      </p:sp>
      <p:grpSp>
        <p:nvGrpSpPr>
          <p:cNvPr id="3" name="Group 2"/>
          <p:cNvGrpSpPr/>
          <p:nvPr/>
        </p:nvGrpSpPr>
        <p:grpSpPr>
          <a:xfrm>
            <a:off x="530121" y="2986392"/>
            <a:ext cx="7937783" cy="3016782"/>
            <a:chOff x="0" y="794054"/>
            <a:chExt cx="10058400" cy="4466321"/>
          </a:xfrm>
        </p:grpSpPr>
        <p:grpSp>
          <p:nvGrpSpPr>
            <p:cNvPr id="4" name="Group 3"/>
            <p:cNvGrpSpPr/>
            <p:nvPr/>
          </p:nvGrpSpPr>
          <p:grpSpPr>
            <a:xfrm>
              <a:off x="0" y="904023"/>
              <a:ext cx="10058400" cy="4356352"/>
              <a:chOff x="0" y="978280"/>
              <a:chExt cx="10058400" cy="4356352"/>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78280"/>
                <a:ext cx="10058400" cy="4232222"/>
              </a:xfrm>
              <a:prstGeom prst="rect">
                <a:avLst/>
              </a:prstGeom>
            </p:spPr>
          </p:pic>
          <p:sp>
            <p:nvSpPr>
              <p:cNvPr id="7" name="TextBox 6"/>
              <p:cNvSpPr txBox="1"/>
              <p:nvPr/>
            </p:nvSpPr>
            <p:spPr>
              <a:xfrm>
                <a:off x="328551" y="5063805"/>
                <a:ext cx="2715748" cy="270827"/>
              </a:xfrm>
              <a:prstGeom prst="rect">
                <a:avLst/>
              </a:prstGeom>
              <a:noFill/>
            </p:spPr>
            <p:txBody>
              <a:bodyPr wrap="none" rtlCol="0">
                <a:spAutoFit/>
              </a:bodyPr>
              <a:lstStyle/>
              <a:p>
                <a:r>
                  <a:rPr kumimoji="1" lang="de-DE" altLang="zh-CN" sz="800" b="1" dirty="0">
                    <a:solidFill>
                      <a:srgbClr val="00B050"/>
                    </a:solidFill>
                  </a:rPr>
                  <a:t>©NSFOCUS Security Labs</a:t>
                </a:r>
                <a:r>
                  <a:rPr kumimoji="1" lang="de-DE" altLang="zh-CN" sz="800" b="1">
                    <a:solidFill>
                      <a:srgbClr val="00B050"/>
                    </a:solidFill>
                  </a:rPr>
                  <a:t>, blog.nsfocusglobal.com</a:t>
                </a:r>
                <a:endParaRPr kumimoji="1" lang="zh-CN" altLang="en-US" sz="800" b="1" dirty="0">
                  <a:solidFill>
                    <a:srgbClr val="00B050"/>
                  </a:solidFill>
                </a:endParaRPr>
              </a:p>
            </p:txBody>
          </p:sp>
        </p:grpSp>
        <p:sp>
          <p:nvSpPr>
            <p:cNvPr id="5" name="TextBox 4"/>
            <p:cNvSpPr txBox="1"/>
            <p:nvPr/>
          </p:nvSpPr>
          <p:spPr>
            <a:xfrm>
              <a:off x="3017520" y="794054"/>
              <a:ext cx="5531508" cy="501226"/>
            </a:xfrm>
            <a:prstGeom prst="rect">
              <a:avLst/>
            </a:prstGeom>
            <a:noFill/>
          </p:spPr>
          <p:txBody>
            <a:bodyPr wrap="none" rtlCol="0">
              <a:spAutoFit/>
            </a:bodyPr>
            <a:lstStyle/>
            <a:p>
              <a:r>
                <a:rPr kumimoji="1" lang="en-US" altLang="zh-CN" sz="1600">
                  <a:latin typeface="Copperplate" charset="0"/>
                  <a:ea typeface="Copperplate" charset="0"/>
                  <a:cs typeface="Copperplate" charset="0"/>
                </a:rPr>
                <a:t>Number of Routers Exposed </a:t>
              </a:r>
              <a:r>
                <a:rPr kumimoji="1" lang="en-US" altLang="zh-CN" sz="1600" dirty="0">
                  <a:latin typeface="Copperplate" charset="0"/>
                  <a:ea typeface="Copperplate" charset="0"/>
                  <a:cs typeface="Copperplate" charset="0"/>
                </a:rPr>
                <a:t>at Internet</a:t>
              </a:r>
              <a:endParaRPr kumimoji="1" lang="zh-CN" altLang="en-US" sz="1600" dirty="0">
                <a:latin typeface="Copperplate" charset="0"/>
                <a:ea typeface="Copperplate" charset="0"/>
                <a:cs typeface="Copperplate" charset="0"/>
              </a:endParaRPr>
            </a:p>
          </p:txBody>
        </p:sp>
      </p:grpSp>
      <p:sp>
        <p:nvSpPr>
          <p:cNvPr id="8" name="Rounded Rectangle 7"/>
          <p:cNvSpPr/>
          <p:nvPr/>
        </p:nvSpPr>
        <p:spPr>
          <a:xfrm>
            <a:off x="1796939" y="959316"/>
            <a:ext cx="649379" cy="1608453"/>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Picture 8"/>
          <p:cNvPicPr>
            <a:picLocks noChangeAspect="1"/>
          </p:cNvPicPr>
          <p:nvPr/>
        </p:nvPicPr>
        <p:blipFill>
          <a:blip r:embed="rId4"/>
          <a:stretch>
            <a:fillRect/>
          </a:stretch>
        </p:blipFill>
        <p:spPr>
          <a:xfrm>
            <a:off x="530121" y="1065475"/>
            <a:ext cx="4533308" cy="1163239"/>
          </a:xfrm>
          <a:prstGeom prst="rect">
            <a:avLst/>
          </a:prstGeom>
        </p:spPr>
      </p:pic>
      <p:sp>
        <p:nvSpPr>
          <p:cNvPr id="10" name="Rectangle 9"/>
          <p:cNvSpPr/>
          <p:nvPr/>
        </p:nvSpPr>
        <p:spPr>
          <a:xfrm>
            <a:off x="9614411" y="5350360"/>
            <a:ext cx="1566454" cy="307777"/>
          </a:xfrm>
          <a:prstGeom prst="rect">
            <a:avLst/>
          </a:prstGeom>
        </p:spPr>
        <p:txBody>
          <a:bodyPr wrap="none">
            <a:spAutoFit/>
          </a:bodyPr>
          <a:lstStyle/>
          <a:p>
            <a:r>
              <a:rPr lang="en-US" altLang="zh-CN" sz="1400" dirty="0">
                <a:solidFill>
                  <a:srgbClr val="222222"/>
                </a:solidFill>
                <a:latin typeface="Arial" charset="0"/>
              </a:rPr>
              <a:t>October 21, 2016</a:t>
            </a:r>
            <a:endParaRPr lang="zh-CN" altLang="en-US" sz="1400" dirty="0"/>
          </a:p>
        </p:txBody>
      </p:sp>
      <p:pic>
        <p:nvPicPr>
          <p:cNvPr id="11" name="Picture 10"/>
          <p:cNvPicPr>
            <a:picLocks noChangeAspect="1"/>
          </p:cNvPicPr>
          <p:nvPr/>
        </p:nvPicPr>
        <p:blipFill>
          <a:blip r:embed="rId5"/>
          <a:stretch>
            <a:fillRect/>
          </a:stretch>
        </p:blipFill>
        <p:spPr>
          <a:xfrm>
            <a:off x="9614413" y="1065474"/>
            <a:ext cx="2498927" cy="4197487"/>
          </a:xfrm>
          <a:prstGeom prst="rect">
            <a:avLst/>
          </a:prstGeom>
        </p:spPr>
      </p:pic>
    </p:spTree>
    <p:extLst>
      <p:ext uri="{BB962C8B-B14F-4D97-AF65-F5344CB8AC3E}">
        <p14:creationId xmlns:p14="http://schemas.microsoft.com/office/powerpoint/2010/main" val="14489437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175" y="24749"/>
            <a:ext cx="11600655" cy="1325563"/>
          </a:xfrm>
        </p:spPr>
        <p:txBody>
          <a:bodyPr/>
          <a:lstStyle/>
          <a:p>
            <a:r>
              <a:rPr kumimoji="1" lang="en-US" altLang="zh-CN" sz="3600" dirty="0"/>
              <a:t>Internet</a:t>
            </a:r>
            <a:r>
              <a:rPr kumimoji="1" lang="zh-CN" altLang="en-US" sz="3600" dirty="0"/>
              <a:t> </a:t>
            </a:r>
            <a:r>
              <a:rPr kumimoji="1" lang="en-US" altLang="zh-CN" sz="3600" dirty="0"/>
              <a:t>of</a:t>
            </a:r>
            <a:r>
              <a:rPr kumimoji="1" lang="zh-CN" altLang="en-US" sz="3600" dirty="0"/>
              <a:t> </a:t>
            </a:r>
            <a:r>
              <a:rPr kumimoji="1" lang="en-US" altLang="zh-CN" sz="3600" dirty="0"/>
              <a:t>Things</a:t>
            </a:r>
            <a:r>
              <a:rPr kumimoji="1" lang="zh-CN" altLang="en-US" sz="3600" dirty="0"/>
              <a:t> </a:t>
            </a:r>
            <a:r>
              <a:rPr kumimoji="1" lang="en-US" altLang="zh-CN" sz="3600" dirty="0"/>
              <a:t>or</a:t>
            </a:r>
            <a:r>
              <a:rPr kumimoji="1" lang="zh-CN" altLang="en-US" sz="3600" dirty="0"/>
              <a:t> </a:t>
            </a:r>
            <a:r>
              <a:rPr kumimoji="1" lang="en-US" altLang="zh-CN" sz="3600" dirty="0"/>
              <a:t>Threats</a:t>
            </a:r>
            <a:r>
              <a:rPr kumimoji="1" lang="zh-CN" altLang="en-US" sz="3600" dirty="0"/>
              <a:t> </a:t>
            </a:r>
            <a:r>
              <a:rPr kumimoji="1" lang="en-US" altLang="zh-CN" sz="3600" dirty="0"/>
              <a:t>of</a:t>
            </a:r>
            <a:r>
              <a:rPr kumimoji="1" lang="zh-CN" altLang="en-US" sz="3600" dirty="0"/>
              <a:t> </a:t>
            </a:r>
            <a:r>
              <a:rPr kumimoji="1" lang="en-US" altLang="zh-CN" sz="3600" dirty="0"/>
              <a:t>Things</a:t>
            </a:r>
            <a:endParaRPr kumimoji="1" lang="zh-CN" altLang="en-US" sz="3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3908" y="3679303"/>
            <a:ext cx="2962333" cy="173165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3908" y="1190341"/>
            <a:ext cx="2962333" cy="2221315"/>
          </a:xfrm>
          <a:prstGeom prst="roundRect">
            <a:avLst>
              <a:gd name="adj" fmla="val 9806"/>
            </a:avLst>
          </a:prstGeom>
        </p:spPr>
      </p:pic>
      <p:sp>
        <p:nvSpPr>
          <p:cNvPr id="5" name="Rectangle 4"/>
          <p:cNvSpPr/>
          <p:nvPr/>
        </p:nvSpPr>
        <p:spPr>
          <a:xfrm>
            <a:off x="7623908" y="757163"/>
            <a:ext cx="3230372" cy="276999"/>
          </a:xfrm>
          <a:prstGeom prst="rect">
            <a:avLst/>
          </a:prstGeom>
        </p:spPr>
        <p:txBody>
          <a:bodyPr wrap="none">
            <a:spAutoFit/>
          </a:bodyPr>
          <a:lstStyle/>
          <a:p>
            <a:r>
              <a:rPr lang="en-US" altLang="zh-CN" sz="1200" dirty="0">
                <a:solidFill>
                  <a:prstClr val="white">
                    <a:lumMod val="75000"/>
                  </a:prstClr>
                </a:solidFill>
                <a:latin typeface="Proxima Nova" charset="0"/>
              </a:rPr>
              <a:t>The Haiku H Series -- a $1,045 smart ceiling fan.</a:t>
            </a:r>
            <a:endParaRPr lang="zh-CN" altLang="en-US" sz="1200" dirty="0">
              <a:solidFill>
                <a:prstClr val="white">
                  <a:lumMod val="75000"/>
                </a:prstClr>
              </a:solidFill>
            </a:endParaRPr>
          </a:p>
        </p:txBody>
      </p:sp>
      <p:sp>
        <p:nvSpPr>
          <p:cNvPr id="6" name="Rectangle 5"/>
          <p:cNvSpPr/>
          <p:nvPr/>
        </p:nvSpPr>
        <p:spPr>
          <a:xfrm>
            <a:off x="694971" y="6005543"/>
            <a:ext cx="6096000" cy="254044"/>
          </a:xfrm>
          <a:prstGeom prst="rect">
            <a:avLst/>
          </a:prstGeom>
        </p:spPr>
        <p:txBody>
          <a:bodyPr>
            <a:spAutoFit/>
          </a:bodyPr>
          <a:lstStyle/>
          <a:p>
            <a:r>
              <a:rPr lang="en-US" altLang="zh-CN" sz="1051" dirty="0">
                <a:solidFill>
                  <a:prstClr val="black"/>
                </a:solidFill>
              </a:rPr>
              <a:t>3.</a:t>
            </a:r>
            <a:r>
              <a:rPr lang="zh-CN" altLang="en-US" sz="1051" dirty="0">
                <a:solidFill>
                  <a:prstClr val="black"/>
                </a:solidFill>
              </a:rPr>
              <a:t> https://www.cnet.com/news/connected-ceiling-fans-in-the-cnet-smart-home/</a:t>
            </a: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02063" y="1195912"/>
            <a:ext cx="2954755" cy="2217328"/>
          </a:xfrm>
          <a:prstGeom prst="roundRect">
            <a:avLst>
              <a:gd name="adj" fmla="val 12085"/>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996147" y="3699101"/>
            <a:ext cx="2960671" cy="1714779"/>
          </a:xfrm>
          <a:prstGeom prst="rect">
            <a:avLst/>
          </a:prstGeom>
        </p:spPr>
      </p:pic>
      <p:sp>
        <p:nvSpPr>
          <p:cNvPr id="9" name="Rectangle 8"/>
          <p:cNvSpPr/>
          <p:nvPr/>
        </p:nvSpPr>
        <p:spPr>
          <a:xfrm>
            <a:off x="694971" y="5861451"/>
            <a:ext cx="6096000" cy="246221"/>
          </a:xfrm>
          <a:prstGeom prst="rect">
            <a:avLst/>
          </a:prstGeom>
        </p:spPr>
        <p:txBody>
          <a:bodyPr>
            <a:spAutoFit/>
          </a:bodyPr>
          <a:lstStyle/>
          <a:p>
            <a:r>
              <a:rPr lang="en-US" altLang="zh-CN" sz="1000" dirty="0">
                <a:solidFill>
                  <a:prstClr val="black"/>
                </a:solidFill>
              </a:rPr>
              <a:t>2.</a:t>
            </a:r>
            <a:r>
              <a:rPr lang="zh-CN" altLang="en-US" sz="1000" dirty="0">
                <a:solidFill>
                  <a:prstClr val="black"/>
                </a:solidFill>
              </a:rPr>
              <a:t> https://www.cnet.com/pictures/neatos-new-robot-vacuum-adds-in-app-enabled-smarts-pictures/2/</a:t>
            </a:r>
          </a:p>
        </p:txBody>
      </p:sp>
      <p:sp>
        <p:nvSpPr>
          <p:cNvPr id="10" name="Rectangle 9"/>
          <p:cNvSpPr/>
          <p:nvPr/>
        </p:nvSpPr>
        <p:spPr>
          <a:xfrm>
            <a:off x="3930051" y="757162"/>
            <a:ext cx="3195105" cy="276999"/>
          </a:xfrm>
          <a:prstGeom prst="rect">
            <a:avLst/>
          </a:prstGeom>
        </p:spPr>
        <p:txBody>
          <a:bodyPr wrap="none">
            <a:spAutoFit/>
          </a:bodyPr>
          <a:lstStyle/>
          <a:p>
            <a:r>
              <a:rPr lang="en-US" altLang="zh-CN" sz="1200" dirty="0">
                <a:solidFill>
                  <a:prstClr val="white">
                    <a:lumMod val="75000"/>
                  </a:prstClr>
                </a:solidFill>
                <a:latin typeface="Proxima Nova" charset="0"/>
              </a:rPr>
              <a:t>the Botvac Connected, $700 (or £549 in the UK)</a:t>
            </a:r>
            <a:endParaRPr lang="zh-CN" altLang="en-US" sz="1200" dirty="0">
              <a:solidFill>
                <a:prstClr val="white">
                  <a:lumMod val="75000"/>
                </a:prstClr>
              </a:solidFill>
            </a:endParaRPr>
          </a:p>
        </p:txBody>
      </p:sp>
      <p:sp>
        <p:nvSpPr>
          <p:cNvPr id="11" name="Rectangle 10"/>
          <p:cNvSpPr/>
          <p:nvPr/>
        </p:nvSpPr>
        <p:spPr>
          <a:xfrm>
            <a:off x="694971" y="5692573"/>
            <a:ext cx="6096000" cy="254044"/>
          </a:xfrm>
          <a:prstGeom prst="rect">
            <a:avLst/>
          </a:prstGeom>
        </p:spPr>
        <p:txBody>
          <a:bodyPr>
            <a:spAutoFit/>
          </a:bodyPr>
          <a:lstStyle/>
          <a:p>
            <a:r>
              <a:rPr lang="en-US" altLang="zh-CN" sz="1051" dirty="0">
                <a:solidFill>
                  <a:prstClr val="black"/>
                </a:solidFill>
              </a:rPr>
              <a:t>1.</a:t>
            </a:r>
            <a:r>
              <a:rPr lang="zh-CN" altLang="en-US" sz="1051" dirty="0">
                <a:solidFill>
                  <a:prstClr val="black"/>
                </a:solidFill>
              </a:rPr>
              <a:t> https://www.cnet.com/news/why-smart-coffee-makers-are-a-dumb-but-beautiful-dream/</a:t>
            </a:r>
          </a:p>
        </p:txBody>
      </p:sp>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1911" y="3540299"/>
            <a:ext cx="2703061" cy="187358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1912" y="1195205"/>
            <a:ext cx="2703061" cy="2218036"/>
          </a:xfrm>
          <a:prstGeom prst="roundRect">
            <a:avLst>
              <a:gd name="adj" fmla="val 12659"/>
            </a:avLst>
          </a:prstGeom>
        </p:spPr>
      </p:pic>
      <p:sp>
        <p:nvSpPr>
          <p:cNvPr id="16" name="Oval 15"/>
          <p:cNvSpPr/>
          <p:nvPr/>
        </p:nvSpPr>
        <p:spPr>
          <a:xfrm>
            <a:off x="301682" y="1239501"/>
            <a:ext cx="328759" cy="277371"/>
          </a:xfrm>
          <a:prstGeom prst="ellipse">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zh-CN" dirty="0">
                <a:solidFill>
                  <a:srgbClr val="002060"/>
                </a:solidFill>
                <a:latin typeface="Bernard MT Condensed" charset="0"/>
                <a:ea typeface="Bernard MT Condensed" charset="0"/>
                <a:cs typeface="Bernard MT Condensed" charset="0"/>
              </a:rPr>
              <a:t>1</a:t>
            </a:r>
            <a:endParaRPr kumimoji="1" lang="zh-CN" altLang="en-US" dirty="0">
              <a:solidFill>
                <a:srgbClr val="002060"/>
              </a:solidFill>
              <a:latin typeface="Bernard MT Condensed" charset="0"/>
              <a:ea typeface="Bernard MT Condensed" charset="0"/>
              <a:cs typeface="Bernard MT Condensed" charset="0"/>
            </a:endParaRPr>
          </a:p>
        </p:txBody>
      </p:sp>
      <p:sp>
        <p:nvSpPr>
          <p:cNvPr id="17" name="Oval 16"/>
          <p:cNvSpPr/>
          <p:nvPr/>
        </p:nvSpPr>
        <p:spPr>
          <a:xfrm>
            <a:off x="3665918" y="1239501"/>
            <a:ext cx="328759" cy="277371"/>
          </a:xfrm>
          <a:prstGeom prst="ellipse">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zh-CN">
                <a:solidFill>
                  <a:srgbClr val="002060"/>
                </a:solidFill>
                <a:latin typeface="Bernard MT Condensed" charset="0"/>
                <a:ea typeface="Bernard MT Condensed" charset="0"/>
                <a:cs typeface="Bernard MT Condensed" charset="0"/>
              </a:rPr>
              <a:t>2</a:t>
            </a:r>
            <a:endParaRPr kumimoji="1" lang="zh-CN" altLang="en-US" dirty="0">
              <a:solidFill>
                <a:srgbClr val="002060"/>
              </a:solidFill>
              <a:latin typeface="Bernard MT Condensed" charset="0"/>
              <a:ea typeface="Bernard MT Condensed" charset="0"/>
              <a:cs typeface="Bernard MT Condensed" charset="0"/>
            </a:endParaRPr>
          </a:p>
        </p:txBody>
      </p:sp>
      <p:sp>
        <p:nvSpPr>
          <p:cNvPr id="18" name="Oval 17"/>
          <p:cNvSpPr/>
          <p:nvPr/>
        </p:nvSpPr>
        <p:spPr>
          <a:xfrm>
            <a:off x="7287789" y="1239501"/>
            <a:ext cx="328759" cy="277371"/>
          </a:xfrm>
          <a:prstGeom prst="ellipse">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zh-CN" dirty="0">
                <a:solidFill>
                  <a:srgbClr val="002060"/>
                </a:solidFill>
                <a:latin typeface="Bernard MT Condensed" charset="0"/>
                <a:ea typeface="Bernard MT Condensed" charset="0"/>
                <a:cs typeface="Bernard MT Condensed" charset="0"/>
              </a:rPr>
              <a:t>3</a:t>
            </a:r>
            <a:endParaRPr kumimoji="1" lang="zh-CN" altLang="en-US" dirty="0">
              <a:solidFill>
                <a:srgbClr val="002060"/>
              </a:solidFill>
              <a:latin typeface="Bernard MT Condensed" charset="0"/>
              <a:ea typeface="Bernard MT Condensed" charset="0"/>
              <a:cs typeface="Bernard MT Condensed" charset="0"/>
            </a:endParaRPr>
          </a:p>
        </p:txBody>
      </p:sp>
    </p:spTree>
    <p:extLst>
      <p:ext uri="{BB962C8B-B14F-4D97-AF65-F5344CB8AC3E}">
        <p14:creationId xmlns:p14="http://schemas.microsoft.com/office/powerpoint/2010/main" val="20807009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3218214" y="1075371"/>
            <a:ext cx="617517" cy="1608453"/>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Title 1"/>
          <p:cNvSpPr>
            <a:spLocks noGrp="1"/>
          </p:cNvSpPr>
          <p:nvPr>
            <p:ph type="title"/>
          </p:nvPr>
        </p:nvSpPr>
        <p:spPr>
          <a:xfrm>
            <a:off x="333829" y="88283"/>
            <a:ext cx="11858171" cy="1143000"/>
          </a:xfrm>
        </p:spPr>
        <p:txBody>
          <a:bodyPr>
            <a:noAutofit/>
          </a:bodyPr>
          <a:lstStyle/>
          <a:p>
            <a:r>
              <a:rPr kumimoji="1" lang="en-US" altLang="zh-CN" sz="4400" dirty="0"/>
              <a:t>Overlay operations with </a:t>
            </a:r>
            <a:r>
              <a:rPr kumimoji="1" lang="en-US" sz="4400" dirty="0"/>
              <a:t>Multi-purpose bots</a:t>
            </a:r>
          </a:p>
        </p:txBody>
      </p:sp>
      <p:pic>
        <p:nvPicPr>
          <p:cNvPr id="21" name="Picture 20"/>
          <p:cNvPicPr>
            <a:picLocks noChangeAspect="1"/>
          </p:cNvPicPr>
          <p:nvPr/>
        </p:nvPicPr>
        <p:blipFill>
          <a:blip r:embed="rId3"/>
          <a:stretch>
            <a:fillRect/>
          </a:stretch>
        </p:blipFill>
        <p:spPr>
          <a:xfrm>
            <a:off x="530121" y="1065475"/>
            <a:ext cx="4533308" cy="1163239"/>
          </a:xfrm>
          <a:prstGeom prst="rect">
            <a:avLst/>
          </a:prstGeom>
        </p:spPr>
      </p:pic>
      <p:grpSp>
        <p:nvGrpSpPr>
          <p:cNvPr id="23" name="Group 22"/>
          <p:cNvGrpSpPr/>
          <p:nvPr/>
        </p:nvGrpSpPr>
        <p:grpSpPr>
          <a:xfrm>
            <a:off x="928246" y="2374730"/>
            <a:ext cx="4928617" cy="3188835"/>
            <a:chOff x="928245" y="2208474"/>
            <a:chExt cx="4928617" cy="3188835"/>
          </a:xfrm>
        </p:grpSpPr>
        <p:sp>
          <p:nvSpPr>
            <p:cNvPr id="3" name="TextBox 2"/>
            <p:cNvSpPr txBox="1"/>
            <p:nvPr/>
          </p:nvSpPr>
          <p:spPr>
            <a:xfrm>
              <a:off x="928245" y="3833422"/>
              <a:ext cx="3442149" cy="1563887"/>
            </a:xfrm>
            <a:prstGeom prst="rect">
              <a:avLst/>
            </a:prstGeom>
            <a:noFill/>
          </p:spPr>
          <p:txBody>
            <a:bodyPr wrap="none" lIns="85719" tIns="42861" rIns="85719" bIns="42861" rtlCol="0">
              <a:spAutoFit/>
            </a:bodyPr>
            <a:lstStyle/>
            <a:p>
              <a:pPr marL="457189" indent="-457189">
                <a:buFont typeface="Wingdings" charset="2"/>
                <a:buChar char="ü"/>
              </a:pPr>
              <a:r>
                <a:rPr lang="en-US" altLang="zh-CN" sz="2400" dirty="0">
                  <a:latin typeface="HelveticaNeueLT Pro 33 ThEx" pitchFamily="34" charset="0"/>
                </a:rPr>
                <a:t>Targeted </a:t>
              </a:r>
              <a:r>
                <a:rPr lang="en-US" altLang="zh-CN" sz="2400" dirty="0" smtClean="0">
                  <a:latin typeface="HelveticaNeueLT Pro 33 ThEx" pitchFamily="34" charset="0"/>
                </a:rPr>
                <a:t>tunneling </a:t>
              </a:r>
              <a:endParaRPr lang="en-US" altLang="zh-CN" sz="2400" dirty="0">
                <a:latin typeface="HelveticaNeueLT Pro 33 ThEx" pitchFamily="34" charset="0"/>
              </a:endParaRPr>
            </a:p>
            <a:p>
              <a:pPr marL="457189" indent="-457189">
                <a:buFont typeface="Wingdings" charset="2"/>
                <a:buChar char="ü"/>
              </a:pPr>
              <a:r>
                <a:rPr lang="en-US" altLang="zh-CN" sz="2400" dirty="0">
                  <a:latin typeface="HelveticaNeueLT Pro 33 ThEx" pitchFamily="34" charset="0"/>
                </a:rPr>
                <a:t>Targeted data</a:t>
              </a:r>
            </a:p>
            <a:p>
              <a:pPr marL="457189" indent="-457189">
                <a:buFont typeface="Wingdings" charset="2"/>
                <a:buChar char="ü"/>
              </a:pPr>
              <a:r>
                <a:rPr lang="en-US" altLang="zh-CN" sz="2400" dirty="0">
                  <a:latin typeface="HelveticaNeueLT Pro 33 ThEx" pitchFamily="34" charset="0"/>
                </a:rPr>
                <a:t>Targeted smoke screen</a:t>
              </a:r>
            </a:p>
            <a:p>
              <a:pPr marL="457189" indent="-457189">
                <a:buFont typeface="Wingdings" charset="2"/>
                <a:buChar char="ü"/>
              </a:pPr>
              <a:r>
                <a:rPr lang="en-US" sz="2400" dirty="0">
                  <a:latin typeface="HelveticaNeueLT Pro 33 ThEx" pitchFamily="34" charset="0"/>
                </a:rPr>
                <a:t>…</a:t>
              </a:r>
            </a:p>
          </p:txBody>
        </p:sp>
        <p:sp>
          <p:nvSpPr>
            <p:cNvPr id="22" name="Curved Right Arrow 21"/>
            <p:cNvSpPr/>
            <p:nvPr/>
          </p:nvSpPr>
          <p:spPr>
            <a:xfrm>
              <a:off x="5063428" y="2208474"/>
              <a:ext cx="793434" cy="2307215"/>
            </a:xfrm>
            <a:prstGeom prst="curvedRightArrow">
              <a:avLst/>
            </a:prstGeom>
            <a:solidFill>
              <a:srgbClr val="C00000"/>
            </a:solidFill>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zh-CN" altLang="en-US">
                <a:solidFill>
                  <a:schemeClr val="tx1"/>
                </a:solidFill>
              </a:endParaRPr>
            </a:p>
          </p:txBody>
        </p:sp>
      </p:grpSp>
      <p:pic>
        <p:nvPicPr>
          <p:cNvPr id="6" name="Picture 5"/>
          <p:cNvPicPr>
            <a:picLocks noChangeAspect="1"/>
          </p:cNvPicPr>
          <p:nvPr/>
        </p:nvPicPr>
        <p:blipFill>
          <a:blip r:embed="rId4"/>
          <a:stretch>
            <a:fillRect/>
          </a:stretch>
        </p:blipFill>
        <p:spPr>
          <a:xfrm>
            <a:off x="6291126" y="1989823"/>
            <a:ext cx="5756223" cy="4019708"/>
          </a:xfrm>
          <a:prstGeom prst="rect">
            <a:avLst/>
          </a:prstGeom>
        </p:spPr>
      </p:pic>
    </p:spTree>
    <p:extLst>
      <p:ext uri="{BB962C8B-B14F-4D97-AF65-F5344CB8AC3E}">
        <p14:creationId xmlns:p14="http://schemas.microsoft.com/office/powerpoint/2010/main" val="717780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5952" y="71521"/>
            <a:ext cx="10515600" cy="1325563"/>
          </a:xfrm>
        </p:spPr>
        <p:txBody>
          <a:bodyPr>
            <a:normAutofit/>
          </a:bodyPr>
          <a:lstStyle/>
          <a:p>
            <a:r>
              <a:rPr kumimoji="1" lang="en-US" altLang="zh-CN" dirty="0"/>
              <a:t>Win</a:t>
            </a:r>
            <a:r>
              <a:rPr kumimoji="1" lang="zh-CN" altLang="en-US" dirty="0"/>
              <a:t> </a:t>
            </a:r>
            <a:r>
              <a:rPr kumimoji="1" lang="en-US" altLang="zh-CN" dirty="0"/>
              <a:t>your</a:t>
            </a:r>
            <a:r>
              <a:rPr kumimoji="1" lang="zh-CN" altLang="en-US" dirty="0"/>
              <a:t> </a:t>
            </a:r>
            <a:r>
              <a:rPr kumimoji="1" lang="en-US" altLang="zh-CN" dirty="0"/>
              <a:t>adversaries.</a:t>
            </a:r>
            <a:r>
              <a:rPr kumimoji="1" lang="zh-CN" altLang="en-US" dirty="0"/>
              <a:t> </a:t>
            </a:r>
            <a:r>
              <a:rPr kumimoji="1" lang="en-US" altLang="zh-CN" dirty="0"/>
              <a:t>It’s</a:t>
            </a:r>
            <a:r>
              <a:rPr kumimoji="1" lang="zh-CN" altLang="en-US" dirty="0"/>
              <a:t> </a:t>
            </a:r>
            <a:r>
              <a:rPr kumimoji="1" lang="en-US" altLang="zh-CN" dirty="0"/>
              <a:t>a</a:t>
            </a:r>
            <a:r>
              <a:rPr kumimoji="1" lang="zh-CN" altLang="en-US" dirty="0"/>
              <a:t> </a:t>
            </a:r>
            <a:r>
              <a:rPr kumimoji="1" lang="en-US" altLang="zh-CN" dirty="0"/>
              <a:t>race</a:t>
            </a:r>
            <a:endParaRPr kumimoji="1" lang="zh-CN" altLang="en-US" dirty="0"/>
          </a:p>
        </p:txBody>
      </p:sp>
      <p:sp>
        <p:nvSpPr>
          <p:cNvPr id="12" name="内容占位符 2"/>
          <p:cNvSpPr>
            <a:spLocks noGrp="1"/>
          </p:cNvSpPr>
          <p:nvPr>
            <p:ph idx="4294967295"/>
          </p:nvPr>
        </p:nvSpPr>
        <p:spPr>
          <a:xfrm>
            <a:off x="853302" y="1126042"/>
            <a:ext cx="9720263" cy="471023"/>
          </a:xfrm>
        </p:spPr>
        <p:txBody>
          <a:bodyPr>
            <a:noAutofit/>
          </a:bodyPr>
          <a:lstStyle/>
          <a:p>
            <a:pPr>
              <a:lnSpc>
                <a:spcPct val="120000"/>
              </a:lnSpc>
            </a:pPr>
            <a:r>
              <a:rPr lang="en-US" altLang="zh-CN" sz="1800" dirty="0">
                <a:solidFill>
                  <a:srgbClr val="68B92E"/>
                </a:solidFill>
                <a:latin typeface="Helvetica Neue Light" charset="0"/>
                <a:ea typeface="Helvetica Neue Light" charset="0"/>
                <a:cs typeface="Helvetica Neue Light" charset="0"/>
              </a:rPr>
              <a:t>Struts2</a:t>
            </a:r>
            <a:r>
              <a:rPr lang="zh-CN" altLang="en-US" sz="1800" dirty="0">
                <a:solidFill>
                  <a:srgbClr val="68B92E"/>
                </a:solidFill>
                <a:latin typeface="Helvetica Neue Light" charset="0"/>
                <a:ea typeface="Helvetica Neue Light" charset="0"/>
                <a:cs typeface="Helvetica Neue Light" charset="0"/>
              </a:rPr>
              <a:t> </a:t>
            </a:r>
            <a:r>
              <a:rPr lang="en-US" altLang="zh-CN" sz="1800" dirty="0">
                <a:solidFill>
                  <a:srgbClr val="68B92E"/>
                </a:solidFill>
                <a:latin typeface="Helvetica Neue Light" charset="0"/>
                <a:ea typeface="Helvetica Neue Light" charset="0"/>
                <a:cs typeface="Helvetica Neue Light" charset="0"/>
              </a:rPr>
              <a:t>S2-045</a:t>
            </a:r>
            <a:r>
              <a:rPr lang="zh-CN" altLang="en-US" sz="1800" dirty="0">
                <a:solidFill>
                  <a:srgbClr val="68B92E"/>
                </a:solidFill>
                <a:latin typeface="Helvetica Neue Light" charset="0"/>
                <a:ea typeface="Helvetica Neue Light" charset="0"/>
                <a:cs typeface="Helvetica Neue Light" charset="0"/>
              </a:rPr>
              <a:t> </a:t>
            </a:r>
            <a:r>
              <a:rPr lang="en-US" altLang="zh-CN" sz="1800" dirty="0">
                <a:solidFill>
                  <a:srgbClr val="68B92E"/>
                </a:solidFill>
                <a:latin typeface="Helvetica Neue Light" charset="0"/>
                <a:ea typeface="Helvetica Neue Light" charset="0"/>
                <a:cs typeface="Helvetica Neue Light" charset="0"/>
              </a:rPr>
              <a:t>Attack</a:t>
            </a:r>
            <a:r>
              <a:rPr lang="zh-CN" altLang="en-US" sz="1800" dirty="0">
                <a:solidFill>
                  <a:srgbClr val="68B92E"/>
                </a:solidFill>
                <a:latin typeface="Helvetica Neue Light" charset="0"/>
                <a:ea typeface="Helvetica Neue Light" charset="0"/>
                <a:cs typeface="Helvetica Neue Light" charset="0"/>
              </a:rPr>
              <a:t> </a:t>
            </a:r>
            <a:r>
              <a:rPr lang="en-US" altLang="zh-CN" sz="1800" dirty="0">
                <a:solidFill>
                  <a:srgbClr val="68B92E"/>
                </a:solidFill>
                <a:latin typeface="Helvetica Neue Light" charset="0"/>
                <a:ea typeface="Helvetica Neue Light" charset="0"/>
                <a:cs typeface="Helvetica Neue Light" charset="0"/>
              </a:rPr>
              <a:t>Numbers</a:t>
            </a:r>
            <a:r>
              <a:rPr lang="zh-CN" altLang="en-US" sz="1800" dirty="0">
                <a:solidFill>
                  <a:srgbClr val="68B92E"/>
                </a:solidFill>
                <a:latin typeface="Helvetica Neue Light" charset="0"/>
                <a:ea typeface="Helvetica Neue Light" charset="0"/>
                <a:cs typeface="Helvetica Neue Light" charset="0"/>
              </a:rPr>
              <a:t> </a:t>
            </a:r>
            <a:r>
              <a:rPr lang="en-US" altLang="zh-CN" sz="1800" dirty="0">
                <a:solidFill>
                  <a:srgbClr val="68B92E"/>
                </a:solidFill>
                <a:latin typeface="Helvetica Neue Light" charset="0"/>
                <a:ea typeface="Helvetica Neue Light" charset="0"/>
                <a:cs typeface="Helvetica Neue Light" charset="0"/>
              </a:rPr>
              <a:t>Detected</a:t>
            </a:r>
            <a:r>
              <a:rPr lang="zh-CN" altLang="en-US" sz="1800" dirty="0">
                <a:solidFill>
                  <a:srgbClr val="68B92E"/>
                </a:solidFill>
                <a:latin typeface="Helvetica Neue Light" charset="0"/>
                <a:ea typeface="Helvetica Neue Light" charset="0"/>
                <a:cs typeface="Helvetica Neue Light" charset="0"/>
              </a:rPr>
              <a:t> </a:t>
            </a:r>
            <a:r>
              <a:rPr lang="en-US" altLang="zh-CN" sz="1800" dirty="0">
                <a:solidFill>
                  <a:srgbClr val="68B92E"/>
                </a:solidFill>
                <a:latin typeface="Helvetica Neue Light" charset="0"/>
                <a:ea typeface="Helvetica Neue Light" charset="0"/>
                <a:cs typeface="Helvetica Neue Light" charset="0"/>
              </a:rPr>
              <a:t>during</a:t>
            </a:r>
            <a:r>
              <a:rPr lang="zh-CN" altLang="en-US" sz="1800" dirty="0">
                <a:solidFill>
                  <a:srgbClr val="68B92E"/>
                </a:solidFill>
                <a:latin typeface="Helvetica Neue Light" charset="0"/>
                <a:ea typeface="Helvetica Neue Light" charset="0"/>
                <a:cs typeface="Helvetica Neue Light" charset="0"/>
              </a:rPr>
              <a:t> </a:t>
            </a:r>
            <a:r>
              <a:rPr lang="en-US" altLang="zh-CN" sz="1800" dirty="0" smtClean="0">
                <a:solidFill>
                  <a:srgbClr val="68B92E"/>
                </a:solidFill>
                <a:latin typeface="Helvetica Neue Light" charset="0"/>
                <a:ea typeface="Helvetica Neue Light" charset="0"/>
                <a:cs typeface="Helvetica Neue Light" charset="0"/>
              </a:rPr>
              <a:t>Mar.7 -Mar.9</a:t>
            </a:r>
            <a:r>
              <a:rPr lang="zh-CN" altLang="en-US" sz="1800" dirty="0" smtClean="0">
                <a:solidFill>
                  <a:srgbClr val="68B92E"/>
                </a:solidFill>
                <a:latin typeface="Helvetica Neue Light" charset="0"/>
                <a:ea typeface="Helvetica Neue Light" charset="0"/>
                <a:cs typeface="Helvetica Neue Light" charset="0"/>
              </a:rPr>
              <a:t> </a:t>
            </a:r>
            <a:endParaRPr lang="en-US" altLang="zh-CN" sz="1800" dirty="0">
              <a:solidFill>
                <a:srgbClr val="68B92E"/>
              </a:solidFill>
              <a:latin typeface="Helvetica Neue Light" charset="0"/>
              <a:ea typeface="Helvetica Neue Light" charset="0"/>
              <a:cs typeface="Helvetica Neue Light" charset="0"/>
            </a:endParaRPr>
          </a:p>
        </p:txBody>
      </p:sp>
      <p:pic>
        <p:nvPicPr>
          <p:cNvPr id="13" name="图片 12"/>
          <p:cNvPicPr>
            <a:picLocks noChangeAspect="1"/>
          </p:cNvPicPr>
          <p:nvPr/>
        </p:nvPicPr>
        <p:blipFill rotWithShape="1">
          <a:blip r:embed="rId3" cstate="print">
            <a:extLst>
              <a:ext uri="{28A0092B-C50C-407E-A947-70E740481C1C}">
                <a14:useLocalDpi xmlns:a14="http://schemas.microsoft.com/office/drawing/2010/main"/>
              </a:ext>
            </a:extLst>
          </a:blip>
          <a:srcRect t="11950"/>
          <a:stretch>
            <a:fillRect/>
          </a:stretch>
        </p:blipFill>
        <p:spPr>
          <a:xfrm>
            <a:off x="1351126" y="1964384"/>
            <a:ext cx="9222439" cy="3459808"/>
          </a:xfrm>
          <a:prstGeom prst="rect">
            <a:avLst/>
          </a:prstGeom>
        </p:spPr>
      </p:pic>
      <p:sp>
        <p:nvSpPr>
          <p:cNvPr id="20" name="文本框 5"/>
          <p:cNvSpPr txBox="1"/>
          <p:nvPr/>
        </p:nvSpPr>
        <p:spPr>
          <a:xfrm>
            <a:off x="1798869" y="5201626"/>
            <a:ext cx="768027"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37383C"/>
                </a:solidFill>
                <a:latin typeface="Helvetica Neue Light" charset="0"/>
                <a:ea typeface="Helvetica Neue Light" charset="0"/>
                <a:cs typeface="Helvetica Neue Light" charset="0"/>
              </a:rPr>
              <a:t>09:53</a:t>
            </a:r>
            <a:endParaRPr lang="zh-CN" altLang="en-US" sz="1200" dirty="0">
              <a:solidFill>
                <a:srgbClr val="37383C"/>
              </a:solidFill>
              <a:latin typeface="Helvetica Neue Light" charset="0"/>
              <a:ea typeface="Helvetica Neue Light" charset="0"/>
              <a:cs typeface="Helvetica Neue Light" charset="0"/>
            </a:endParaRPr>
          </a:p>
        </p:txBody>
      </p:sp>
      <p:sp>
        <p:nvSpPr>
          <p:cNvPr id="22" name="文本框 8"/>
          <p:cNvSpPr txBox="1"/>
          <p:nvPr/>
        </p:nvSpPr>
        <p:spPr>
          <a:xfrm>
            <a:off x="2243438" y="5201626"/>
            <a:ext cx="721215"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37383C"/>
                </a:solidFill>
                <a:latin typeface="Helvetica Neue Light" charset="0"/>
                <a:ea typeface="Helvetica Neue Light" charset="0"/>
                <a:cs typeface="Helvetica Neue Light" charset="0"/>
              </a:rPr>
              <a:t>14:46</a:t>
            </a:r>
            <a:endParaRPr lang="zh-CN" altLang="en-US" sz="1200" dirty="0">
              <a:solidFill>
                <a:srgbClr val="37383C"/>
              </a:solidFill>
              <a:latin typeface="Helvetica Neue Light" charset="0"/>
              <a:ea typeface="Helvetica Neue Light" charset="0"/>
              <a:cs typeface="Helvetica Neue Light" charset="0"/>
            </a:endParaRPr>
          </a:p>
        </p:txBody>
      </p:sp>
      <p:sp>
        <p:nvSpPr>
          <p:cNvPr id="25" name="文本框 9"/>
          <p:cNvSpPr txBox="1"/>
          <p:nvPr/>
        </p:nvSpPr>
        <p:spPr>
          <a:xfrm>
            <a:off x="1887804" y="4226826"/>
            <a:ext cx="369332" cy="777247"/>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37383C"/>
                </a:solidFill>
                <a:latin typeface="Helvetica Neue Light" charset="0"/>
                <a:ea typeface="Helvetica Neue Light" charset="0"/>
                <a:cs typeface="Helvetica Neue Light" charset="0"/>
              </a:rPr>
              <a:t>Alert</a:t>
            </a:r>
            <a:endParaRPr lang="zh-CN" altLang="en-US" sz="1200" dirty="0">
              <a:solidFill>
                <a:srgbClr val="37383C"/>
              </a:solidFill>
              <a:latin typeface="Helvetica Neue Light" charset="0"/>
              <a:ea typeface="Helvetica Neue Light" charset="0"/>
              <a:cs typeface="Helvetica Neue Light" charset="0"/>
            </a:endParaRPr>
          </a:p>
        </p:txBody>
      </p:sp>
      <p:sp>
        <p:nvSpPr>
          <p:cNvPr id="27" name="文本框 11"/>
          <p:cNvSpPr txBox="1"/>
          <p:nvPr/>
        </p:nvSpPr>
        <p:spPr>
          <a:xfrm>
            <a:off x="3274103" y="5215914"/>
            <a:ext cx="721215"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37383C"/>
                </a:solidFill>
                <a:latin typeface="Helvetica Neue Light" charset="0"/>
                <a:ea typeface="Helvetica Neue Light" charset="0"/>
                <a:cs typeface="Helvetica Neue Light" charset="0"/>
              </a:rPr>
              <a:t>20:03</a:t>
            </a:r>
            <a:endParaRPr lang="zh-CN" altLang="en-US" sz="1200" dirty="0">
              <a:solidFill>
                <a:srgbClr val="37383C"/>
              </a:solidFill>
              <a:latin typeface="Helvetica Neue Light" charset="0"/>
              <a:ea typeface="Helvetica Neue Light" charset="0"/>
              <a:cs typeface="Helvetica Neue Light" charset="0"/>
            </a:endParaRPr>
          </a:p>
        </p:txBody>
      </p:sp>
      <p:sp>
        <p:nvSpPr>
          <p:cNvPr id="29" name="文本框 13"/>
          <p:cNvSpPr txBox="1"/>
          <p:nvPr/>
        </p:nvSpPr>
        <p:spPr>
          <a:xfrm>
            <a:off x="2168717" y="4209022"/>
            <a:ext cx="553998" cy="777247"/>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37383C"/>
                </a:solidFill>
                <a:latin typeface="Helvetica Neue Light" charset="0"/>
                <a:ea typeface="Helvetica Neue Light" charset="0"/>
                <a:cs typeface="Helvetica Neue Light" charset="0"/>
              </a:rPr>
              <a:t>Scanning/Testing</a:t>
            </a:r>
            <a:endParaRPr lang="zh-CN" altLang="en-US" sz="1200" dirty="0">
              <a:solidFill>
                <a:srgbClr val="37383C"/>
              </a:solidFill>
              <a:latin typeface="Helvetica Neue Light" charset="0"/>
              <a:ea typeface="Helvetica Neue Light" charset="0"/>
              <a:cs typeface="Helvetica Neue Light" charset="0"/>
            </a:endParaRPr>
          </a:p>
        </p:txBody>
      </p:sp>
      <p:sp>
        <p:nvSpPr>
          <p:cNvPr id="31" name="文本框 15"/>
          <p:cNvSpPr txBox="1"/>
          <p:nvPr/>
        </p:nvSpPr>
        <p:spPr>
          <a:xfrm>
            <a:off x="2521777" y="3941486"/>
            <a:ext cx="738664" cy="1061805"/>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37383C"/>
                </a:solidFill>
                <a:latin typeface="Helvetica Neue Light" charset="0"/>
                <a:ea typeface="Helvetica Neue Light" charset="0"/>
                <a:cs typeface="Helvetica Neue Light" charset="0"/>
              </a:rPr>
              <a:t>Attack</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Defense</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Ready</a:t>
            </a:r>
            <a:endParaRPr lang="zh-CN" altLang="en-US" sz="1200" dirty="0">
              <a:solidFill>
                <a:srgbClr val="37383C"/>
              </a:solidFill>
              <a:latin typeface="Helvetica Neue Light" charset="0"/>
              <a:ea typeface="Helvetica Neue Light" charset="0"/>
              <a:cs typeface="Helvetica Neue Light" charset="0"/>
            </a:endParaRPr>
          </a:p>
        </p:txBody>
      </p:sp>
      <p:sp>
        <p:nvSpPr>
          <p:cNvPr id="32" name="文本框 16"/>
          <p:cNvSpPr txBox="1"/>
          <p:nvPr/>
        </p:nvSpPr>
        <p:spPr>
          <a:xfrm>
            <a:off x="2823762" y="5212600"/>
            <a:ext cx="721215"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37383C"/>
                </a:solidFill>
                <a:latin typeface="Helvetica Neue Light" charset="0"/>
                <a:ea typeface="Helvetica Neue Light" charset="0"/>
                <a:cs typeface="Helvetica Neue Light" charset="0"/>
              </a:rPr>
              <a:t>18:06</a:t>
            </a:r>
            <a:endParaRPr lang="zh-CN" altLang="en-US" sz="1200" dirty="0">
              <a:solidFill>
                <a:srgbClr val="37383C"/>
              </a:solidFill>
              <a:latin typeface="Helvetica Neue Light" charset="0"/>
              <a:ea typeface="Helvetica Neue Light" charset="0"/>
              <a:cs typeface="Helvetica Neue Light" charset="0"/>
            </a:endParaRPr>
          </a:p>
        </p:txBody>
      </p:sp>
      <p:sp>
        <p:nvSpPr>
          <p:cNvPr id="34" name="文本框 18"/>
          <p:cNvSpPr txBox="1"/>
          <p:nvPr/>
        </p:nvSpPr>
        <p:spPr>
          <a:xfrm>
            <a:off x="3189991" y="3966351"/>
            <a:ext cx="553998" cy="1158891"/>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37383C"/>
                </a:solidFill>
                <a:latin typeface="Helvetica Neue Light" charset="0"/>
                <a:ea typeface="Helvetica Neue Light" charset="0"/>
                <a:cs typeface="Helvetica Neue Light" charset="0"/>
              </a:rPr>
              <a:t>First</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Attack</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Detected</a:t>
            </a:r>
            <a:endParaRPr lang="zh-CN" altLang="en-US" sz="1200" dirty="0">
              <a:solidFill>
                <a:srgbClr val="37383C"/>
              </a:solidFill>
              <a:latin typeface="Helvetica Neue Light" charset="0"/>
              <a:ea typeface="Helvetica Neue Light" charset="0"/>
              <a:cs typeface="Helvetica Neue Light" charset="0"/>
            </a:endParaRPr>
          </a:p>
        </p:txBody>
      </p:sp>
      <p:sp>
        <p:nvSpPr>
          <p:cNvPr id="35" name="文本框 19"/>
          <p:cNvSpPr txBox="1"/>
          <p:nvPr/>
        </p:nvSpPr>
        <p:spPr>
          <a:xfrm>
            <a:off x="4280388" y="2720072"/>
            <a:ext cx="1840173"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0987BF"/>
                </a:solidFill>
                <a:latin typeface="Helvetica Neue Light" charset="0"/>
                <a:ea typeface="Helvetica Neue Light" charset="0"/>
                <a:cs typeface="Helvetica Neue Light" charset="0"/>
              </a:rPr>
              <a:t>4AM-5AM</a:t>
            </a:r>
            <a:r>
              <a:rPr lang="zh-CN" altLang="en-US" sz="1200" dirty="0">
                <a:solidFill>
                  <a:srgbClr val="0987BF"/>
                </a:solidFill>
                <a:latin typeface="Helvetica Neue Light" charset="0"/>
                <a:ea typeface="Helvetica Neue Light" charset="0"/>
                <a:cs typeface="Helvetica Neue Light" charset="0"/>
              </a:rPr>
              <a:t> </a:t>
            </a:r>
            <a:r>
              <a:rPr lang="en-US" altLang="zh-CN" sz="1200" dirty="0">
                <a:solidFill>
                  <a:srgbClr val="0987BF"/>
                </a:solidFill>
                <a:latin typeface="Helvetica Neue Light" charset="0"/>
                <a:ea typeface="Helvetica Neue Light" charset="0"/>
                <a:cs typeface="Helvetica Neue Light" charset="0"/>
              </a:rPr>
              <a:t>DAY</a:t>
            </a:r>
            <a:r>
              <a:rPr lang="zh-CN" altLang="en-US" sz="1200" dirty="0">
                <a:solidFill>
                  <a:srgbClr val="0987BF"/>
                </a:solidFill>
                <a:latin typeface="Helvetica Neue Light" charset="0"/>
                <a:ea typeface="Helvetica Neue Light" charset="0"/>
                <a:cs typeface="Helvetica Neue Light" charset="0"/>
              </a:rPr>
              <a:t> </a:t>
            </a:r>
            <a:r>
              <a:rPr lang="en-US" altLang="zh-CN" sz="1200" dirty="0">
                <a:solidFill>
                  <a:srgbClr val="0987BF"/>
                </a:solidFill>
                <a:latin typeface="Helvetica Neue Light" charset="0"/>
                <a:ea typeface="Helvetica Neue Light" charset="0"/>
                <a:cs typeface="Helvetica Neue Light" charset="0"/>
              </a:rPr>
              <a:t>1</a:t>
            </a:r>
          </a:p>
          <a:p>
            <a:r>
              <a:rPr lang="en-US" altLang="zh-CN" sz="1200" dirty="0">
                <a:solidFill>
                  <a:srgbClr val="0987BF"/>
                </a:solidFill>
                <a:latin typeface="Helvetica Neue Light" charset="0"/>
                <a:ea typeface="Helvetica Neue Light" charset="0"/>
                <a:cs typeface="Helvetica Neue Light" charset="0"/>
              </a:rPr>
              <a:t>1st</a:t>
            </a:r>
            <a:r>
              <a:rPr lang="zh-CN" altLang="en-US" sz="1200" dirty="0">
                <a:solidFill>
                  <a:srgbClr val="0987BF"/>
                </a:solidFill>
                <a:latin typeface="Helvetica Neue Light" charset="0"/>
                <a:ea typeface="Helvetica Neue Light" charset="0"/>
                <a:cs typeface="Helvetica Neue Light" charset="0"/>
              </a:rPr>
              <a:t> </a:t>
            </a:r>
            <a:r>
              <a:rPr lang="en-US" altLang="zh-CN" sz="1200" dirty="0">
                <a:solidFill>
                  <a:srgbClr val="0987BF"/>
                </a:solidFill>
                <a:latin typeface="Helvetica Neue Light" charset="0"/>
                <a:ea typeface="Helvetica Neue Light" charset="0"/>
                <a:cs typeface="Helvetica Neue Light" charset="0"/>
              </a:rPr>
              <a:t>Spike:</a:t>
            </a:r>
            <a:r>
              <a:rPr lang="zh-CN" altLang="en-US" sz="1200" dirty="0">
                <a:solidFill>
                  <a:srgbClr val="0987BF"/>
                </a:solidFill>
                <a:latin typeface="Helvetica Neue Light" charset="0"/>
                <a:ea typeface="Helvetica Neue Light" charset="0"/>
                <a:cs typeface="Helvetica Neue Light" charset="0"/>
              </a:rPr>
              <a:t> </a:t>
            </a:r>
            <a:r>
              <a:rPr lang="en-US" altLang="zh-CN" sz="1200" dirty="0">
                <a:solidFill>
                  <a:srgbClr val="0987BF"/>
                </a:solidFill>
                <a:latin typeface="Helvetica Neue Light" charset="0"/>
                <a:ea typeface="Helvetica Neue Light" charset="0"/>
                <a:cs typeface="Helvetica Neue Light" charset="0"/>
              </a:rPr>
              <a:t>183</a:t>
            </a:r>
            <a:endParaRPr lang="zh-CN" altLang="en-US" sz="1200" dirty="0">
              <a:solidFill>
                <a:srgbClr val="0987BF"/>
              </a:solidFill>
              <a:latin typeface="Helvetica Neue Light" charset="0"/>
              <a:ea typeface="Helvetica Neue Light" charset="0"/>
              <a:cs typeface="Helvetica Neue Light" charset="0"/>
            </a:endParaRPr>
          </a:p>
        </p:txBody>
      </p:sp>
      <p:sp>
        <p:nvSpPr>
          <p:cNvPr id="36" name="文本框 20"/>
          <p:cNvSpPr txBox="1"/>
          <p:nvPr/>
        </p:nvSpPr>
        <p:spPr>
          <a:xfrm>
            <a:off x="6819504" y="2080730"/>
            <a:ext cx="1883963"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0987BF"/>
                </a:solidFill>
                <a:latin typeface="Helvetica Neue Light" charset="0"/>
                <a:ea typeface="Helvetica Neue Light" charset="0"/>
                <a:cs typeface="Helvetica Neue Light" charset="0"/>
              </a:rPr>
              <a:t>9PM-10PM</a:t>
            </a:r>
            <a:r>
              <a:rPr lang="zh-CN" altLang="en-US" sz="1200" dirty="0">
                <a:solidFill>
                  <a:srgbClr val="0987BF"/>
                </a:solidFill>
                <a:latin typeface="Helvetica Neue Light" charset="0"/>
                <a:ea typeface="Helvetica Neue Light" charset="0"/>
                <a:cs typeface="Helvetica Neue Light" charset="0"/>
              </a:rPr>
              <a:t> </a:t>
            </a:r>
            <a:r>
              <a:rPr lang="en-US" altLang="zh-CN" sz="1200" dirty="0">
                <a:solidFill>
                  <a:srgbClr val="0987BF"/>
                </a:solidFill>
                <a:latin typeface="Helvetica Neue Light" charset="0"/>
                <a:ea typeface="Helvetica Neue Light" charset="0"/>
                <a:cs typeface="Helvetica Neue Light" charset="0"/>
              </a:rPr>
              <a:t>DAY2</a:t>
            </a:r>
            <a:r>
              <a:rPr lang="zh-CN" altLang="en-US" sz="1200" dirty="0">
                <a:solidFill>
                  <a:srgbClr val="0987BF"/>
                </a:solidFill>
                <a:latin typeface="Helvetica Neue Light" charset="0"/>
                <a:ea typeface="Helvetica Neue Light" charset="0"/>
                <a:cs typeface="Helvetica Neue Light" charset="0"/>
              </a:rPr>
              <a:t> </a:t>
            </a:r>
            <a:endParaRPr lang="en-US" altLang="zh-CN" sz="1200" dirty="0">
              <a:solidFill>
                <a:srgbClr val="0987BF"/>
              </a:solidFill>
              <a:latin typeface="Helvetica Neue Light" charset="0"/>
              <a:ea typeface="Helvetica Neue Light" charset="0"/>
              <a:cs typeface="Helvetica Neue Light" charset="0"/>
            </a:endParaRPr>
          </a:p>
          <a:p>
            <a:r>
              <a:rPr lang="en-US" altLang="zh-CN" sz="1200" dirty="0">
                <a:solidFill>
                  <a:srgbClr val="0987BF"/>
                </a:solidFill>
                <a:latin typeface="Helvetica Neue Light" charset="0"/>
                <a:ea typeface="Helvetica Neue Light" charset="0"/>
                <a:cs typeface="Helvetica Neue Light" charset="0"/>
              </a:rPr>
              <a:t>2nd</a:t>
            </a:r>
            <a:r>
              <a:rPr lang="zh-CN" altLang="en-US" sz="1200" dirty="0">
                <a:solidFill>
                  <a:srgbClr val="0987BF"/>
                </a:solidFill>
                <a:latin typeface="Helvetica Neue Light" charset="0"/>
                <a:ea typeface="Helvetica Neue Light" charset="0"/>
                <a:cs typeface="Helvetica Neue Light" charset="0"/>
              </a:rPr>
              <a:t> </a:t>
            </a:r>
            <a:r>
              <a:rPr lang="en-US" altLang="zh-CN" sz="1200" dirty="0">
                <a:solidFill>
                  <a:srgbClr val="0987BF"/>
                </a:solidFill>
                <a:latin typeface="Helvetica Neue Light" charset="0"/>
                <a:ea typeface="Helvetica Neue Light" charset="0"/>
                <a:cs typeface="Helvetica Neue Light" charset="0"/>
              </a:rPr>
              <a:t>Spike:</a:t>
            </a:r>
            <a:r>
              <a:rPr lang="zh-CN" altLang="en-US" sz="1200" dirty="0">
                <a:solidFill>
                  <a:srgbClr val="0987BF"/>
                </a:solidFill>
                <a:latin typeface="Helvetica Neue Light" charset="0"/>
                <a:ea typeface="Helvetica Neue Light" charset="0"/>
                <a:cs typeface="Helvetica Neue Light" charset="0"/>
              </a:rPr>
              <a:t> </a:t>
            </a:r>
            <a:r>
              <a:rPr lang="en-US" altLang="zh-CN" sz="1200" dirty="0">
                <a:solidFill>
                  <a:srgbClr val="0987BF"/>
                </a:solidFill>
                <a:latin typeface="Helvetica Neue Light" charset="0"/>
                <a:ea typeface="Helvetica Neue Light" charset="0"/>
                <a:cs typeface="Helvetica Neue Light" charset="0"/>
              </a:rPr>
              <a:t>245</a:t>
            </a:r>
            <a:endParaRPr lang="zh-CN" altLang="en-US" sz="1200" dirty="0">
              <a:solidFill>
                <a:srgbClr val="0987BF"/>
              </a:solidFill>
              <a:latin typeface="Helvetica Neue Light" charset="0"/>
              <a:ea typeface="Helvetica Neue Light" charset="0"/>
              <a:cs typeface="Helvetica Neue Light" charset="0"/>
            </a:endParaRPr>
          </a:p>
        </p:txBody>
      </p:sp>
      <p:sp>
        <p:nvSpPr>
          <p:cNvPr id="37" name="右大括号 36"/>
          <p:cNvSpPr/>
          <p:nvPr/>
        </p:nvSpPr>
        <p:spPr>
          <a:xfrm rot="16200000">
            <a:off x="2631010" y="1567251"/>
            <a:ext cx="331479" cy="1554115"/>
          </a:xfrm>
          <a:prstGeom prst="rightBrace">
            <a:avLst>
              <a:gd name="adj1" fmla="val 9865"/>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37383C"/>
              </a:solidFill>
              <a:latin typeface="Helvetica Neue Light" charset="0"/>
              <a:ea typeface="Helvetica Neue Light" charset="0"/>
              <a:cs typeface="Helvetica Neue Light" charset="0"/>
            </a:endParaRPr>
          </a:p>
        </p:txBody>
      </p:sp>
      <p:sp>
        <p:nvSpPr>
          <p:cNvPr id="38" name="文本框 22"/>
          <p:cNvSpPr txBox="1"/>
          <p:nvPr/>
        </p:nvSpPr>
        <p:spPr>
          <a:xfrm>
            <a:off x="2155355" y="1814960"/>
            <a:ext cx="2354136"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37383C"/>
                </a:solidFill>
                <a:latin typeface="Helvetica Neue Light" charset="0"/>
                <a:ea typeface="Helvetica Neue Light" charset="0"/>
                <a:cs typeface="Helvetica Neue Light" charset="0"/>
              </a:rPr>
              <a:t>H</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M</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Attacks</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Detected</a:t>
            </a:r>
            <a:endParaRPr lang="zh-CN" altLang="en-US" sz="1200" dirty="0">
              <a:solidFill>
                <a:srgbClr val="37383C"/>
              </a:solidFill>
              <a:latin typeface="Helvetica Neue Light" charset="0"/>
              <a:ea typeface="Helvetica Neue Light" charset="0"/>
              <a:cs typeface="Helvetica Neue Light" charset="0"/>
            </a:endParaRPr>
          </a:p>
        </p:txBody>
      </p:sp>
      <p:sp>
        <p:nvSpPr>
          <p:cNvPr id="39" name="右大括号 38"/>
          <p:cNvSpPr/>
          <p:nvPr/>
        </p:nvSpPr>
        <p:spPr>
          <a:xfrm rot="16200000">
            <a:off x="2431033" y="2626583"/>
            <a:ext cx="331475" cy="1084915"/>
          </a:xfrm>
          <a:prstGeom prst="rightBrace">
            <a:avLst>
              <a:gd name="adj1" fmla="val 9865"/>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37383C"/>
              </a:solidFill>
              <a:latin typeface="Helvetica Neue Light" charset="0"/>
              <a:ea typeface="Helvetica Neue Light" charset="0"/>
              <a:cs typeface="Helvetica Neue Light" charset="0"/>
            </a:endParaRPr>
          </a:p>
        </p:txBody>
      </p:sp>
      <p:sp>
        <p:nvSpPr>
          <p:cNvPr id="40" name="文本框 24"/>
          <p:cNvSpPr txBox="1"/>
          <p:nvPr/>
        </p:nvSpPr>
        <p:spPr>
          <a:xfrm>
            <a:off x="2081393" y="2684574"/>
            <a:ext cx="2198995"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37383C"/>
                </a:solidFill>
                <a:latin typeface="Helvetica Neue Light" charset="0"/>
                <a:ea typeface="Helvetica Neue Light" charset="0"/>
                <a:cs typeface="Helvetica Neue Light" charset="0"/>
              </a:rPr>
              <a:t>H      </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M</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Prevention</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Ready</a:t>
            </a:r>
            <a:endParaRPr lang="zh-CN" altLang="en-US" sz="1200" dirty="0">
              <a:solidFill>
                <a:srgbClr val="37383C"/>
              </a:solidFill>
              <a:latin typeface="Helvetica Neue Light" charset="0"/>
              <a:ea typeface="Helvetica Neue Light" charset="0"/>
              <a:cs typeface="Helvetica Neue Light" charset="0"/>
            </a:endParaRPr>
          </a:p>
        </p:txBody>
      </p:sp>
      <p:sp>
        <p:nvSpPr>
          <p:cNvPr id="41" name="右大括号 40"/>
          <p:cNvSpPr/>
          <p:nvPr/>
        </p:nvSpPr>
        <p:spPr>
          <a:xfrm rot="16200000">
            <a:off x="2195209" y="3724325"/>
            <a:ext cx="181571" cy="453979"/>
          </a:xfrm>
          <a:prstGeom prst="rightBrace">
            <a:avLst>
              <a:gd name="adj1" fmla="val 9865"/>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37383C"/>
              </a:solidFill>
              <a:latin typeface="Helvetica Neue Light" charset="0"/>
              <a:ea typeface="Helvetica Neue Light" charset="0"/>
              <a:cs typeface="Helvetica Neue Light" charset="0"/>
            </a:endParaRPr>
          </a:p>
        </p:txBody>
      </p:sp>
      <p:sp>
        <p:nvSpPr>
          <p:cNvPr id="42" name="文本框 26"/>
          <p:cNvSpPr txBox="1"/>
          <p:nvPr/>
        </p:nvSpPr>
        <p:spPr>
          <a:xfrm>
            <a:off x="2072792" y="3561964"/>
            <a:ext cx="2765427"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37383C"/>
                </a:solidFill>
                <a:latin typeface="Helvetica Neue Light" charset="0"/>
                <a:ea typeface="Helvetica Neue Light" charset="0"/>
                <a:cs typeface="Helvetica Neue Light" charset="0"/>
              </a:rPr>
              <a:t>H</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M</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Vulnerability</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Detection</a:t>
            </a:r>
            <a:r>
              <a:rPr lang="zh-CN" altLang="en-US" sz="1200" dirty="0">
                <a:solidFill>
                  <a:srgbClr val="37383C"/>
                </a:solidFill>
                <a:latin typeface="Helvetica Neue Light" charset="0"/>
                <a:ea typeface="Helvetica Neue Light" charset="0"/>
                <a:cs typeface="Helvetica Neue Light" charset="0"/>
              </a:rPr>
              <a:t> </a:t>
            </a:r>
            <a:r>
              <a:rPr lang="en-US" altLang="zh-CN" sz="1200" dirty="0">
                <a:solidFill>
                  <a:srgbClr val="37383C"/>
                </a:solidFill>
                <a:latin typeface="Helvetica Neue Light" charset="0"/>
                <a:ea typeface="Helvetica Neue Light" charset="0"/>
                <a:cs typeface="Helvetica Neue Light" charset="0"/>
              </a:rPr>
              <a:t>Ready</a:t>
            </a:r>
            <a:endParaRPr lang="zh-CN" altLang="en-US" sz="1200" dirty="0">
              <a:solidFill>
                <a:srgbClr val="37383C"/>
              </a:solidFill>
              <a:latin typeface="Helvetica Neue Light" charset="0"/>
              <a:ea typeface="Helvetica Neue Light" charset="0"/>
              <a:cs typeface="Helvetica Neue Light" charset="0"/>
            </a:endParaRPr>
          </a:p>
        </p:txBody>
      </p:sp>
      <p:sp>
        <p:nvSpPr>
          <p:cNvPr id="3" name="TextBox 2"/>
          <p:cNvSpPr txBox="1"/>
          <p:nvPr/>
        </p:nvSpPr>
        <p:spPr>
          <a:xfrm>
            <a:off x="1868695" y="1755951"/>
            <a:ext cx="528680" cy="369332"/>
          </a:xfrm>
          <a:prstGeom prst="rect">
            <a:avLst/>
          </a:prstGeom>
          <a:noFill/>
        </p:spPr>
        <p:txBody>
          <a:bodyPr wrap="square" rtlCol="0">
            <a:spAutoFit/>
          </a:bodyPr>
          <a:lstStyle/>
          <a:p>
            <a:r>
              <a:rPr lang="en-US" altLang="zh-CN" dirty="0">
                <a:solidFill>
                  <a:srgbClr val="C00000"/>
                </a:solidFill>
                <a:latin typeface="Helvetica Neue Light" charset="0"/>
                <a:ea typeface="Helvetica Neue Light" charset="0"/>
                <a:cs typeface="Helvetica Neue Light" charset="0"/>
              </a:rPr>
              <a:t>10</a:t>
            </a:r>
            <a:endParaRPr lang="zh-CN" altLang="en-US" dirty="0">
              <a:solidFill>
                <a:srgbClr val="C00000"/>
              </a:solidFill>
              <a:latin typeface="Helvetica Neue Light" charset="0"/>
              <a:ea typeface="Helvetica Neue Light" charset="0"/>
              <a:cs typeface="Helvetica Neue Light" charset="0"/>
            </a:endParaRPr>
          </a:p>
        </p:txBody>
      </p:sp>
      <p:sp>
        <p:nvSpPr>
          <p:cNvPr id="43" name="TextBox 42"/>
          <p:cNvSpPr txBox="1"/>
          <p:nvPr/>
        </p:nvSpPr>
        <p:spPr>
          <a:xfrm>
            <a:off x="2285995" y="1754394"/>
            <a:ext cx="528680" cy="369332"/>
          </a:xfrm>
          <a:prstGeom prst="rect">
            <a:avLst/>
          </a:prstGeom>
          <a:noFill/>
        </p:spPr>
        <p:txBody>
          <a:bodyPr wrap="square" rtlCol="0">
            <a:spAutoFit/>
          </a:bodyPr>
          <a:lstStyle/>
          <a:p>
            <a:r>
              <a:rPr lang="en-US" altLang="zh-CN" dirty="0">
                <a:solidFill>
                  <a:srgbClr val="C00000"/>
                </a:solidFill>
                <a:latin typeface="Helvetica Neue Light" charset="0"/>
                <a:ea typeface="Helvetica Neue Light" charset="0"/>
                <a:cs typeface="Helvetica Neue Light" charset="0"/>
              </a:rPr>
              <a:t>10</a:t>
            </a:r>
            <a:endParaRPr lang="zh-CN" altLang="en-US" dirty="0">
              <a:solidFill>
                <a:srgbClr val="C00000"/>
              </a:solidFill>
              <a:latin typeface="Helvetica Neue Light" charset="0"/>
              <a:ea typeface="Helvetica Neue Light" charset="0"/>
              <a:cs typeface="Helvetica Neue Light" charset="0"/>
            </a:endParaRPr>
          </a:p>
        </p:txBody>
      </p:sp>
      <p:sp>
        <p:nvSpPr>
          <p:cNvPr id="44" name="TextBox 43"/>
          <p:cNvSpPr txBox="1"/>
          <p:nvPr/>
        </p:nvSpPr>
        <p:spPr>
          <a:xfrm>
            <a:off x="1904376" y="2615135"/>
            <a:ext cx="339061" cy="369332"/>
          </a:xfrm>
          <a:prstGeom prst="rect">
            <a:avLst/>
          </a:prstGeom>
          <a:noFill/>
        </p:spPr>
        <p:txBody>
          <a:bodyPr wrap="square" rtlCol="0">
            <a:spAutoFit/>
          </a:bodyPr>
          <a:lstStyle/>
          <a:p>
            <a:r>
              <a:rPr lang="en-US" altLang="zh-CN" dirty="0">
                <a:solidFill>
                  <a:srgbClr val="C00000"/>
                </a:solidFill>
                <a:latin typeface="Helvetica Neue Light" charset="0"/>
                <a:ea typeface="Helvetica Neue Light" charset="0"/>
                <a:cs typeface="Helvetica Neue Light" charset="0"/>
              </a:rPr>
              <a:t>8</a:t>
            </a:r>
            <a:endParaRPr lang="zh-CN" altLang="en-US" dirty="0">
              <a:solidFill>
                <a:srgbClr val="C00000"/>
              </a:solidFill>
              <a:latin typeface="Helvetica Neue Light" charset="0"/>
              <a:ea typeface="Helvetica Neue Light" charset="0"/>
              <a:cs typeface="Helvetica Neue Light" charset="0"/>
            </a:endParaRPr>
          </a:p>
        </p:txBody>
      </p:sp>
      <p:sp>
        <p:nvSpPr>
          <p:cNvPr id="45" name="TextBox 44"/>
          <p:cNvSpPr txBox="1"/>
          <p:nvPr/>
        </p:nvSpPr>
        <p:spPr>
          <a:xfrm>
            <a:off x="2213659" y="2623410"/>
            <a:ext cx="528680" cy="369332"/>
          </a:xfrm>
          <a:prstGeom prst="rect">
            <a:avLst/>
          </a:prstGeom>
          <a:noFill/>
        </p:spPr>
        <p:txBody>
          <a:bodyPr wrap="square" rtlCol="0">
            <a:spAutoFit/>
          </a:bodyPr>
          <a:lstStyle/>
          <a:p>
            <a:r>
              <a:rPr lang="en-US" altLang="zh-CN" dirty="0">
                <a:solidFill>
                  <a:srgbClr val="C00000"/>
                </a:solidFill>
                <a:latin typeface="Helvetica Neue Light" charset="0"/>
                <a:ea typeface="Helvetica Neue Light" charset="0"/>
                <a:cs typeface="Helvetica Neue Light" charset="0"/>
              </a:rPr>
              <a:t>13</a:t>
            </a:r>
            <a:endParaRPr lang="zh-CN" altLang="en-US" dirty="0">
              <a:solidFill>
                <a:srgbClr val="C00000"/>
              </a:solidFill>
              <a:latin typeface="Helvetica Neue Light" charset="0"/>
              <a:ea typeface="Helvetica Neue Light" charset="0"/>
              <a:cs typeface="Helvetica Neue Light" charset="0"/>
            </a:endParaRPr>
          </a:p>
        </p:txBody>
      </p:sp>
      <p:sp>
        <p:nvSpPr>
          <p:cNvPr id="46" name="TextBox 45"/>
          <p:cNvSpPr txBox="1"/>
          <p:nvPr/>
        </p:nvSpPr>
        <p:spPr>
          <a:xfrm>
            <a:off x="1908532" y="3505127"/>
            <a:ext cx="799611" cy="369332"/>
          </a:xfrm>
          <a:prstGeom prst="rect">
            <a:avLst/>
          </a:prstGeom>
          <a:noFill/>
        </p:spPr>
        <p:txBody>
          <a:bodyPr wrap="square" rtlCol="0">
            <a:spAutoFit/>
          </a:bodyPr>
          <a:lstStyle/>
          <a:p>
            <a:r>
              <a:rPr lang="en-US" altLang="zh-CN" dirty="0">
                <a:solidFill>
                  <a:srgbClr val="C00000"/>
                </a:solidFill>
                <a:latin typeface="Helvetica Neue Light" charset="0"/>
                <a:ea typeface="Helvetica Neue Light" charset="0"/>
                <a:cs typeface="Helvetica Neue Light" charset="0"/>
              </a:rPr>
              <a:t>4</a:t>
            </a:r>
            <a:endParaRPr lang="zh-CN" altLang="en-US" dirty="0">
              <a:solidFill>
                <a:srgbClr val="C00000"/>
              </a:solidFill>
              <a:latin typeface="Helvetica Neue Light" charset="0"/>
              <a:ea typeface="Helvetica Neue Light" charset="0"/>
              <a:cs typeface="Helvetica Neue Light" charset="0"/>
            </a:endParaRPr>
          </a:p>
        </p:txBody>
      </p:sp>
      <p:sp>
        <p:nvSpPr>
          <p:cNvPr id="47" name="TextBox 46"/>
          <p:cNvSpPr txBox="1"/>
          <p:nvPr/>
        </p:nvSpPr>
        <p:spPr>
          <a:xfrm>
            <a:off x="2207891" y="3515318"/>
            <a:ext cx="528680" cy="369332"/>
          </a:xfrm>
          <a:prstGeom prst="rect">
            <a:avLst/>
          </a:prstGeom>
          <a:noFill/>
        </p:spPr>
        <p:txBody>
          <a:bodyPr wrap="square" rtlCol="0">
            <a:spAutoFit/>
          </a:bodyPr>
          <a:lstStyle/>
          <a:p>
            <a:r>
              <a:rPr lang="en-US" altLang="zh-CN" dirty="0">
                <a:solidFill>
                  <a:srgbClr val="C00000"/>
                </a:solidFill>
                <a:latin typeface="Helvetica Neue Light" charset="0"/>
                <a:ea typeface="Helvetica Neue Light" charset="0"/>
                <a:cs typeface="Helvetica Neue Light" charset="0"/>
              </a:rPr>
              <a:t>53</a:t>
            </a:r>
            <a:endParaRPr lang="zh-CN" altLang="en-US" dirty="0">
              <a:solidFill>
                <a:srgbClr val="C00000"/>
              </a:solidFill>
              <a:latin typeface="Helvetica Neue Light" charset="0"/>
              <a:ea typeface="Helvetica Neue Light" charset="0"/>
              <a:cs typeface="Helvetica Neue Light" charset="0"/>
            </a:endParaRPr>
          </a:p>
        </p:txBody>
      </p:sp>
      <p:sp>
        <p:nvSpPr>
          <p:cNvPr id="4" name="椭圆 3"/>
          <p:cNvSpPr/>
          <p:nvPr/>
        </p:nvSpPr>
        <p:spPr>
          <a:xfrm flipH="1" flipV="1">
            <a:off x="2024835" y="5106924"/>
            <a:ext cx="95915" cy="9591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Helvetica Neue Light" charset="0"/>
              <a:ea typeface="Helvetica Neue Light" charset="0"/>
              <a:cs typeface="Helvetica Neue Light" charset="0"/>
            </a:endParaRPr>
          </a:p>
        </p:txBody>
      </p:sp>
      <p:sp>
        <p:nvSpPr>
          <p:cNvPr id="48" name="椭圆 47"/>
          <p:cNvSpPr/>
          <p:nvPr/>
        </p:nvSpPr>
        <p:spPr>
          <a:xfrm flipH="1" flipV="1">
            <a:off x="2467495" y="5106924"/>
            <a:ext cx="95915" cy="9591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Helvetica Neue Light" charset="0"/>
              <a:ea typeface="Helvetica Neue Light" charset="0"/>
              <a:cs typeface="Helvetica Neue Light" charset="0"/>
            </a:endParaRPr>
          </a:p>
        </p:txBody>
      </p:sp>
      <p:sp>
        <p:nvSpPr>
          <p:cNvPr id="49" name="椭圆 48"/>
          <p:cNvSpPr/>
          <p:nvPr/>
        </p:nvSpPr>
        <p:spPr>
          <a:xfrm flipH="1" flipV="1">
            <a:off x="3034173" y="5106924"/>
            <a:ext cx="95915" cy="9591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Helvetica Neue Light" charset="0"/>
              <a:ea typeface="Helvetica Neue Light" charset="0"/>
              <a:cs typeface="Helvetica Neue Light" charset="0"/>
            </a:endParaRPr>
          </a:p>
        </p:txBody>
      </p:sp>
      <p:sp>
        <p:nvSpPr>
          <p:cNvPr id="50" name="椭圆 49"/>
          <p:cNvSpPr/>
          <p:nvPr/>
        </p:nvSpPr>
        <p:spPr>
          <a:xfrm flipH="1" flipV="1">
            <a:off x="3403513" y="5106924"/>
            <a:ext cx="95915" cy="9591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Helvetica Neue Light" charset="0"/>
              <a:ea typeface="Helvetica Neue Light" charset="0"/>
              <a:cs typeface="Helvetica Neue Light" charset="0"/>
            </a:endParaRPr>
          </a:p>
        </p:txBody>
      </p:sp>
      <p:sp>
        <p:nvSpPr>
          <p:cNvPr id="5" name="Rectangle 4"/>
          <p:cNvSpPr/>
          <p:nvPr/>
        </p:nvSpPr>
        <p:spPr>
          <a:xfrm>
            <a:off x="4316603" y="5766419"/>
            <a:ext cx="6256960" cy="230832"/>
          </a:xfrm>
          <a:prstGeom prst="rect">
            <a:avLst/>
          </a:prstGeom>
        </p:spPr>
        <p:txBody>
          <a:bodyPr wrap="square">
            <a:spAutoFit/>
          </a:bodyPr>
          <a:lstStyle/>
          <a:p>
            <a:pPr algn="r"/>
            <a:r>
              <a:rPr lang="en-US" altLang="zh-CN" sz="900" dirty="0">
                <a:solidFill>
                  <a:schemeClr val="bg1">
                    <a:lumMod val="50000"/>
                  </a:schemeClr>
                </a:solidFill>
                <a:latin typeface="Helvetica Neue Light" charset="0"/>
                <a:ea typeface="Helvetica Neue Light" charset="0"/>
                <a:cs typeface="Helvetica Neue Light" charset="0"/>
              </a:rPr>
              <a:t>Data</a:t>
            </a:r>
            <a:r>
              <a:rPr lang="zh-CN" altLang="en-US" sz="900" dirty="0">
                <a:solidFill>
                  <a:schemeClr val="bg1">
                    <a:lumMod val="50000"/>
                  </a:schemeClr>
                </a:solidFill>
                <a:latin typeface="Helvetica Neue Light" charset="0"/>
                <a:ea typeface="Helvetica Neue Light" charset="0"/>
                <a:cs typeface="Helvetica Neue Light" charset="0"/>
              </a:rPr>
              <a:t> </a:t>
            </a:r>
            <a:r>
              <a:rPr lang="en-US" altLang="zh-CN" sz="900" dirty="0">
                <a:solidFill>
                  <a:schemeClr val="bg1">
                    <a:lumMod val="50000"/>
                  </a:schemeClr>
                </a:solidFill>
                <a:latin typeface="Helvetica Neue Light" charset="0"/>
                <a:ea typeface="Helvetica Neue Light" charset="0"/>
                <a:cs typeface="Helvetica Neue Light" charset="0"/>
              </a:rPr>
              <a:t>Source:</a:t>
            </a:r>
            <a:r>
              <a:rPr lang="zh-CN" altLang="en-US" sz="900" dirty="0">
                <a:solidFill>
                  <a:schemeClr val="bg1">
                    <a:lumMod val="50000"/>
                  </a:schemeClr>
                </a:solidFill>
                <a:latin typeface="Helvetica Neue Light" charset="0"/>
                <a:ea typeface="Helvetica Neue Light" charset="0"/>
                <a:cs typeface="Helvetica Neue Light" charset="0"/>
              </a:rPr>
              <a:t> </a:t>
            </a:r>
            <a:r>
              <a:rPr lang="en-US" altLang="zh-CN" sz="900" dirty="0">
                <a:solidFill>
                  <a:schemeClr val="bg1">
                    <a:lumMod val="50000"/>
                  </a:schemeClr>
                </a:solidFill>
                <a:latin typeface="Helvetica Neue Light" charset="0"/>
                <a:ea typeface="Helvetica Neue Light" charset="0"/>
                <a:cs typeface="Helvetica Neue Light" charset="0"/>
              </a:rPr>
              <a:t>NSFOCUS</a:t>
            </a:r>
            <a:r>
              <a:rPr lang="zh-CN" altLang="en-US" sz="900" dirty="0">
                <a:solidFill>
                  <a:schemeClr val="bg1">
                    <a:lumMod val="50000"/>
                  </a:schemeClr>
                </a:solidFill>
                <a:latin typeface="Helvetica Neue Light" charset="0"/>
                <a:ea typeface="Helvetica Neue Light" charset="0"/>
                <a:cs typeface="Helvetica Neue Light" charset="0"/>
              </a:rPr>
              <a:t> </a:t>
            </a:r>
            <a:r>
              <a:rPr lang="en-US" altLang="zh-CN" sz="900" dirty="0">
                <a:solidFill>
                  <a:schemeClr val="bg1">
                    <a:lumMod val="50000"/>
                  </a:schemeClr>
                </a:solidFill>
                <a:latin typeface="Helvetica Neue Light" charset="0"/>
                <a:ea typeface="Helvetica Neue Light" charset="0"/>
                <a:cs typeface="Helvetica Neue Light" charset="0"/>
              </a:rPr>
              <a:t>Security</a:t>
            </a:r>
            <a:r>
              <a:rPr lang="zh-CN" altLang="en-US" sz="900" dirty="0">
                <a:solidFill>
                  <a:schemeClr val="bg1">
                    <a:lumMod val="50000"/>
                  </a:schemeClr>
                </a:solidFill>
                <a:latin typeface="Helvetica Neue Light" charset="0"/>
                <a:ea typeface="Helvetica Neue Light" charset="0"/>
                <a:cs typeface="Helvetica Neue Light" charset="0"/>
              </a:rPr>
              <a:t> </a:t>
            </a:r>
            <a:r>
              <a:rPr lang="en-US" altLang="zh-CN" sz="900" dirty="0">
                <a:solidFill>
                  <a:schemeClr val="bg1">
                    <a:lumMod val="50000"/>
                  </a:schemeClr>
                </a:solidFill>
                <a:latin typeface="Helvetica Neue Light" charset="0"/>
                <a:ea typeface="Helvetica Neue Light" charset="0"/>
                <a:cs typeface="Helvetica Neue Light" charset="0"/>
              </a:rPr>
              <a:t>Cloud</a:t>
            </a:r>
            <a:r>
              <a:rPr lang="zh-CN" altLang="en-US" sz="900" dirty="0">
                <a:solidFill>
                  <a:schemeClr val="bg1">
                    <a:lumMod val="50000"/>
                  </a:schemeClr>
                </a:solidFill>
                <a:latin typeface="Helvetica Neue Light" charset="0"/>
                <a:ea typeface="Helvetica Neue Light" charset="0"/>
                <a:cs typeface="Helvetica Neue Light" charset="0"/>
              </a:rPr>
              <a:t> </a:t>
            </a:r>
            <a:r>
              <a:rPr lang="en-US" altLang="zh-CN" sz="900" dirty="0">
                <a:solidFill>
                  <a:schemeClr val="bg1">
                    <a:lumMod val="50000"/>
                  </a:schemeClr>
                </a:solidFill>
                <a:latin typeface="Helvetica Neue Light" charset="0"/>
                <a:ea typeface="Helvetica Neue Light" charset="0"/>
                <a:cs typeface="Helvetica Neue Light" charset="0"/>
              </a:rPr>
              <a:t>and</a:t>
            </a:r>
            <a:r>
              <a:rPr lang="zh-CN" altLang="en-US" sz="900" dirty="0">
                <a:solidFill>
                  <a:schemeClr val="bg1">
                    <a:lumMod val="50000"/>
                  </a:schemeClr>
                </a:solidFill>
                <a:latin typeface="Helvetica Neue Light" charset="0"/>
                <a:ea typeface="Helvetica Neue Light" charset="0"/>
                <a:cs typeface="Helvetica Neue Light" charset="0"/>
              </a:rPr>
              <a:t> </a:t>
            </a:r>
            <a:r>
              <a:rPr lang="en-US" altLang="zh-CN" sz="900" dirty="0">
                <a:solidFill>
                  <a:schemeClr val="bg1">
                    <a:lumMod val="50000"/>
                  </a:schemeClr>
                </a:solidFill>
                <a:latin typeface="Helvetica Neue Light" charset="0"/>
                <a:ea typeface="Helvetica Neue Light" charset="0"/>
                <a:cs typeface="Helvetica Neue Light" charset="0"/>
              </a:rPr>
              <a:t>Threat</a:t>
            </a:r>
            <a:r>
              <a:rPr lang="zh-CN" altLang="en-US" sz="900" dirty="0">
                <a:solidFill>
                  <a:schemeClr val="bg1">
                    <a:lumMod val="50000"/>
                  </a:schemeClr>
                </a:solidFill>
                <a:latin typeface="Helvetica Neue Light" charset="0"/>
                <a:ea typeface="Helvetica Neue Light" charset="0"/>
                <a:cs typeface="Helvetica Neue Light" charset="0"/>
              </a:rPr>
              <a:t> </a:t>
            </a:r>
            <a:r>
              <a:rPr lang="en-US" altLang="zh-CN" sz="900" dirty="0">
                <a:solidFill>
                  <a:schemeClr val="bg1">
                    <a:lumMod val="50000"/>
                  </a:schemeClr>
                </a:solidFill>
                <a:latin typeface="Helvetica Neue Light" charset="0"/>
                <a:ea typeface="Helvetica Neue Light" charset="0"/>
                <a:cs typeface="Helvetica Neue Light" charset="0"/>
              </a:rPr>
              <a:t>Intelligence</a:t>
            </a:r>
            <a:r>
              <a:rPr lang="zh-CN" altLang="en-US" sz="900" dirty="0">
                <a:solidFill>
                  <a:schemeClr val="bg1">
                    <a:lumMod val="50000"/>
                  </a:schemeClr>
                </a:solidFill>
                <a:latin typeface="Helvetica Neue Light" charset="0"/>
                <a:ea typeface="Helvetica Neue Light" charset="0"/>
                <a:cs typeface="Helvetica Neue Light" charset="0"/>
              </a:rPr>
              <a:t> </a:t>
            </a:r>
            <a:r>
              <a:rPr lang="en-US" altLang="zh-CN" sz="900" dirty="0">
                <a:solidFill>
                  <a:schemeClr val="bg1">
                    <a:lumMod val="50000"/>
                  </a:schemeClr>
                </a:solidFill>
                <a:latin typeface="Helvetica Neue Light" charset="0"/>
                <a:ea typeface="Helvetica Neue Light" charset="0"/>
                <a:cs typeface="Helvetica Neue Light" charset="0"/>
              </a:rPr>
              <a:t>Center,</a:t>
            </a:r>
            <a:r>
              <a:rPr lang="zh-CN" altLang="en-US" sz="900" dirty="0">
                <a:solidFill>
                  <a:schemeClr val="bg1">
                    <a:lumMod val="50000"/>
                  </a:schemeClr>
                </a:solidFill>
                <a:latin typeface="Helvetica Neue Light" charset="0"/>
                <a:ea typeface="Helvetica Neue Light" charset="0"/>
                <a:cs typeface="Helvetica Neue Light" charset="0"/>
              </a:rPr>
              <a:t> </a:t>
            </a:r>
            <a:r>
              <a:rPr lang="en-US" altLang="zh-CN" sz="900" dirty="0">
                <a:solidFill>
                  <a:schemeClr val="bg1">
                    <a:lumMod val="50000"/>
                  </a:schemeClr>
                </a:solidFill>
                <a:latin typeface="Helvetica Neue Light" charset="0"/>
                <a:ea typeface="Helvetica Neue Light" charset="0"/>
                <a:cs typeface="Helvetica Neue Light" charset="0"/>
              </a:rPr>
              <a:t>covering websites</a:t>
            </a:r>
            <a:r>
              <a:rPr lang="zh-CN" altLang="en-US" sz="900" dirty="0">
                <a:solidFill>
                  <a:schemeClr val="bg1">
                    <a:lumMod val="50000"/>
                  </a:schemeClr>
                </a:solidFill>
                <a:latin typeface="Helvetica Neue Light" charset="0"/>
                <a:ea typeface="Helvetica Neue Light" charset="0"/>
                <a:cs typeface="Helvetica Neue Light" charset="0"/>
              </a:rPr>
              <a:t> </a:t>
            </a:r>
            <a:r>
              <a:rPr lang="en-US" altLang="zh-CN" sz="900" dirty="0">
                <a:solidFill>
                  <a:schemeClr val="bg1">
                    <a:lumMod val="50000"/>
                  </a:schemeClr>
                </a:solidFill>
                <a:latin typeface="Helvetica Neue Light" charset="0"/>
                <a:ea typeface="Helvetica Neue Light" charset="0"/>
                <a:cs typeface="Helvetica Neue Light" charset="0"/>
              </a:rPr>
              <a:t>under</a:t>
            </a:r>
            <a:r>
              <a:rPr lang="zh-CN" altLang="en-US" sz="900" dirty="0">
                <a:solidFill>
                  <a:schemeClr val="bg1">
                    <a:lumMod val="50000"/>
                  </a:schemeClr>
                </a:solidFill>
                <a:latin typeface="Helvetica Neue Light" charset="0"/>
                <a:ea typeface="Helvetica Neue Light" charset="0"/>
                <a:cs typeface="Helvetica Neue Light" charset="0"/>
              </a:rPr>
              <a:t> </a:t>
            </a:r>
            <a:r>
              <a:rPr lang="en-US" altLang="zh-CN" sz="900" dirty="0">
                <a:solidFill>
                  <a:schemeClr val="bg1">
                    <a:lumMod val="50000"/>
                  </a:schemeClr>
                </a:solidFill>
                <a:latin typeface="Helvetica Neue Light" charset="0"/>
                <a:ea typeface="Helvetica Neue Light" charset="0"/>
                <a:cs typeface="Helvetica Neue Light" charset="0"/>
              </a:rPr>
              <a:t>protection:</a:t>
            </a:r>
            <a:r>
              <a:rPr lang="zh-CN" altLang="en-US" sz="900" dirty="0">
                <a:solidFill>
                  <a:schemeClr val="bg1">
                    <a:lumMod val="50000"/>
                  </a:schemeClr>
                </a:solidFill>
                <a:latin typeface="Helvetica Neue Light" charset="0"/>
                <a:ea typeface="Helvetica Neue Light" charset="0"/>
                <a:cs typeface="Helvetica Neue Light" charset="0"/>
              </a:rPr>
              <a:t> </a:t>
            </a:r>
            <a:r>
              <a:rPr lang="en-US" altLang="zh-CN" sz="900" dirty="0">
                <a:solidFill>
                  <a:schemeClr val="bg1">
                    <a:lumMod val="50000"/>
                  </a:schemeClr>
                </a:solidFill>
                <a:latin typeface="Helvetica Neue Light" charset="0"/>
                <a:ea typeface="Helvetica Neue Light" charset="0"/>
                <a:cs typeface="Helvetica Neue Light" charset="0"/>
              </a:rPr>
              <a:t>458</a:t>
            </a:r>
            <a:endParaRPr lang="zh-CN" altLang="en-US" sz="900" dirty="0">
              <a:solidFill>
                <a:schemeClr val="bg1">
                  <a:lumMod val="50000"/>
                </a:schemeClr>
              </a:solidFill>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4399830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1"/>
            <a:ext cx="11501007" cy="1325563"/>
          </a:xfrm>
        </p:spPr>
        <p:txBody>
          <a:bodyPr/>
          <a:lstStyle/>
          <a:p>
            <a:r>
              <a:rPr kumimoji="1" lang="en-US" altLang="zh-CN" sz="4400" dirty="0"/>
              <a:t>Why Heat matters to </a:t>
            </a:r>
            <a:r>
              <a:rPr kumimoji="1" lang="en-US" altLang="zh-CN" sz="4400"/>
              <a:t>understand threat</a:t>
            </a:r>
            <a:endParaRPr kumimoji="1" lang="zh-CN" altLang="en-US" sz="4400" dirty="0"/>
          </a:p>
        </p:txBody>
      </p:sp>
      <p:sp>
        <p:nvSpPr>
          <p:cNvPr id="3" name="Rounded Rectangle 2"/>
          <p:cNvSpPr/>
          <p:nvPr/>
        </p:nvSpPr>
        <p:spPr>
          <a:xfrm>
            <a:off x="4213568" y="842867"/>
            <a:ext cx="649379" cy="1608453"/>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p:cNvPicPr>
            <a:picLocks noChangeAspect="1"/>
          </p:cNvPicPr>
          <p:nvPr/>
        </p:nvPicPr>
        <p:blipFill>
          <a:blip r:embed="rId3"/>
          <a:stretch>
            <a:fillRect/>
          </a:stretch>
        </p:blipFill>
        <p:spPr>
          <a:xfrm>
            <a:off x="530121" y="1065475"/>
            <a:ext cx="4533308" cy="1163239"/>
          </a:xfrm>
          <a:prstGeom prst="rect">
            <a:avLst/>
          </a:prstGeom>
        </p:spPr>
      </p:pic>
      <p:grpSp>
        <p:nvGrpSpPr>
          <p:cNvPr id="17" name="Group 16"/>
          <p:cNvGrpSpPr/>
          <p:nvPr/>
        </p:nvGrpSpPr>
        <p:grpSpPr>
          <a:xfrm>
            <a:off x="6073629" y="1325563"/>
            <a:ext cx="5771627" cy="4563509"/>
            <a:chOff x="6073629" y="1325563"/>
            <a:chExt cx="5771627" cy="4563509"/>
          </a:xfrm>
        </p:grpSpPr>
        <p:sp>
          <p:nvSpPr>
            <p:cNvPr id="5" name="Rounded Rectangle 4"/>
            <p:cNvSpPr/>
            <p:nvPr/>
          </p:nvSpPr>
          <p:spPr>
            <a:xfrm>
              <a:off x="6073629" y="1325563"/>
              <a:ext cx="5771627" cy="4563509"/>
            </a:xfrm>
            <a:prstGeom prst="roundRect">
              <a:avLst>
                <a:gd name="adj" fmla="val 5814"/>
              </a:avLst>
            </a:prstGeom>
            <a:ln w="3175">
              <a:solidFill>
                <a:schemeClr val="bg1">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zh-CN" altLang="en-US"/>
            </a:p>
          </p:txBody>
        </p:sp>
        <p:sp>
          <p:nvSpPr>
            <p:cNvPr id="6" name="TextBox 5"/>
            <p:cNvSpPr txBox="1"/>
            <p:nvPr/>
          </p:nvSpPr>
          <p:spPr>
            <a:xfrm>
              <a:off x="6286755" y="1588188"/>
              <a:ext cx="3094840" cy="1938992"/>
            </a:xfrm>
            <a:prstGeom prst="rect">
              <a:avLst/>
            </a:prstGeom>
            <a:noFill/>
          </p:spPr>
          <p:txBody>
            <a:bodyPr wrap="square" rtlCol="0">
              <a:spAutoFit/>
            </a:bodyPr>
            <a:lstStyle/>
            <a:p>
              <a:r>
                <a:rPr kumimoji="1" lang="en-US" altLang="zh-CN" sz="2400" b="1" dirty="0"/>
                <a:t>Heat </a:t>
              </a:r>
              <a:r>
                <a:rPr kumimoji="1" lang="en-US" altLang="zh-CN" dirty="0"/>
                <a:t>:: </a:t>
              </a:r>
              <a:r>
                <a:rPr kumimoji="1" lang="en-US" altLang="zh-CN" sz="1600" dirty="0"/>
                <a:t>to measure the </a:t>
              </a:r>
              <a:r>
                <a:rPr kumimoji="1" lang="en-US" altLang="zh-CN" sz="1600" b="1" dirty="0">
                  <a:solidFill>
                    <a:srgbClr val="00B050"/>
                  </a:solidFill>
                </a:rPr>
                <a:t>popularity</a:t>
              </a:r>
              <a:r>
                <a:rPr kumimoji="1" lang="en-US" altLang="zh-CN" sz="1600" dirty="0"/>
                <a:t> of an ongoing attack, counting percentage of the attack incidents out of total incidents and number of victims in a certain time period</a:t>
              </a:r>
              <a:r>
                <a:rPr kumimoji="1" lang="en-US" altLang="zh-CN" sz="1600" dirty="0" smtClean="0"/>
                <a:t>. TOP-Ns are popular means to visualize “heat” threat intel.</a:t>
              </a:r>
              <a:endParaRPr kumimoji="1" lang="en-US" altLang="zh-CN" sz="1600" dirty="0"/>
            </a:p>
          </p:txBody>
        </p:sp>
        <p:grpSp>
          <p:nvGrpSpPr>
            <p:cNvPr id="11" name="Group 10"/>
            <p:cNvGrpSpPr/>
            <p:nvPr/>
          </p:nvGrpSpPr>
          <p:grpSpPr>
            <a:xfrm>
              <a:off x="9296457" y="3847087"/>
              <a:ext cx="2242922" cy="1696418"/>
              <a:chOff x="4315412" y="3445328"/>
              <a:chExt cx="2242921" cy="1696417"/>
            </a:xfrm>
          </p:grpSpPr>
          <p:grpSp>
            <p:nvGrpSpPr>
              <p:cNvPr id="9" name="Group 8"/>
              <p:cNvGrpSpPr/>
              <p:nvPr/>
            </p:nvGrpSpPr>
            <p:grpSpPr>
              <a:xfrm>
                <a:off x="4400550" y="3445328"/>
                <a:ext cx="2153186" cy="1496362"/>
                <a:chOff x="4400550" y="3445328"/>
                <a:chExt cx="2153186" cy="1496362"/>
              </a:xfrm>
            </p:grpSpPr>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06885" y="3445328"/>
                  <a:ext cx="446851" cy="1496362"/>
                </a:xfrm>
                <a:prstGeom prst="rect">
                  <a:avLst/>
                </a:prstGeom>
              </p:spPr>
            </p:pic>
            <p:pic>
              <p:nvPicPr>
                <p:cNvPr id="8" name="Picture 7"/>
                <p:cNvPicPr>
                  <a:picLocks noChangeAspect="1"/>
                </p:cNvPicPr>
                <p:nvPr/>
              </p:nvPicPr>
              <p:blipFill>
                <a:blip r:embed="rId5"/>
                <a:stretch>
                  <a:fillRect/>
                </a:stretch>
              </p:blipFill>
              <p:spPr>
                <a:xfrm>
                  <a:off x="4400550" y="3445328"/>
                  <a:ext cx="1644650" cy="1496362"/>
                </a:xfrm>
                <a:prstGeom prst="rect">
                  <a:avLst/>
                </a:prstGeom>
              </p:spPr>
            </p:pic>
          </p:grpSp>
          <p:sp>
            <p:nvSpPr>
              <p:cNvPr id="10" name="Rectangle 9"/>
              <p:cNvSpPr/>
              <p:nvPr/>
            </p:nvSpPr>
            <p:spPr>
              <a:xfrm>
                <a:off x="4315412" y="4941690"/>
                <a:ext cx="2242921" cy="200055"/>
              </a:xfrm>
              <a:prstGeom prst="rect">
                <a:avLst/>
              </a:prstGeom>
            </p:spPr>
            <p:txBody>
              <a:bodyPr wrap="none">
                <a:spAutoFit/>
              </a:bodyPr>
              <a:lstStyle/>
              <a:p>
                <a:r>
                  <a:rPr lang="zh-CN" altLang="en-US" sz="700" b="1"/>
                  <a:t>https://en.wikipedia.org/wiki/Mercalli_intensity_scale</a:t>
                </a:r>
              </a:p>
            </p:txBody>
          </p:sp>
        </p:grpSp>
        <p:sp>
          <p:nvSpPr>
            <p:cNvPr id="12" name="Rectangle 11"/>
            <p:cNvSpPr/>
            <p:nvPr/>
          </p:nvSpPr>
          <p:spPr>
            <a:xfrm>
              <a:off x="6286756" y="3717698"/>
              <a:ext cx="2948017" cy="1938992"/>
            </a:xfrm>
            <a:prstGeom prst="rect">
              <a:avLst/>
            </a:prstGeom>
          </p:spPr>
          <p:txBody>
            <a:bodyPr wrap="square">
              <a:spAutoFit/>
            </a:bodyPr>
            <a:lstStyle/>
            <a:p>
              <a:r>
                <a:rPr kumimoji="1" lang="en-US" altLang="zh-CN" sz="2400" b="1" dirty="0"/>
                <a:t>Intensity </a:t>
              </a:r>
              <a:r>
                <a:rPr kumimoji="1" lang="en-US" altLang="zh-CN" sz="1600" dirty="0"/>
                <a:t>:: to measure the </a:t>
              </a:r>
              <a:r>
                <a:rPr kumimoji="1" lang="en-US" altLang="zh-CN" sz="1600" b="1" dirty="0">
                  <a:solidFill>
                    <a:srgbClr val="00B050"/>
                  </a:solidFill>
                </a:rPr>
                <a:t>severity </a:t>
              </a:r>
              <a:r>
                <a:rPr kumimoji="1" lang="en-US" altLang="zh-CN" sz="1600" dirty="0"/>
                <a:t>of the attacks that a victim suffered and is suffering, e.g. number of attackers, attack counts, strength of the attack method, etc. in a certain time period.  </a:t>
              </a:r>
            </a:p>
          </p:txBody>
        </p:sp>
        <p:grpSp>
          <p:nvGrpSpPr>
            <p:cNvPr id="15" name="Group 14"/>
            <p:cNvGrpSpPr/>
            <p:nvPr/>
          </p:nvGrpSpPr>
          <p:grpSpPr>
            <a:xfrm>
              <a:off x="9613811" y="1588188"/>
              <a:ext cx="1879093" cy="1737872"/>
              <a:chOff x="3246566" y="3446524"/>
              <a:chExt cx="1879093" cy="1737872"/>
            </a:xfrm>
          </p:grpSpPr>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46566" y="4244829"/>
                <a:ext cx="1879093" cy="939567"/>
              </a:xfrm>
              <a:prstGeom prst="rect">
                <a:avLst/>
              </a:prstGeom>
            </p:spPr>
          </p:pic>
          <p:pic>
            <p:nvPicPr>
              <p:cNvPr id="14" name="图片 12"/>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3246566" y="3446524"/>
                <a:ext cx="1879092" cy="704944"/>
              </a:xfrm>
              <a:prstGeom prst="rect">
                <a:avLst/>
              </a:prstGeom>
            </p:spPr>
          </p:pic>
        </p:grpSp>
      </p:grpSp>
      <p:grpSp>
        <p:nvGrpSpPr>
          <p:cNvPr id="16" name="Group 15"/>
          <p:cNvGrpSpPr/>
          <p:nvPr/>
        </p:nvGrpSpPr>
        <p:grpSpPr>
          <a:xfrm>
            <a:off x="848318" y="2699291"/>
            <a:ext cx="3475955" cy="3189781"/>
            <a:chOff x="1143695" y="2916428"/>
            <a:chExt cx="3475955" cy="3189779"/>
          </a:xfrm>
        </p:grpSpPr>
        <p:pic>
          <p:nvPicPr>
            <p:cNvPr id="18" name="Picture 17"/>
            <p:cNvPicPr>
              <a:picLocks noChangeAspect="1"/>
            </p:cNvPicPr>
            <p:nvPr/>
          </p:nvPicPr>
          <p:blipFill>
            <a:blip r:embed="rId8"/>
            <a:stretch>
              <a:fillRect/>
            </a:stretch>
          </p:blipFill>
          <p:spPr>
            <a:xfrm>
              <a:off x="1143695" y="3173201"/>
              <a:ext cx="3475955" cy="2580403"/>
            </a:xfrm>
            <a:prstGeom prst="rect">
              <a:avLst/>
            </a:prstGeom>
          </p:spPr>
        </p:pic>
        <p:sp>
          <p:nvSpPr>
            <p:cNvPr id="19" name="Curved Left Arrow 18"/>
            <p:cNvSpPr/>
            <p:nvPr/>
          </p:nvSpPr>
          <p:spPr>
            <a:xfrm rot="18489044">
              <a:off x="2953483" y="3301015"/>
              <a:ext cx="662731" cy="1751565"/>
            </a:xfrm>
            <a:prstGeom prst="curvedLef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zh-CN" altLang="en-US">
                <a:solidFill>
                  <a:schemeClr val="tx1"/>
                </a:solidFill>
              </a:endParaRPr>
            </a:p>
          </p:txBody>
        </p:sp>
        <p:sp>
          <p:nvSpPr>
            <p:cNvPr id="20" name="TextBox 19"/>
            <p:cNvSpPr txBox="1"/>
            <p:nvPr/>
          </p:nvSpPr>
          <p:spPr>
            <a:xfrm>
              <a:off x="1786707" y="2916428"/>
              <a:ext cx="1812163" cy="369332"/>
            </a:xfrm>
            <a:prstGeom prst="rect">
              <a:avLst/>
            </a:prstGeom>
            <a:solidFill>
              <a:schemeClr val="bg1"/>
            </a:solidFill>
          </p:spPr>
          <p:txBody>
            <a:bodyPr wrap="none" rtlCol="0">
              <a:spAutoFit/>
            </a:bodyPr>
            <a:lstStyle/>
            <a:p>
              <a:r>
                <a:rPr kumimoji="1" lang="en-US" altLang="zh-CN"/>
                <a:t>Later means less!</a:t>
              </a:r>
              <a:endParaRPr kumimoji="1" lang="zh-CN" altLang="en-US" dirty="0"/>
            </a:p>
          </p:txBody>
        </p:sp>
        <p:sp>
          <p:nvSpPr>
            <p:cNvPr id="21" name="Rectangle 20"/>
            <p:cNvSpPr/>
            <p:nvPr/>
          </p:nvSpPr>
          <p:spPr>
            <a:xfrm>
              <a:off x="1336182" y="5736875"/>
              <a:ext cx="2921184" cy="369332"/>
            </a:xfrm>
            <a:prstGeom prst="rect">
              <a:avLst/>
            </a:prstGeom>
          </p:spPr>
          <p:txBody>
            <a:bodyPr wrap="none">
              <a:spAutoFit/>
            </a:bodyPr>
            <a:lstStyle/>
            <a:p>
              <a:r>
                <a:rPr lang="zh-CN" altLang="en-US"/>
                <a:t>(CVE-2017-0144 / MS17-010)</a:t>
              </a:r>
            </a:p>
          </p:txBody>
        </p:sp>
      </p:grpSp>
    </p:spTree>
    <p:extLst>
      <p:ext uri="{BB962C8B-B14F-4D97-AF65-F5344CB8AC3E}">
        <p14:creationId xmlns:p14="http://schemas.microsoft.com/office/powerpoint/2010/main" val="144667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07" y="88769"/>
            <a:ext cx="11379200" cy="1143000"/>
          </a:xfrm>
        </p:spPr>
        <p:txBody>
          <a:bodyPr/>
          <a:lstStyle/>
          <a:p>
            <a:r>
              <a:rPr kumimoji="1" lang="en-US" altLang="zh-CN" dirty="0" smtClean="0"/>
              <a:t>Know yourself, know your enemy,</a:t>
            </a:r>
            <a:r>
              <a:rPr kumimoji="1" lang="mr-IN" altLang="zh-CN" dirty="0" smtClean="0"/>
              <a:t>…</a:t>
            </a:r>
            <a:endParaRPr kumimoji="1" lang="zh-CN" altLang="en-US" dirty="0"/>
          </a:p>
        </p:txBody>
      </p:sp>
      <p:sp>
        <p:nvSpPr>
          <p:cNvPr id="5" name="Rectangle 4"/>
          <p:cNvSpPr/>
          <p:nvPr/>
        </p:nvSpPr>
        <p:spPr>
          <a:xfrm>
            <a:off x="3892053" y="2188318"/>
            <a:ext cx="6166347" cy="1938992"/>
          </a:xfrm>
          <a:prstGeom prst="rect">
            <a:avLst/>
          </a:prstGeom>
        </p:spPr>
        <p:txBody>
          <a:bodyPr wrap="square">
            <a:spAutoFit/>
          </a:bodyPr>
          <a:lstStyle/>
          <a:p>
            <a:r>
              <a:rPr lang="zh-CN" altLang="en-US" sz="2000" i="1" dirty="0"/>
              <a:t>“If you know the </a:t>
            </a:r>
            <a:r>
              <a:rPr lang="zh-CN" altLang="en-US" sz="2000" i="1" dirty="0">
                <a:solidFill>
                  <a:srgbClr val="FF0000"/>
                </a:solidFill>
              </a:rPr>
              <a:t>enemy</a:t>
            </a:r>
            <a:r>
              <a:rPr lang="zh-CN" altLang="en-US" sz="2000" i="1" dirty="0"/>
              <a:t> and know </a:t>
            </a:r>
            <a:r>
              <a:rPr lang="zh-CN" altLang="en-US" sz="2000" b="1" i="1" dirty="0">
                <a:solidFill>
                  <a:srgbClr val="00B050"/>
                </a:solidFill>
              </a:rPr>
              <a:t>yourself</a:t>
            </a:r>
            <a:r>
              <a:rPr lang="zh-CN" altLang="en-US" sz="2000" i="1" dirty="0"/>
              <a:t>, you need not fear the result of a hundred battles. If you know yourself but not the enemy, for every victory gained you will also suffer a defeat. If you know neither the enemy nor yourself, you will succumb in every battle.”</a:t>
            </a:r>
            <a:endParaRPr lang="en-US" altLang="zh-CN" sz="2000" i="1" dirty="0"/>
          </a:p>
          <a:p>
            <a:r>
              <a:rPr lang="en-US" altLang="zh-CN" sz="2000" i="1" dirty="0"/>
              <a:t>                                                     </a:t>
            </a:r>
            <a:r>
              <a:rPr lang="zh-CN" altLang="en-US" sz="2000" i="1" dirty="0"/>
              <a:t>― Sun Tzu, The Art of War</a:t>
            </a:r>
          </a:p>
        </p:txBody>
      </p:sp>
      <p:pic>
        <p:nvPicPr>
          <p:cNvPr id="6" name="Picture 5"/>
          <p:cNvPicPr>
            <a:picLocks noChangeAspect="1"/>
          </p:cNvPicPr>
          <p:nvPr/>
        </p:nvPicPr>
        <p:blipFill>
          <a:blip r:embed="rId3"/>
          <a:stretch>
            <a:fillRect/>
          </a:stretch>
        </p:blipFill>
        <p:spPr>
          <a:xfrm>
            <a:off x="2327633" y="2254306"/>
            <a:ext cx="1364872" cy="1822173"/>
          </a:xfrm>
          <a:prstGeom prst="rect">
            <a:avLst/>
          </a:prstGeom>
        </p:spPr>
      </p:pic>
    </p:spTree>
    <p:extLst>
      <p:ext uri="{BB962C8B-B14F-4D97-AF65-F5344CB8AC3E}">
        <p14:creationId xmlns:p14="http://schemas.microsoft.com/office/powerpoint/2010/main" val="16907809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53" y="117051"/>
            <a:ext cx="11379200" cy="1143000"/>
          </a:xfrm>
        </p:spPr>
        <p:txBody>
          <a:bodyPr/>
          <a:lstStyle/>
          <a:p>
            <a:r>
              <a:rPr kumimoji="1" lang="en-US" altLang="zh-CN" dirty="0" smtClean="0"/>
              <a:t>Crowd defense in cyber security</a:t>
            </a:r>
            <a:endParaRPr kumimoji="1" lang="zh-CN" altLang="en-US" dirty="0"/>
          </a:p>
        </p:txBody>
      </p:sp>
      <p:sp>
        <p:nvSpPr>
          <p:cNvPr id="5" name="Rounded Rectangle 4"/>
          <p:cNvSpPr/>
          <p:nvPr/>
        </p:nvSpPr>
        <p:spPr>
          <a:xfrm>
            <a:off x="5428527" y="1145310"/>
            <a:ext cx="6132840" cy="4664364"/>
          </a:xfrm>
          <a:prstGeom prst="roundRect">
            <a:avLst>
              <a:gd name="adj" fmla="val 5814"/>
            </a:avLst>
          </a:prstGeom>
          <a:ln w="3175">
            <a:solidFill>
              <a:schemeClr val="bg1">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zh-CN" altLang="en-US"/>
          </a:p>
        </p:txBody>
      </p:sp>
      <p:sp>
        <p:nvSpPr>
          <p:cNvPr id="6" name="TextBox 5"/>
          <p:cNvSpPr txBox="1"/>
          <p:nvPr/>
        </p:nvSpPr>
        <p:spPr>
          <a:xfrm>
            <a:off x="5746758" y="1288460"/>
            <a:ext cx="2783785" cy="2677656"/>
          </a:xfrm>
          <a:prstGeom prst="rect">
            <a:avLst/>
          </a:prstGeom>
          <a:noFill/>
        </p:spPr>
        <p:txBody>
          <a:bodyPr wrap="square" rtlCol="0">
            <a:spAutoFit/>
          </a:bodyPr>
          <a:lstStyle/>
          <a:p>
            <a:r>
              <a:rPr kumimoji="1" lang="en-US" altLang="zh-CN" sz="2400" b="1" dirty="0"/>
              <a:t>Crowd Defense</a:t>
            </a:r>
            <a:r>
              <a:rPr kumimoji="1" lang="en-US" altLang="zh-CN" dirty="0"/>
              <a:t>:: Multiple defenders mutually share threat situational intelligence  and hunting results to enhance defense. Bi-directional intelligence, MDR are also some </a:t>
            </a:r>
            <a:r>
              <a:rPr kumimoji="1" lang="en-US" altLang="zh-CN" dirty="0" smtClean="0"/>
              <a:t>sorts </a:t>
            </a:r>
            <a:r>
              <a:rPr kumimoji="1" lang="en-US" altLang="zh-CN" dirty="0"/>
              <a:t>of crowd defense.</a:t>
            </a:r>
          </a:p>
        </p:txBody>
      </p:sp>
      <p:grpSp>
        <p:nvGrpSpPr>
          <p:cNvPr id="12" name="Group 11"/>
          <p:cNvGrpSpPr/>
          <p:nvPr/>
        </p:nvGrpSpPr>
        <p:grpSpPr>
          <a:xfrm>
            <a:off x="5918473" y="4110958"/>
            <a:ext cx="5295747" cy="1518657"/>
            <a:chOff x="5918473" y="4110957"/>
            <a:chExt cx="5295747" cy="1518657"/>
          </a:xfrm>
        </p:grpSpPr>
        <p:sp>
          <p:nvSpPr>
            <p:cNvPr id="7" name="Rectangle 6"/>
            <p:cNvSpPr/>
            <p:nvPr/>
          </p:nvSpPr>
          <p:spPr>
            <a:xfrm>
              <a:off x="6613269" y="4263780"/>
              <a:ext cx="4290848" cy="923330"/>
            </a:xfrm>
            <a:prstGeom prst="rect">
              <a:avLst/>
            </a:prstGeom>
          </p:spPr>
          <p:txBody>
            <a:bodyPr wrap="square">
              <a:spAutoFit/>
            </a:bodyPr>
            <a:lstStyle/>
            <a:p>
              <a:r>
                <a:rPr lang="en-US" altLang="zh-CN" i="1" dirty="0">
                  <a:solidFill>
                    <a:srgbClr val="333333"/>
                  </a:solidFill>
                  <a:latin typeface="Open Sans" charset="0"/>
                </a:rPr>
                <a:t>We can do more to organize in the face of an attack so that all defenders are on the same page to defend effectively.</a:t>
              </a:r>
              <a:endParaRPr lang="zh-CN" altLang="en-US" i="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18473" y="4110957"/>
              <a:ext cx="529021" cy="529021"/>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flipV="1">
              <a:off x="10685199" y="5100593"/>
              <a:ext cx="529021" cy="529021"/>
            </a:xfrm>
            <a:prstGeom prst="rect">
              <a:avLst/>
            </a:prstGeom>
          </p:spPr>
        </p:pic>
      </p:gr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75553" y="1488223"/>
            <a:ext cx="2670643" cy="1836869"/>
          </a:xfrm>
          <a:prstGeom prst="rect">
            <a:avLst/>
          </a:prstGeom>
        </p:spPr>
      </p:pic>
      <p:pic>
        <p:nvPicPr>
          <p:cNvPr id="14" name="Picture 13"/>
          <p:cNvPicPr>
            <a:picLocks noChangeAspect="1"/>
          </p:cNvPicPr>
          <p:nvPr/>
        </p:nvPicPr>
        <p:blipFill>
          <a:blip r:embed="rId4"/>
          <a:stretch>
            <a:fillRect/>
          </a:stretch>
        </p:blipFill>
        <p:spPr>
          <a:xfrm>
            <a:off x="158760" y="2462582"/>
            <a:ext cx="5084061" cy="1912887"/>
          </a:xfrm>
          <a:prstGeom prst="rect">
            <a:avLst/>
          </a:prstGeom>
        </p:spPr>
      </p:pic>
      <p:sp>
        <p:nvSpPr>
          <p:cNvPr id="15" name="Rectangle 14"/>
          <p:cNvSpPr/>
          <p:nvPr/>
        </p:nvSpPr>
        <p:spPr>
          <a:xfrm>
            <a:off x="425254" y="6068128"/>
            <a:ext cx="7150549" cy="276999"/>
          </a:xfrm>
          <a:prstGeom prst="rect">
            <a:avLst/>
          </a:prstGeom>
        </p:spPr>
        <p:txBody>
          <a:bodyPr wrap="square">
            <a:spAutoFit/>
          </a:bodyPr>
          <a:lstStyle/>
          <a:p>
            <a:r>
              <a:rPr lang="en-US" altLang="zh-CN" sz="1200" dirty="0">
                <a:solidFill>
                  <a:schemeClr val="bg1">
                    <a:lumMod val="50000"/>
                  </a:schemeClr>
                </a:solidFill>
              </a:rPr>
              <a:t>Courtesy: </a:t>
            </a:r>
            <a:r>
              <a:rPr lang="zh-CN" altLang="en-US" sz="1200" dirty="0">
                <a:solidFill>
                  <a:schemeClr val="bg1">
                    <a:lumMod val="50000"/>
                  </a:schemeClr>
                </a:solidFill>
              </a:rPr>
              <a:t>https://reloadone.com/crowd-defense-group-defense-in-response-to-attacks/</a:t>
            </a:r>
          </a:p>
        </p:txBody>
      </p:sp>
    </p:spTree>
    <p:extLst>
      <p:ext uri="{BB962C8B-B14F-4D97-AF65-F5344CB8AC3E}">
        <p14:creationId xmlns:p14="http://schemas.microsoft.com/office/powerpoint/2010/main" val="1591340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948" y="103863"/>
            <a:ext cx="11379200" cy="1143000"/>
          </a:xfrm>
        </p:spPr>
        <p:txBody>
          <a:bodyPr/>
          <a:lstStyle/>
          <a:p>
            <a:r>
              <a:rPr kumimoji="1" lang="en-US" altLang="zh-CN" dirty="0" smtClean="0"/>
              <a:t>Combine crowd/global and local</a:t>
            </a:r>
            <a:endParaRPr kumimoji="1" lang="zh-CN" altLang="en-US" dirty="0"/>
          </a:p>
        </p:txBody>
      </p:sp>
      <p:pic>
        <p:nvPicPr>
          <p:cNvPr id="8" name="Picture 7"/>
          <p:cNvPicPr>
            <a:picLocks noChangeAspect="1"/>
          </p:cNvPicPr>
          <p:nvPr/>
        </p:nvPicPr>
        <p:blipFill>
          <a:blip r:embed="rId3"/>
          <a:stretch>
            <a:fillRect/>
          </a:stretch>
        </p:blipFill>
        <p:spPr>
          <a:xfrm>
            <a:off x="528950" y="5000046"/>
            <a:ext cx="2840951" cy="826117"/>
          </a:xfrm>
          <a:prstGeom prst="rect">
            <a:avLst/>
          </a:prstGeom>
        </p:spPr>
      </p:pic>
      <p:pic>
        <p:nvPicPr>
          <p:cNvPr id="10" name="Picture 9"/>
          <p:cNvPicPr>
            <a:picLocks noChangeAspect="1"/>
          </p:cNvPicPr>
          <p:nvPr/>
        </p:nvPicPr>
        <p:blipFill>
          <a:blip r:embed="rId4"/>
          <a:stretch>
            <a:fillRect/>
          </a:stretch>
        </p:blipFill>
        <p:spPr>
          <a:xfrm>
            <a:off x="5718243" y="921457"/>
            <a:ext cx="6070600" cy="1529081"/>
          </a:xfrm>
          <a:prstGeom prst="rect">
            <a:avLst/>
          </a:prstGeom>
        </p:spPr>
      </p:pic>
      <p:sp>
        <p:nvSpPr>
          <p:cNvPr id="11" name="Cloud 10"/>
          <p:cNvSpPr/>
          <p:nvPr/>
        </p:nvSpPr>
        <p:spPr>
          <a:xfrm>
            <a:off x="7602981" y="1564599"/>
            <a:ext cx="2780908" cy="462148"/>
          </a:xfrm>
          <a:prstGeom prst="cloud">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zh-CN" sz="1400">
                <a:latin typeface="Helvetica Neue Thin" charset="0"/>
                <a:ea typeface="Helvetica Neue Thin" charset="0"/>
                <a:cs typeface="Helvetica Neue Thin" charset="0"/>
              </a:rPr>
              <a:t>Crowd/Global</a:t>
            </a:r>
            <a:endParaRPr kumimoji="1" lang="zh-CN" altLang="en-US" sz="1400" dirty="0">
              <a:latin typeface="Helvetica Neue Thin" charset="0"/>
              <a:ea typeface="Helvetica Neue Thin" charset="0"/>
              <a:cs typeface="Helvetica Neue Thin" charset="0"/>
            </a:endParaRPr>
          </a:p>
        </p:txBody>
      </p:sp>
      <p:sp>
        <p:nvSpPr>
          <p:cNvPr id="13" name="Cloud 12"/>
          <p:cNvSpPr/>
          <p:nvPr/>
        </p:nvSpPr>
        <p:spPr>
          <a:xfrm>
            <a:off x="1271799" y="5316211"/>
            <a:ext cx="1970328" cy="370343"/>
          </a:xfrm>
          <a:prstGeom prst="cloud">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zh-CN" sz="1200" dirty="0">
                <a:latin typeface="Helvetica Neue Thin" charset="0"/>
                <a:ea typeface="Helvetica Neue Thin" charset="0"/>
                <a:cs typeface="Helvetica Neue Thin" charset="0"/>
              </a:rPr>
              <a:t>Enterprise/Local</a:t>
            </a:r>
            <a:endParaRPr kumimoji="1" lang="zh-CN" altLang="en-US" sz="1200" dirty="0">
              <a:latin typeface="Helvetica Neue Thin" charset="0"/>
              <a:ea typeface="Helvetica Neue Thin" charset="0"/>
              <a:cs typeface="Helvetica Neue Thin" charset="0"/>
            </a:endParaRPr>
          </a:p>
        </p:txBody>
      </p:sp>
      <p:sp>
        <p:nvSpPr>
          <p:cNvPr id="14" name="TextBox 13"/>
          <p:cNvSpPr txBox="1"/>
          <p:nvPr/>
        </p:nvSpPr>
        <p:spPr>
          <a:xfrm>
            <a:off x="1436584" y="5861053"/>
            <a:ext cx="860428" cy="307777"/>
          </a:xfrm>
          <a:prstGeom prst="rect">
            <a:avLst/>
          </a:prstGeom>
          <a:noFill/>
        </p:spPr>
        <p:txBody>
          <a:bodyPr wrap="none" rtlCol="0">
            <a:spAutoFit/>
          </a:bodyPr>
          <a:lstStyle/>
          <a:p>
            <a:r>
              <a:rPr kumimoji="1" lang="en-US" altLang="zh-CN" sz="1400" dirty="0">
                <a:latin typeface="Helvetica Neue Thin" charset="0"/>
                <a:ea typeface="Helvetica Neue Thin" charset="0"/>
                <a:cs typeface="Helvetica Neue Thin" charset="0"/>
              </a:rPr>
              <a:t>Partner 1</a:t>
            </a:r>
            <a:endParaRPr kumimoji="1" lang="zh-CN" altLang="en-US" sz="1400" dirty="0">
              <a:latin typeface="Helvetica Neue Thin" charset="0"/>
              <a:ea typeface="Helvetica Neue Thin" charset="0"/>
              <a:cs typeface="Helvetica Neue Thin" charset="0"/>
            </a:endParaRPr>
          </a:p>
        </p:txBody>
      </p:sp>
      <p:sp>
        <p:nvSpPr>
          <p:cNvPr id="17" name="TextBox 16"/>
          <p:cNvSpPr txBox="1"/>
          <p:nvPr/>
        </p:nvSpPr>
        <p:spPr>
          <a:xfrm>
            <a:off x="4817446" y="5861052"/>
            <a:ext cx="860428" cy="307777"/>
          </a:xfrm>
          <a:prstGeom prst="rect">
            <a:avLst/>
          </a:prstGeom>
          <a:noFill/>
        </p:spPr>
        <p:txBody>
          <a:bodyPr wrap="none" rtlCol="0">
            <a:spAutoFit/>
          </a:bodyPr>
          <a:lstStyle/>
          <a:p>
            <a:r>
              <a:rPr kumimoji="1" lang="en-US" altLang="zh-CN" sz="1400" dirty="0">
                <a:latin typeface="Helvetica Neue Thin" charset="0"/>
                <a:ea typeface="Helvetica Neue Thin" charset="0"/>
                <a:cs typeface="Helvetica Neue Thin" charset="0"/>
              </a:rPr>
              <a:t>Partner 2</a:t>
            </a:r>
            <a:endParaRPr kumimoji="1" lang="zh-CN" altLang="en-US" sz="1400" dirty="0">
              <a:latin typeface="Helvetica Neue Thin" charset="0"/>
              <a:ea typeface="Helvetica Neue Thin" charset="0"/>
              <a:cs typeface="Helvetica Neue Thin" charset="0"/>
            </a:endParaRPr>
          </a:p>
        </p:txBody>
      </p:sp>
      <p:sp>
        <p:nvSpPr>
          <p:cNvPr id="19" name="TextBox 18"/>
          <p:cNvSpPr txBox="1"/>
          <p:nvPr/>
        </p:nvSpPr>
        <p:spPr>
          <a:xfrm>
            <a:off x="10166041" y="5861052"/>
            <a:ext cx="882870" cy="307777"/>
          </a:xfrm>
          <a:prstGeom prst="rect">
            <a:avLst/>
          </a:prstGeom>
          <a:noFill/>
        </p:spPr>
        <p:txBody>
          <a:bodyPr wrap="none" rtlCol="0">
            <a:spAutoFit/>
          </a:bodyPr>
          <a:lstStyle/>
          <a:p>
            <a:r>
              <a:rPr kumimoji="1" lang="en-US" altLang="zh-CN" sz="1400" dirty="0">
                <a:latin typeface="Helvetica Neue Thin" charset="0"/>
                <a:ea typeface="Helvetica Neue Thin" charset="0"/>
                <a:cs typeface="Helvetica Neue Thin" charset="0"/>
              </a:rPr>
              <a:t>Partner N</a:t>
            </a:r>
            <a:endParaRPr kumimoji="1" lang="zh-CN" altLang="en-US" sz="1400" dirty="0">
              <a:latin typeface="Helvetica Neue Thin" charset="0"/>
              <a:ea typeface="Helvetica Neue Thin" charset="0"/>
              <a:cs typeface="Helvetica Neue Thin" charset="0"/>
            </a:endParaRPr>
          </a:p>
        </p:txBody>
      </p:sp>
      <p:pic>
        <p:nvPicPr>
          <p:cNvPr id="23" name="Picture 22"/>
          <p:cNvPicPr>
            <a:picLocks noChangeAspect="1"/>
          </p:cNvPicPr>
          <p:nvPr/>
        </p:nvPicPr>
        <p:blipFill>
          <a:blip r:embed="rId3"/>
          <a:stretch>
            <a:fillRect/>
          </a:stretch>
        </p:blipFill>
        <p:spPr>
          <a:xfrm>
            <a:off x="3981679" y="5000046"/>
            <a:ext cx="2840951" cy="826117"/>
          </a:xfrm>
          <a:prstGeom prst="rect">
            <a:avLst/>
          </a:prstGeom>
        </p:spPr>
      </p:pic>
      <p:sp>
        <p:nvSpPr>
          <p:cNvPr id="24" name="Cloud 23"/>
          <p:cNvSpPr/>
          <p:nvPr/>
        </p:nvSpPr>
        <p:spPr>
          <a:xfrm>
            <a:off x="4724528" y="5316211"/>
            <a:ext cx="1970328" cy="370343"/>
          </a:xfrm>
          <a:prstGeom prst="cloud">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zh-CN" sz="1200" dirty="0">
                <a:latin typeface="Helvetica Neue Thin" charset="0"/>
                <a:ea typeface="Helvetica Neue Thin" charset="0"/>
                <a:cs typeface="Helvetica Neue Thin" charset="0"/>
              </a:rPr>
              <a:t>Enterprise/Local</a:t>
            </a:r>
            <a:endParaRPr kumimoji="1" lang="zh-CN" altLang="en-US" sz="1200" dirty="0">
              <a:latin typeface="Helvetica Neue Thin" charset="0"/>
              <a:ea typeface="Helvetica Neue Thin" charset="0"/>
              <a:cs typeface="Helvetica Neue Thin" charset="0"/>
            </a:endParaRPr>
          </a:p>
        </p:txBody>
      </p:sp>
      <p:pic>
        <p:nvPicPr>
          <p:cNvPr id="25" name="Picture 24"/>
          <p:cNvPicPr>
            <a:picLocks noChangeAspect="1"/>
          </p:cNvPicPr>
          <p:nvPr/>
        </p:nvPicPr>
        <p:blipFill>
          <a:blip r:embed="rId3"/>
          <a:stretch>
            <a:fillRect/>
          </a:stretch>
        </p:blipFill>
        <p:spPr>
          <a:xfrm>
            <a:off x="9003310" y="5000046"/>
            <a:ext cx="2840951" cy="826117"/>
          </a:xfrm>
          <a:prstGeom prst="rect">
            <a:avLst/>
          </a:prstGeom>
        </p:spPr>
      </p:pic>
      <p:sp>
        <p:nvSpPr>
          <p:cNvPr id="26" name="Cloud 25"/>
          <p:cNvSpPr/>
          <p:nvPr/>
        </p:nvSpPr>
        <p:spPr>
          <a:xfrm>
            <a:off x="9746159" y="5316211"/>
            <a:ext cx="1970328" cy="370343"/>
          </a:xfrm>
          <a:prstGeom prst="cloud">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zh-CN" sz="1200" dirty="0">
                <a:latin typeface="Helvetica Neue Thin" charset="0"/>
                <a:ea typeface="Helvetica Neue Thin" charset="0"/>
                <a:cs typeface="Helvetica Neue Thin" charset="0"/>
              </a:rPr>
              <a:t>Enterprise/Local</a:t>
            </a:r>
            <a:endParaRPr kumimoji="1" lang="zh-CN" altLang="en-US" sz="1200" dirty="0">
              <a:latin typeface="Helvetica Neue Thin" charset="0"/>
              <a:ea typeface="Helvetica Neue Thin" charset="0"/>
              <a:cs typeface="Helvetica Neue Thin" charset="0"/>
            </a:endParaRPr>
          </a:p>
        </p:txBody>
      </p:sp>
      <p:sp>
        <p:nvSpPr>
          <p:cNvPr id="27" name="TextBox 26"/>
          <p:cNvSpPr txBox="1"/>
          <p:nvPr/>
        </p:nvSpPr>
        <p:spPr>
          <a:xfrm>
            <a:off x="7654725" y="5228437"/>
            <a:ext cx="502061" cy="369332"/>
          </a:xfrm>
          <a:prstGeom prst="rect">
            <a:avLst/>
          </a:prstGeom>
          <a:noFill/>
        </p:spPr>
        <p:txBody>
          <a:bodyPr wrap="none" rtlCol="0">
            <a:spAutoFit/>
          </a:bodyPr>
          <a:lstStyle/>
          <a:p>
            <a:r>
              <a:rPr kumimoji="1" lang="mr-IN" altLang="zh-CN"/>
              <a:t>……</a:t>
            </a:r>
            <a:endParaRPr kumimoji="1" lang="zh-CN" altLang="en-US" dirty="0"/>
          </a:p>
        </p:txBody>
      </p:sp>
      <p:sp>
        <p:nvSpPr>
          <p:cNvPr id="28" name="TextBox 27"/>
          <p:cNvSpPr txBox="1"/>
          <p:nvPr/>
        </p:nvSpPr>
        <p:spPr>
          <a:xfrm>
            <a:off x="528949" y="921456"/>
            <a:ext cx="4445303" cy="2585323"/>
          </a:xfrm>
          <a:prstGeom prst="rect">
            <a:avLst/>
          </a:prstGeom>
          <a:noFill/>
        </p:spPr>
        <p:txBody>
          <a:bodyPr wrap="square" rtlCol="0">
            <a:spAutoFit/>
          </a:bodyPr>
          <a:lstStyle/>
          <a:p>
            <a:pPr marL="285744" indent="-285744">
              <a:buFont typeface="Arial" charset="0"/>
              <a:buChar char="•"/>
            </a:pPr>
            <a:r>
              <a:rPr kumimoji="1" lang="en-US" altLang="zh-CN" dirty="0">
                <a:latin typeface="Helvetica Neue Thin" charset="0"/>
                <a:ea typeface="Helvetica Neue Thin" charset="0"/>
                <a:cs typeface="Helvetica Neue Thin" charset="0"/>
              </a:rPr>
              <a:t>Know what happening/happened in neighbors</a:t>
            </a:r>
          </a:p>
          <a:p>
            <a:pPr marL="285744" indent="-285744">
              <a:buFont typeface="Arial" charset="0"/>
              <a:buChar char="•"/>
            </a:pPr>
            <a:r>
              <a:rPr kumimoji="1" lang="en-US" altLang="zh-CN" dirty="0" smtClean="0">
                <a:latin typeface="Helvetica Neue Thin" charset="0"/>
                <a:ea typeface="Helvetica Neue Thin" charset="0"/>
                <a:cs typeface="Helvetica Neue Thin" charset="0"/>
              </a:rPr>
              <a:t>TOPNs </a:t>
            </a:r>
            <a:r>
              <a:rPr kumimoji="1" lang="en-US" altLang="zh-CN" dirty="0">
                <a:latin typeface="Helvetica Neue Thin" charset="0"/>
                <a:ea typeface="Helvetica Neue Thin" charset="0"/>
                <a:cs typeface="Helvetica Neue Thin" charset="0"/>
              </a:rPr>
              <a:t>matter, particular the Fast Growth, which betrays the dynamics of the threat frontline.</a:t>
            </a:r>
          </a:p>
          <a:p>
            <a:pPr marL="285744" indent="-285744">
              <a:buFont typeface="Arial" charset="0"/>
              <a:buChar char="•"/>
            </a:pPr>
            <a:r>
              <a:rPr kumimoji="1" lang="en-US" altLang="zh-CN" dirty="0" smtClean="0">
                <a:latin typeface="Helvetica Neue Thin" charset="0"/>
                <a:ea typeface="Helvetica Neue Thin" charset="0"/>
                <a:cs typeface="Helvetica Neue Thin" charset="0"/>
              </a:rPr>
              <a:t>Better triage, better hunting</a:t>
            </a:r>
          </a:p>
          <a:p>
            <a:pPr marL="285744" indent="-285744">
              <a:buFont typeface="Arial" charset="0"/>
              <a:buChar char="•"/>
            </a:pPr>
            <a:r>
              <a:rPr kumimoji="1" lang="en-US" altLang="zh-CN" dirty="0" smtClean="0">
                <a:latin typeface="Helvetica Neue Thin" charset="0"/>
                <a:ea typeface="Helvetica Neue Thin" charset="0"/>
                <a:cs typeface="Helvetica Neue Thin" charset="0"/>
              </a:rPr>
              <a:t>Once </a:t>
            </a:r>
            <a:r>
              <a:rPr kumimoji="1" lang="en-US" altLang="zh-CN" dirty="0">
                <a:latin typeface="Helvetica Neue Thin" charset="0"/>
                <a:ea typeface="Helvetica Neue Thin" charset="0"/>
                <a:cs typeface="Helvetica Neue Thin" charset="0"/>
              </a:rPr>
              <a:t>hunted, </a:t>
            </a:r>
            <a:r>
              <a:rPr kumimoji="1" lang="en-US" altLang="zh-CN" dirty="0" smtClean="0">
                <a:latin typeface="Helvetica Neue Thin" charset="0"/>
                <a:ea typeface="Helvetica Neue Thin" charset="0"/>
                <a:cs typeface="Helvetica Neue Thin" charset="0"/>
              </a:rPr>
              <a:t>new threat intel turns </a:t>
            </a:r>
            <a:r>
              <a:rPr kumimoji="1" lang="en-US" altLang="zh-CN" dirty="0">
                <a:latin typeface="Helvetica Neue Thin" charset="0"/>
                <a:ea typeface="Helvetica Neue Thin" charset="0"/>
                <a:cs typeface="Helvetica Neue Thin" charset="0"/>
              </a:rPr>
              <a:t>the UNKOWN into KNOWN, </a:t>
            </a:r>
            <a:r>
              <a:rPr kumimoji="1" lang="en-US" altLang="zh-CN" dirty="0" smtClean="0">
                <a:latin typeface="Helvetica Neue Thin" charset="0"/>
                <a:ea typeface="Helvetica Neue Thin" charset="0"/>
                <a:cs typeface="Helvetica Neue Thin" charset="0"/>
              </a:rPr>
              <a:t>immunizing </a:t>
            </a:r>
            <a:r>
              <a:rPr kumimoji="1" lang="en-US" altLang="zh-CN" dirty="0">
                <a:latin typeface="Helvetica Neue Thin" charset="0"/>
                <a:ea typeface="Helvetica Neue Thin" charset="0"/>
                <a:cs typeface="Helvetica Neue Thin" charset="0"/>
              </a:rPr>
              <a:t>the “crowd”</a:t>
            </a:r>
          </a:p>
        </p:txBody>
      </p:sp>
      <p:grpSp>
        <p:nvGrpSpPr>
          <p:cNvPr id="31" name="Group 30"/>
          <p:cNvGrpSpPr/>
          <p:nvPr/>
        </p:nvGrpSpPr>
        <p:grpSpPr>
          <a:xfrm>
            <a:off x="2128136" y="2394305"/>
            <a:ext cx="4221864" cy="2531803"/>
            <a:chOff x="2128136" y="2394304"/>
            <a:chExt cx="4221864" cy="2531803"/>
          </a:xfrm>
        </p:grpSpPr>
        <p:sp>
          <p:nvSpPr>
            <p:cNvPr id="29" name="Freeform 28"/>
            <p:cNvSpPr/>
            <p:nvPr/>
          </p:nvSpPr>
          <p:spPr>
            <a:xfrm>
              <a:off x="2128136" y="2394304"/>
              <a:ext cx="3814618" cy="2530764"/>
            </a:xfrm>
            <a:custGeom>
              <a:avLst/>
              <a:gdLst>
                <a:gd name="connsiteX0" fmla="*/ 3814618 w 3814618"/>
                <a:gd name="connsiteY0" fmla="*/ 0 h 2530764"/>
                <a:gd name="connsiteX1" fmla="*/ 1524000 w 3814618"/>
                <a:gd name="connsiteY1" fmla="*/ 591128 h 2530764"/>
                <a:gd name="connsiteX2" fmla="*/ 0 w 3814618"/>
                <a:gd name="connsiteY2" fmla="*/ 2530764 h 2530764"/>
              </a:gdLst>
              <a:ahLst/>
              <a:cxnLst>
                <a:cxn ang="0">
                  <a:pos x="connsiteX0" y="connsiteY0"/>
                </a:cxn>
                <a:cxn ang="0">
                  <a:pos x="connsiteX1" y="connsiteY1"/>
                </a:cxn>
                <a:cxn ang="0">
                  <a:pos x="connsiteX2" y="connsiteY2"/>
                </a:cxn>
              </a:cxnLst>
              <a:rect l="l" t="t" r="r" b="b"/>
              <a:pathLst>
                <a:path w="3814618" h="2530764">
                  <a:moveTo>
                    <a:pt x="3814618" y="0"/>
                  </a:moveTo>
                  <a:cubicBezTo>
                    <a:pt x="2987194" y="84667"/>
                    <a:pt x="2159770" y="169334"/>
                    <a:pt x="1524000" y="591128"/>
                  </a:cubicBezTo>
                  <a:cubicBezTo>
                    <a:pt x="888230" y="1012922"/>
                    <a:pt x="0" y="2530764"/>
                    <a:pt x="0" y="2530764"/>
                  </a:cubicBezTo>
                </a:path>
              </a:pathLst>
            </a:custGeom>
            <a:noFill/>
            <a:ln w="6350">
              <a:prstDash val="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Freeform 29"/>
            <p:cNvSpPr/>
            <p:nvPr/>
          </p:nvSpPr>
          <p:spPr>
            <a:xfrm flipH="1" flipV="1">
              <a:off x="2535382" y="2395343"/>
              <a:ext cx="3814618" cy="2530764"/>
            </a:xfrm>
            <a:custGeom>
              <a:avLst/>
              <a:gdLst>
                <a:gd name="connsiteX0" fmla="*/ 3814618 w 3814618"/>
                <a:gd name="connsiteY0" fmla="*/ 0 h 2530764"/>
                <a:gd name="connsiteX1" fmla="*/ 1524000 w 3814618"/>
                <a:gd name="connsiteY1" fmla="*/ 591128 h 2530764"/>
                <a:gd name="connsiteX2" fmla="*/ 0 w 3814618"/>
                <a:gd name="connsiteY2" fmla="*/ 2530764 h 2530764"/>
              </a:gdLst>
              <a:ahLst/>
              <a:cxnLst>
                <a:cxn ang="0">
                  <a:pos x="connsiteX0" y="connsiteY0"/>
                </a:cxn>
                <a:cxn ang="0">
                  <a:pos x="connsiteX1" y="connsiteY1"/>
                </a:cxn>
                <a:cxn ang="0">
                  <a:pos x="connsiteX2" y="connsiteY2"/>
                </a:cxn>
              </a:cxnLst>
              <a:rect l="l" t="t" r="r" b="b"/>
              <a:pathLst>
                <a:path w="3814618" h="2530764">
                  <a:moveTo>
                    <a:pt x="3814618" y="0"/>
                  </a:moveTo>
                  <a:cubicBezTo>
                    <a:pt x="2987194" y="84667"/>
                    <a:pt x="2159770" y="169334"/>
                    <a:pt x="1524000" y="591128"/>
                  </a:cubicBezTo>
                  <a:cubicBezTo>
                    <a:pt x="888230" y="1012922"/>
                    <a:pt x="0" y="2530764"/>
                    <a:pt x="0" y="2530764"/>
                  </a:cubicBezTo>
                </a:path>
              </a:pathLst>
            </a:custGeom>
            <a:noFill/>
            <a:ln w="6350">
              <a:prstDash val="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2" name="Group 31"/>
          <p:cNvGrpSpPr/>
          <p:nvPr/>
        </p:nvGrpSpPr>
        <p:grpSpPr>
          <a:xfrm>
            <a:off x="4771571" y="2430235"/>
            <a:ext cx="4221864" cy="2531803"/>
            <a:chOff x="2128136" y="2394304"/>
            <a:chExt cx="4221864" cy="2531803"/>
          </a:xfrm>
        </p:grpSpPr>
        <p:sp>
          <p:nvSpPr>
            <p:cNvPr id="33" name="Freeform 32"/>
            <p:cNvSpPr/>
            <p:nvPr/>
          </p:nvSpPr>
          <p:spPr>
            <a:xfrm>
              <a:off x="2128136" y="2394304"/>
              <a:ext cx="3814618" cy="2530764"/>
            </a:xfrm>
            <a:custGeom>
              <a:avLst/>
              <a:gdLst>
                <a:gd name="connsiteX0" fmla="*/ 3814618 w 3814618"/>
                <a:gd name="connsiteY0" fmla="*/ 0 h 2530764"/>
                <a:gd name="connsiteX1" fmla="*/ 1524000 w 3814618"/>
                <a:gd name="connsiteY1" fmla="*/ 591128 h 2530764"/>
                <a:gd name="connsiteX2" fmla="*/ 0 w 3814618"/>
                <a:gd name="connsiteY2" fmla="*/ 2530764 h 2530764"/>
              </a:gdLst>
              <a:ahLst/>
              <a:cxnLst>
                <a:cxn ang="0">
                  <a:pos x="connsiteX0" y="connsiteY0"/>
                </a:cxn>
                <a:cxn ang="0">
                  <a:pos x="connsiteX1" y="connsiteY1"/>
                </a:cxn>
                <a:cxn ang="0">
                  <a:pos x="connsiteX2" y="connsiteY2"/>
                </a:cxn>
              </a:cxnLst>
              <a:rect l="l" t="t" r="r" b="b"/>
              <a:pathLst>
                <a:path w="3814618" h="2530764">
                  <a:moveTo>
                    <a:pt x="3814618" y="0"/>
                  </a:moveTo>
                  <a:cubicBezTo>
                    <a:pt x="2987194" y="84667"/>
                    <a:pt x="2159770" y="169334"/>
                    <a:pt x="1524000" y="591128"/>
                  </a:cubicBezTo>
                  <a:cubicBezTo>
                    <a:pt x="888230" y="1012922"/>
                    <a:pt x="0" y="2530764"/>
                    <a:pt x="0" y="2530764"/>
                  </a:cubicBezTo>
                </a:path>
              </a:pathLst>
            </a:custGeom>
            <a:noFill/>
            <a:ln w="6350">
              <a:prstDash val="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Freeform 33"/>
            <p:cNvSpPr/>
            <p:nvPr/>
          </p:nvSpPr>
          <p:spPr>
            <a:xfrm flipH="1" flipV="1">
              <a:off x="2535382" y="2395343"/>
              <a:ext cx="3814618" cy="2530764"/>
            </a:xfrm>
            <a:custGeom>
              <a:avLst/>
              <a:gdLst>
                <a:gd name="connsiteX0" fmla="*/ 3814618 w 3814618"/>
                <a:gd name="connsiteY0" fmla="*/ 0 h 2530764"/>
                <a:gd name="connsiteX1" fmla="*/ 1524000 w 3814618"/>
                <a:gd name="connsiteY1" fmla="*/ 591128 h 2530764"/>
                <a:gd name="connsiteX2" fmla="*/ 0 w 3814618"/>
                <a:gd name="connsiteY2" fmla="*/ 2530764 h 2530764"/>
              </a:gdLst>
              <a:ahLst/>
              <a:cxnLst>
                <a:cxn ang="0">
                  <a:pos x="connsiteX0" y="connsiteY0"/>
                </a:cxn>
                <a:cxn ang="0">
                  <a:pos x="connsiteX1" y="connsiteY1"/>
                </a:cxn>
                <a:cxn ang="0">
                  <a:pos x="connsiteX2" y="connsiteY2"/>
                </a:cxn>
              </a:cxnLst>
              <a:rect l="l" t="t" r="r" b="b"/>
              <a:pathLst>
                <a:path w="3814618" h="2530764">
                  <a:moveTo>
                    <a:pt x="3814618" y="0"/>
                  </a:moveTo>
                  <a:cubicBezTo>
                    <a:pt x="2987194" y="84667"/>
                    <a:pt x="2159770" y="169334"/>
                    <a:pt x="1524000" y="591128"/>
                  </a:cubicBezTo>
                  <a:cubicBezTo>
                    <a:pt x="888230" y="1012922"/>
                    <a:pt x="0" y="2530764"/>
                    <a:pt x="0" y="2530764"/>
                  </a:cubicBezTo>
                </a:path>
              </a:pathLst>
            </a:custGeom>
            <a:noFill/>
            <a:ln w="6350">
              <a:prstDash val="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5" name="Group 34"/>
          <p:cNvGrpSpPr/>
          <p:nvPr/>
        </p:nvGrpSpPr>
        <p:grpSpPr>
          <a:xfrm rot="18360737">
            <a:off x="9660624" y="2712265"/>
            <a:ext cx="2708547" cy="1727708"/>
            <a:chOff x="2666343" y="3072877"/>
            <a:chExt cx="2708547" cy="1727708"/>
          </a:xfrm>
        </p:grpSpPr>
        <p:sp>
          <p:nvSpPr>
            <p:cNvPr id="36" name="Freeform 35"/>
            <p:cNvSpPr/>
            <p:nvPr/>
          </p:nvSpPr>
          <p:spPr>
            <a:xfrm rot="960722">
              <a:off x="2666343" y="3072877"/>
              <a:ext cx="2269142" cy="1532465"/>
            </a:xfrm>
            <a:custGeom>
              <a:avLst/>
              <a:gdLst>
                <a:gd name="connsiteX0" fmla="*/ 3814618 w 3814618"/>
                <a:gd name="connsiteY0" fmla="*/ 0 h 2530764"/>
                <a:gd name="connsiteX1" fmla="*/ 1524000 w 3814618"/>
                <a:gd name="connsiteY1" fmla="*/ 591128 h 2530764"/>
                <a:gd name="connsiteX2" fmla="*/ 0 w 3814618"/>
                <a:gd name="connsiteY2" fmla="*/ 2530764 h 2530764"/>
              </a:gdLst>
              <a:ahLst/>
              <a:cxnLst>
                <a:cxn ang="0">
                  <a:pos x="connsiteX0" y="connsiteY0"/>
                </a:cxn>
                <a:cxn ang="0">
                  <a:pos x="connsiteX1" y="connsiteY1"/>
                </a:cxn>
                <a:cxn ang="0">
                  <a:pos x="connsiteX2" y="connsiteY2"/>
                </a:cxn>
              </a:cxnLst>
              <a:rect l="l" t="t" r="r" b="b"/>
              <a:pathLst>
                <a:path w="3814618" h="2530764">
                  <a:moveTo>
                    <a:pt x="3814618" y="0"/>
                  </a:moveTo>
                  <a:cubicBezTo>
                    <a:pt x="2987194" y="84667"/>
                    <a:pt x="2159770" y="169334"/>
                    <a:pt x="1524000" y="591128"/>
                  </a:cubicBezTo>
                  <a:cubicBezTo>
                    <a:pt x="888230" y="1012922"/>
                    <a:pt x="0" y="2530764"/>
                    <a:pt x="0" y="2530764"/>
                  </a:cubicBezTo>
                </a:path>
              </a:pathLst>
            </a:custGeom>
            <a:noFill/>
            <a:ln w="6350">
              <a:prstDash val="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Freeform 36"/>
            <p:cNvSpPr/>
            <p:nvPr/>
          </p:nvSpPr>
          <p:spPr>
            <a:xfrm flipH="1" flipV="1">
              <a:off x="2890008" y="3733716"/>
              <a:ext cx="2484882" cy="1066869"/>
            </a:xfrm>
            <a:custGeom>
              <a:avLst/>
              <a:gdLst>
                <a:gd name="connsiteX0" fmla="*/ 3814618 w 3814618"/>
                <a:gd name="connsiteY0" fmla="*/ 0 h 2530764"/>
                <a:gd name="connsiteX1" fmla="*/ 1524000 w 3814618"/>
                <a:gd name="connsiteY1" fmla="*/ 591128 h 2530764"/>
                <a:gd name="connsiteX2" fmla="*/ 0 w 3814618"/>
                <a:gd name="connsiteY2" fmla="*/ 2530764 h 2530764"/>
              </a:gdLst>
              <a:ahLst/>
              <a:cxnLst>
                <a:cxn ang="0">
                  <a:pos x="connsiteX0" y="connsiteY0"/>
                </a:cxn>
                <a:cxn ang="0">
                  <a:pos x="connsiteX1" y="connsiteY1"/>
                </a:cxn>
                <a:cxn ang="0">
                  <a:pos x="connsiteX2" y="connsiteY2"/>
                </a:cxn>
              </a:cxnLst>
              <a:rect l="l" t="t" r="r" b="b"/>
              <a:pathLst>
                <a:path w="3814618" h="2530764">
                  <a:moveTo>
                    <a:pt x="3814618" y="0"/>
                  </a:moveTo>
                  <a:cubicBezTo>
                    <a:pt x="2987194" y="84667"/>
                    <a:pt x="2159770" y="169334"/>
                    <a:pt x="1524000" y="591128"/>
                  </a:cubicBezTo>
                  <a:cubicBezTo>
                    <a:pt x="888230" y="1012922"/>
                    <a:pt x="0" y="2530764"/>
                    <a:pt x="0" y="2530764"/>
                  </a:cubicBezTo>
                </a:path>
              </a:pathLst>
            </a:custGeom>
            <a:noFill/>
            <a:ln w="6350">
              <a:prstDash val="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0" name="Picture 19"/>
          <p:cNvPicPr>
            <a:picLocks noChangeAspect="1"/>
          </p:cNvPicPr>
          <p:nvPr/>
        </p:nvPicPr>
        <p:blipFill>
          <a:blip r:embed="rId5"/>
          <a:stretch>
            <a:fillRect/>
          </a:stretch>
        </p:blipFill>
        <p:spPr>
          <a:xfrm>
            <a:off x="6056434" y="2345494"/>
            <a:ext cx="5317537" cy="2514943"/>
          </a:xfrm>
          <a:prstGeom prst="rect">
            <a:avLst/>
          </a:prstGeom>
        </p:spPr>
      </p:pic>
    </p:spTree>
    <p:extLst>
      <p:ext uri="{BB962C8B-B14F-4D97-AF65-F5344CB8AC3E}">
        <p14:creationId xmlns:p14="http://schemas.microsoft.com/office/powerpoint/2010/main" val="18833573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57976"/>
            <a:ext cx="11379200" cy="1143000"/>
          </a:xfrm>
        </p:spPr>
        <p:txBody>
          <a:bodyPr/>
          <a:lstStyle/>
          <a:p>
            <a:r>
              <a:rPr kumimoji="1" lang="en-US" altLang="zh-CN" dirty="0" smtClean="0"/>
              <a:t>Takeaways</a:t>
            </a:r>
            <a:endParaRPr kumimoji="1" lang="zh-CN" altLang="en-US" dirty="0"/>
          </a:p>
        </p:txBody>
      </p:sp>
      <p:sp>
        <p:nvSpPr>
          <p:cNvPr id="3" name="TextBox 2"/>
          <p:cNvSpPr txBox="1"/>
          <p:nvPr/>
        </p:nvSpPr>
        <p:spPr>
          <a:xfrm>
            <a:off x="1311834" y="1684005"/>
            <a:ext cx="5825839" cy="3570208"/>
          </a:xfrm>
          <a:prstGeom prst="rect">
            <a:avLst/>
          </a:prstGeom>
          <a:noFill/>
        </p:spPr>
        <p:txBody>
          <a:bodyPr wrap="square" rtlCol="0">
            <a:spAutoFit/>
          </a:bodyPr>
          <a:lstStyle/>
          <a:p>
            <a:pPr marL="285744" indent="-285744">
              <a:spcAft>
                <a:spcPts val="600"/>
              </a:spcAft>
              <a:buFont typeface="Arial" charset="0"/>
              <a:buChar char="•"/>
            </a:pPr>
            <a:r>
              <a:rPr kumimoji="1" lang="en-US" altLang="zh-CN" sz="2400" dirty="0">
                <a:latin typeface="Helvetica Neue Light" charset="0"/>
                <a:ea typeface="Helvetica Neue Light" charset="0"/>
                <a:cs typeface="Helvetica Neue Light" charset="0"/>
              </a:rPr>
              <a:t>Threat hunting, UEBA, threat </a:t>
            </a:r>
            <a:r>
              <a:rPr kumimoji="1" lang="en-US" altLang="zh-CN" sz="2400" dirty="0" smtClean="0">
                <a:latin typeface="Helvetica Neue Light" charset="0"/>
                <a:ea typeface="Helvetica Neue Light" charset="0"/>
                <a:cs typeface="Helvetica Neue Light" charset="0"/>
              </a:rPr>
              <a:t>intel </a:t>
            </a:r>
            <a:r>
              <a:rPr kumimoji="1" lang="en-US" altLang="zh-CN" sz="2400" dirty="0">
                <a:latin typeface="Helvetica Neue Light" charset="0"/>
                <a:ea typeface="Helvetica Neue Light" charset="0"/>
                <a:cs typeface="Helvetica Neue Light" charset="0"/>
              </a:rPr>
              <a:t>are </a:t>
            </a:r>
            <a:r>
              <a:rPr kumimoji="1" lang="en-US" altLang="zh-CN" sz="2400" dirty="0" smtClean="0">
                <a:latin typeface="Helvetica Neue Light" charset="0"/>
                <a:ea typeface="Helvetica Neue Light" charset="0"/>
                <a:cs typeface="Helvetica Neue Light" charset="0"/>
              </a:rPr>
              <a:t>powerful, </a:t>
            </a:r>
            <a:r>
              <a:rPr kumimoji="1" lang="en-US" altLang="zh-CN" sz="2400" dirty="0">
                <a:latin typeface="Helvetica Neue Light" charset="0"/>
                <a:ea typeface="Helvetica Neue Light" charset="0"/>
                <a:cs typeface="Helvetica Neue Light" charset="0"/>
              </a:rPr>
              <a:t>but complicated and </a:t>
            </a:r>
            <a:r>
              <a:rPr kumimoji="1" lang="en-US" altLang="zh-CN" sz="2400" dirty="0" smtClean="0">
                <a:latin typeface="Helvetica Neue Light" charset="0"/>
                <a:ea typeface="Helvetica Neue Light" charset="0"/>
                <a:cs typeface="Helvetica Neue Light" charset="0"/>
              </a:rPr>
              <a:t>expensive</a:t>
            </a:r>
            <a:endParaRPr kumimoji="1" lang="en-US" altLang="zh-CN" sz="2400" dirty="0">
              <a:latin typeface="Helvetica Neue Light" charset="0"/>
              <a:ea typeface="Helvetica Neue Light" charset="0"/>
              <a:cs typeface="Helvetica Neue Light" charset="0"/>
            </a:endParaRPr>
          </a:p>
          <a:p>
            <a:pPr marL="285744" indent="-285744">
              <a:spcAft>
                <a:spcPts val="600"/>
              </a:spcAft>
              <a:buFont typeface="Arial" charset="0"/>
              <a:buChar char="•"/>
            </a:pPr>
            <a:r>
              <a:rPr kumimoji="1" lang="en-US" altLang="zh-CN" sz="2400" dirty="0">
                <a:latin typeface="Helvetica Neue Light" charset="0"/>
                <a:ea typeface="Helvetica Neue Light" charset="0"/>
                <a:cs typeface="Helvetica Neue Light" charset="0"/>
              </a:rPr>
              <a:t>Crowd defense helps know your enemy and peers.</a:t>
            </a:r>
          </a:p>
          <a:p>
            <a:pPr marL="285744" indent="-285744">
              <a:spcAft>
                <a:spcPts val="600"/>
              </a:spcAft>
              <a:buFont typeface="Arial" charset="0"/>
              <a:buChar char="•"/>
            </a:pPr>
            <a:r>
              <a:rPr kumimoji="1" lang="en-US" altLang="zh-CN" sz="2400" dirty="0">
                <a:latin typeface="Helvetica Neue Light" charset="0"/>
                <a:ea typeface="Helvetica Neue Light" charset="0"/>
                <a:cs typeface="Helvetica Neue Light" charset="0"/>
              </a:rPr>
              <a:t>Crowd defense leads to triage combining global and local, i.e. better usage of </a:t>
            </a:r>
            <a:r>
              <a:rPr kumimoji="1" lang="en-US" altLang="zh-CN" sz="2400" dirty="0" smtClean="0">
                <a:latin typeface="Helvetica Neue Light" charset="0"/>
                <a:ea typeface="Helvetica Neue Light" charset="0"/>
                <a:cs typeface="Helvetica Neue Light" charset="0"/>
              </a:rPr>
              <a:t>the scarcest resources - human experts.</a:t>
            </a:r>
            <a:endParaRPr kumimoji="1" lang="en-US" altLang="zh-CN" sz="2400" dirty="0">
              <a:latin typeface="Helvetica Neue Light" charset="0"/>
              <a:ea typeface="Helvetica Neue Light" charset="0"/>
              <a:cs typeface="Helvetica Neue Light" charset="0"/>
            </a:endParaRPr>
          </a:p>
        </p:txBody>
      </p:sp>
      <p:cxnSp>
        <p:nvCxnSpPr>
          <p:cNvPr id="4" name="Straight Connector 3"/>
          <p:cNvCxnSpPr/>
          <p:nvPr/>
        </p:nvCxnSpPr>
        <p:spPr>
          <a:xfrm flipH="1">
            <a:off x="670994" y="1684004"/>
            <a:ext cx="26895" cy="3523131"/>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7751618" y="2697991"/>
            <a:ext cx="3059551" cy="1619179"/>
          </a:xfrm>
          <a:prstGeom prst="rect">
            <a:avLst/>
          </a:prstGeom>
        </p:spPr>
      </p:pic>
    </p:spTree>
    <p:extLst>
      <p:ext uri="{BB962C8B-B14F-4D97-AF65-F5344CB8AC3E}">
        <p14:creationId xmlns:p14="http://schemas.microsoft.com/office/powerpoint/2010/main" val="7840192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1155" y="0"/>
            <a:ext cx="6134100" cy="6858000"/>
          </a:xfrm>
          <a:prstGeom prst="rect">
            <a:avLst/>
          </a:prstGeom>
          <a:gradFill>
            <a:gsLst>
              <a:gs pos="0">
                <a:schemeClr val="accent3">
                  <a:alpha val="90000"/>
                </a:schemeClr>
              </a:gs>
              <a:gs pos="100000">
                <a:schemeClr val="accent3">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4577" y="3538163"/>
            <a:ext cx="5082635" cy="1309451"/>
          </a:xfrm>
        </p:spPr>
        <p:txBody>
          <a:bodyPr>
            <a:normAutofit/>
          </a:bodyPr>
          <a:lstStyle/>
          <a:p>
            <a:r>
              <a:rPr lang="en-US" sz="2000" dirty="0">
                <a:solidFill>
                  <a:schemeClr val="accent1"/>
                </a:solidFill>
              </a:rPr>
              <a:t>www.nsfocus.com</a:t>
            </a:r>
            <a:endParaRPr lang="en-US" sz="2000" dirty="0">
              <a:solidFill>
                <a:schemeClr val="accent1"/>
              </a:solidFill>
              <a:hlinkClick r:id="rId4"/>
            </a:endParaRPr>
          </a:p>
          <a:p>
            <a:r>
              <a:rPr lang="en-US" sz="2000" dirty="0">
                <a:solidFill>
                  <a:schemeClr val="accent1"/>
                </a:solidFill>
              </a:rPr>
              <a:t>Richard.zhao@nsfocusglobal.com</a:t>
            </a:r>
          </a:p>
        </p:txBody>
      </p:sp>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9233" y="2954982"/>
            <a:ext cx="3402404" cy="358847"/>
          </a:xfrm>
          <a:prstGeom prst="rect">
            <a:avLst/>
          </a:prstGeom>
        </p:spPr>
      </p:pic>
      <p:grpSp>
        <p:nvGrpSpPr>
          <p:cNvPr id="7" name="Group 6"/>
          <p:cNvGrpSpPr/>
          <p:nvPr/>
        </p:nvGrpSpPr>
        <p:grpSpPr>
          <a:xfrm>
            <a:off x="569232" y="4481195"/>
            <a:ext cx="4917168" cy="1954555"/>
            <a:chOff x="569232" y="4111739"/>
            <a:chExt cx="4917168" cy="1954555"/>
          </a:xfrm>
        </p:grpSpPr>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9232" y="4111739"/>
              <a:ext cx="448713" cy="1788531"/>
            </a:xfrm>
            <a:prstGeom prst="rect">
              <a:avLst/>
            </a:prstGeom>
          </p:spPr>
        </p:pic>
        <p:sp>
          <p:nvSpPr>
            <p:cNvPr id="9" name="Rectangle 8"/>
            <p:cNvSpPr/>
            <p:nvPr/>
          </p:nvSpPr>
          <p:spPr>
            <a:xfrm>
              <a:off x="1142677" y="4111739"/>
              <a:ext cx="4343723" cy="443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spcAft>
                  <a:spcPts val="400"/>
                </a:spcAft>
                <a:buClr>
                  <a:srgbClr val="64AA0B"/>
                </a:buClr>
              </a:pPr>
              <a:r>
                <a:rPr lang="en-US" sz="1600" dirty="0">
                  <a:solidFill>
                    <a:schemeClr val="bg1"/>
                  </a:solidFill>
                  <a:latin typeface="Calibri Light" charset="0"/>
                  <a:ea typeface="Calibri Light" charset="0"/>
                  <a:cs typeface="Calibri Light" charset="0"/>
                  <a:hlinkClick r:id="rId7"/>
                </a:rPr>
                <a:t>https://www.linkedin.com/company/nsfocus</a:t>
              </a:r>
              <a:endParaRPr lang="en-US" sz="1600" dirty="0">
                <a:solidFill>
                  <a:schemeClr val="bg1"/>
                </a:solidFill>
                <a:latin typeface="Calibri Light" charset="0"/>
                <a:ea typeface="Calibri Light" charset="0"/>
                <a:cs typeface="Calibri Light" charset="0"/>
              </a:endParaRPr>
            </a:p>
            <a:p>
              <a:pPr marL="0" lvl="1">
                <a:spcAft>
                  <a:spcPts val="400"/>
                </a:spcAft>
                <a:buClr>
                  <a:srgbClr val="64AA0B"/>
                </a:buClr>
              </a:pPr>
              <a:r>
                <a:rPr lang="en-US" sz="1600" dirty="0">
                  <a:solidFill>
                    <a:schemeClr val="bg1"/>
                  </a:solidFill>
                  <a:latin typeface="Calibri Light" charset="0"/>
                  <a:ea typeface="Calibri Light" charset="0"/>
                  <a:cs typeface="Calibri Light" charset="0"/>
                  <a:hlinkClick r:id="rId8"/>
                </a:rPr>
                <a:t>https://www.linkedin.com/in/zhaol/</a:t>
              </a:r>
              <a:endParaRPr lang="en-US" sz="1600" dirty="0">
                <a:solidFill>
                  <a:schemeClr val="bg1"/>
                </a:solidFill>
                <a:latin typeface="Calibri Light" charset="0"/>
                <a:ea typeface="Calibri Light" charset="0"/>
                <a:cs typeface="Calibri Light" charset="0"/>
              </a:endParaRPr>
            </a:p>
          </p:txBody>
        </p:sp>
        <p:sp>
          <p:nvSpPr>
            <p:cNvPr id="10" name="Rectangle 9"/>
            <p:cNvSpPr/>
            <p:nvPr/>
          </p:nvSpPr>
          <p:spPr>
            <a:xfrm>
              <a:off x="1142676" y="4784127"/>
              <a:ext cx="4343723" cy="443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spcAft>
                  <a:spcPts val="400"/>
                </a:spcAft>
                <a:buClr>
                  <a:srgbClr val="64AA0B"/>
                </a:buClr>
              </a:pPr>
              <a:r>
                <a:rPr lang="en-US" sz="1600" dirty="0">
                  <a:solidFill>
                    <a:schemeClr val="bg1"/>
                  </a:solidFill>
                  <a:latin typeface="Calibri Light" charset="0"/>
                  <a:ea typeface="Calibri Light" charset="0"/>
                  <a:cs typeface="Calibri Light" charset="0"/>
                  <a:hlinkClick r:id="rId9"/>
                </a:rPr>
                <a:t>https://www.facebook.com/nsfocus/</a:t>
              </a:r>
              <a:endParaRPr lang="en-US" sz="1600" dirty="0">
                <a:solidFill>
                  <a:schemeClr val="bg1"/>
                </a:solidFill>
                <a:latin typeface="Calibri Light" charset="0"/>
                <a:ea typeface="Calibri Light" charset="0"/>
                <a:cs typeface="Calibri Light" charset="0"/>
              </a:endParaRPr>
            </a:p>
          </p:txBody>
        </p:sp>
        <p:sp>
          <p:nvSpPr>
            <p:cNvPr id="11" name="Rectangle 10"/>
            <p:cNvSpPr/>
            <p:nvPr/>
          </p:nvSpPr>
          <p:spPr>
            <a:xfrm>
              <a:off x="1142676" y="5227880"/>
              <a:ext cx="4343723" cy="838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spcAft>
                  <a:spcPts val="400"/>
                </a:spcAft>
                <a:buClr>
                  <a:srgbClr val="64AA0B"/>
                </a:buClr>
              </a:pPr>
              <a:r>
                <a:rPr lang="en-US" sz="1600" dirty="0">
                  <a:solidFill>
                    <a:schemeClr val="bg1"/>
                  </a:solidFill>
                  <a:latin typeface="Calibri Light" charset="0"/>
                  <a:ea typeface="Calibri Light" charset="0"/>
                  <a:cs typeface="Calibri Light" charset="0"/>
                  <a:hlinkClick r:id="rId10"/>
                </a:rPr>
                <a:t>https://twitter.com/NSFOCUS_Intl</a:t>
              </a:r>
              <a:endParaRPr lang="en-US" sz="1600" dirty="0">
                <a:solidFill>
                  <a:schemeClr val="bg1"/>
                </a:solidFill>
                <a:latin typeface="Calibri Light" charset="0"/>
                <a:ea typeface="Calibri Light" charset="0"/>
                <a:cs typeface="Calibri Light" charset="0"/>
              </a:endParaRPr>
            </a:p>
            <a:p>
              <a:pPr marL="0" lvl="1">
                <a:spcAft>
                  <a:spcPts val="400"/>
                </a:spcAft>
                <a:buClr>
                  <a:srgbClr val="64AA0B"/>
                </a:buClr>
              </a:pPr>
              <a:r>
                <a:rPr lang="en-US" altLang="zh-CN" sz="1600" dirty="0">
                  <a:solidFill>
                    <a:schemeClr val="bg1"/>
                  </a:solidFill>
                  <a:latin typeface="Calibri Light" charset="0"/>
                  <a:ea typeface="Calibri Light" charset="0"/>
                  <a:cs typeface="Calibri Light" charset="0"/>
                  <a:hlinkClick r:id="rId11"/>
                </a:rPr>
                <a:t>https://twitter.com/zhaol</a:t>
              </a:r>
              <a:endParaRPr lang="en-US" altLang="zh-CN" sz="1600" dirty="0">
                <a:solidFill>
                  <a:schemeClr val="bg1"/>
                </a:solidFill>
                <a:latin typeface="Calibri Light" charset="0"/>
                <a:ea typeface="Calibri Light" charset="0"/>
                <a:cs typeface="Calibri Light" charset="0"/>
              </a:endParaRPr>
            </a:p>
          </p:txBody>
        </p:sp>
      </p:grpSp>
      <p:pic>
        <p:nvPicPr>
          <p:cNvPr id="14" name="Picture 13"/>
          <p:cNvPicPr>
            <a:picLocks noChangeAspect="1"/>
          </p:cNvPicPr>
          <p:nvPr/>
        </p:nvPicPr>
        <p:blipFill>
          <a:blip r:embed="rId12"/>
          <a:stretch>
            <a:fillRect/>
          </a:stretch>
        </p:blipFill>
        <p:spPr>
          <a:xfrm>
            <a:off x="478644" y="457948"/>
            <a:ext cx="5174505" cy="1791643"/>
          </a:xfrm>
          <a:prstGeom prst="rect">
            <a:avLst/>
          </a:prstGeom>
        </p:spPr>
      </p:pic>
    </p:spTree>
    <p:extLst>
      <p:ext uri="{BB962C8B-B14F-4D97-AF65-F5344CB8AC3E}">
        <p14:creationId xmlns:p14="http://schemas.microsoft.com/office/powerpoint/2010/main" val="365526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556" y="92017"/>
            <a:ext cx="11379200" cy="1143000"/>
          </a:xfrm>
        </p:spPr>
        <p:txBody>
          <a:bodyPr/>
          <a:lstStyle/>
          <a:p>
            <a:r>
              <a:rPr kumimoji="1" lang="en-US" altLang="zh-CN" dirty="0" smtClean="0"/>
              <a:t>Anything beyond 35 IP Addresses?</a:t>
            </a:r>
            <a:endParaRPr kumimoji="1" lang="zh-CN" altLang="en-US" dirty="0"/>
          </a:p>
        </p:txBody>
      </p:sp>
      <p:sp>
        <p:nvSpPr>
          <p:cNvPr id="4" name="Rectangle 3"/>
          <p:cNvSpPr/>
          <p:nvPr/>
        </p:nvSpPr>
        <p:spPr>
          <a:xfrm>
            <a:off x="451556" y="5971249"/>
            <a:ext cx="9588371" cy="276999"/>
          </a:xfrm>
          <a:prstGeom prst="rect">
            <a:avLst/>
          </a:prstGeom>
        </p:spPr>
        <p:txBody>
          <a:bodyPr wrap="square">
            <a:spAutoFit/>
          </a:bodyPr>
          <a:lstStyle/>
          <a:p>
            <a:r>
              <a:rPr lang="zh-CN" altLang="en-US" sz="1200" dirty="0">
                <a:solidFill>
                  <a:schemeClr val="bg1">
                    <a:lumMod val="50000"/>
                  </a:schemeClr>
                </a:solidFill>
              </a:rPr>
              <a:t>https://arstechnica.com/information-technology/2017/09/massive-equifax-hack-reportedly-started-4-months-before-it-was-detected/</a:t>
            </a:r>
          </a:p>
        </p:txBody>
      </p:sp>
      <p:pic>
        <p:nvPicPr>
          <p:cNvPr id="5" name="Picture 4"/>
          <p:cNvPicPr>
            <a:picLocks noChangeAspect="1"/>
          </p:cNvPicPr>
          <p:nvPr/>
        </p:nvPicPr>
        <p:blipFill>
          <a:blip r:embed="rId3"/>
          <a:stretch>
            <a:fillRect/>
          </a:stretch>
        </p:blipFill>
        <p:spPr>
          <a:xfrm>
            <a:off x="6519224" y="1023391"/>
            <a:ext cx="5014320" cy="3340792"/>
          </a:xfrm>
          <a:prstGeom prst="rect">
            <a:avLst/>
          </a:prstGeom>
        </p:spPr>
      </p:pic>
      <p:sp>
        <p:nvSpPr>
          <p:cNvPr id="6" name="Rectangle 5"/>
          <p:cNvSpPr/>
          <p:nvPr/>
        </p:nvSpPr>
        <p:spPr>
          <a:xfrm>
            <a:off x="720435" y="1023391"/>
            <a:ext cx="5223165" cy="4154984"/>
          </a:xfrm>
          <a:prstGeom prst="rect">
            <a:avLst/>
          </a:prstGeom>
        </p:spPr>
        <p:txBody>
          <a:bodyPr wrap="square">
            <a:spAutoFit/>
          </a:bodyPr>
          <a:lstStyle/>
          <a:p>
            <a:r>
              <a:rPr lang="zh-CN" altLang="en-US" sz="2400" dirty="0"/>
              <a:t>Mandiant, the FireEye unit that Equifax called in to investigate the breach, said it has detected about </a:t>
            </a:r>
            <a:r>
              <a:rPr lang="zh-CN" altLang="en-US" sz="2400" b="1" i="1" dirty="0"/>
              <a:t>35 IP addresses </a:t>
            </a:r>
            <a:r>
              <a:rPr lang="zh-CN" altLang="en-US" sz="2400" dirty="0"/>
              <a:t>the attackers used to access the company's network. The hackers' identity remains unknown. Mandiant has been </a:t>
            </a:r>
            <a:r>
              <a:rPr lang="zh-CN" altLang="en-US" sz="2400" b="1" i="1" dirty="0"/>
              <a:t>unable to attribute</a:t>
            </a:r>
            <a:r>
              <a:rPr lang="zh-CN" altLang="en-US" sz="2400" dirty="0"/>
              <a:t> the breach to any hacking groups it currently tracks, and the tools, tactics, and procedures used in the hack don't overlap with those seen in previous Mandiant investigations.</a:t>
            </a:r>
          </a:p>
        </p:txBody>
      </p:sp>
      <p:pic>
        <p:nvPicPr>
          <p:cNvPr id="7" name="Picture 6"/>
          <p:cNvPicPr>
            <a:picLocks noChangeAspect="1"/>
          </p:cNvPicPr>
          <p:nvPr/>
        </p:nvPicPr>
        <p:blipFill>
          <a:blip r:embed="rId4"/>
          <a:stretch>
            <a:fillRect/>
          </a:stretch>
        </p:blipFill>
        <p:spPr>
          <a:xfrm>
            <a:off x="6519223" y="4525848"/>
            <a:ext cx="5014320" cy="1214889"/>
          </a:xfrm>
          <a:prstGeom prst="rect">
            <a:avLst/>
          </a:prstGeom>
        </p:spPr>
      </p:pic>
    </p:spTree>
    <p:extLst>
      <p:ext uri="{BB962C8B-B14F-4D97-AF65-F5344CB8AC3E}">
        <p14:creationId xmlns:p14="http://schemas.microsoft.com/office/powerpoint/2010/main" val="674543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659" y="65997"/>
            <a:ext cx="11379200" cy="1143000"/>
          </a:xfrm>
        </p:spPr>
        <p:txBody>
          <a:bodyPr/>
          <a:lstStyle/>
          <a:p>
            <a:r>
              <a:rPr lang="en-US" altLang="zh-CN" dirty="0" smtClean="0"/>
              <a:t>Why happened again after target</a:t>
            </a:r>
            <a:r>
              <a:rPr lang="zh-CN" altLang="en-US" dirty="0" smtClean="0"/>
              <a:t>？</a:t>
            </a:r>
            <a:endParaRPr lang="en-US" dirty="0"/>
          </a:p>
        </p:txBody>
      </p:sp>
      <p:sp>
        <p:nvSpPr>
          <p:cNvPr id="3" name="TextBox 2"/>
          <p:cNvSpPr txBox="1"/>
          <p:nvPr/>
        </p:nvSpPr>
        <p:spPr>
          <a:xfrm>
            <a:off x="744253" y="1462078"/>
            <a:ext cx="2868029" cy="584775"/>
          </a:xfrm>
          <a:prstGeom prst="rect">
            <a:avLst/>
          </a:prstGeom>
          <a:noFill/>
        </p:spPr>
        <p:txBody>
          <a:bodyPr wrap="none" rtlCol="0">
            <a:spAutoFit/>
          </a:bodyPr>
          <a:lstStyle/>
          <a:p>
            <a:r>
              <a:rPr lang="en-US" altLang="zh-CN" sz="3200" b="1" dirty="0">
                <a:latin typeface="Helvetica" charset="0"/>
                <a:ea typeface="Helvetica" charset="0"/>
                <a:cs typeface="Helvetica" charset="0"/>
              </a:rPr>
              <a:t>Willingness</a:t>
            </a:r>
            <a:r>
              <a:rPr lang="zh-CN" altLang="en-US" sz="3200" b="1" dirty="0">
                <a:latin typeface="Helvetica" charset="0"/>
                <a:ea typeface="Helvetica" charset="0"/>
                <a:cs typeface="Helvetica" charset="0"/>
              </a:rPr>
              <a:t>？</a:t>
            </a:r>
          </a:p>
        </p:txBody>
      </p:sp>
      <p:sp>
        <p:nvSpPr>
          <p:cNvPr id="4" name="TextBox 3"/>
          <p:cNvSpPr txBox="1"/>
          <p:nvPr/>
        </p:nvSpPr>
        <p:spPr>
          <a:xfrm>
            <a:off x="3169715" y="2583257"/>
            <a:ext cx="4237057" cy="1077218"/>
          </a:xfrm>
          <a:prstGeom prst="rect">
            <a:avLst/>
          </a:prstGeom>
          <a:noFill/>
        </p:spPr>
        <p:txBody>
          <a:bodyPr wrap="none" rtlCol="0">
            <a:spAutoFit/>
          </a:bodyPr>
          <a:lstStyle/>
          <a:p>
            <a:r>
              <a:rPr lang="en-US" altLang="zh-CN" sz="3200" b="1">
                <a:latin typeface="Helvetica" charset="0"/>
                <a:ea typeface="Helvetica" charset="0"/>
                <a:cs typeface="Helvetica" charset="0"/>
              </a:rPr>
              <a:t>Resource/</a:t>
            </a:r>
          </a:p>
          <a:p>
            <a:r>
              <a:rPr lang="en-US" altLang="zh-CN" sz="3200" b="1" dirty="0">
                <a:latin typeface="Helvetica" charset="0"/>
                <a:ea typeface="Helvetica" charset="0"/>
                <a:cs typeface="Helvetica" charset="0"/>
              </a:rPr>
              <a:t>Domain Knowledge?</a:t>
            </a:r>
            <a:endParaRPr lang="zh-CN" altLang="en-US" sz="3200" b="1" dirty="0">
              <a:latin typeface="Helvetica" charset="0"/>
              <a:ea typeface="Helvetica" charset="0"/>
              <a:cs typeface="Helvetica" charset="0"/>
            </a:endParaRPr>
          </a:p>
        </p:txBody>
      </p:sp>
      <p:sp>
        <p:nvSpPr>
          <p:cNvPr id="5" name="TextBox 4"/>
          <p:cNvSpPr txBox="1"/>
          <p:nvPr/>
        </p:nvSpPr>
        <p:spPr>
          <a:xfrm>
            <a:off x="6213099" y="4436239"/>
            <a:ext cx="5306261" cy="584775"/>
          </a:xfrm>
          <a:prstGeom prst="rect">
            <a:avLst/>
          </a:prstGeom>
          <a:noFill/>
        </p:spPr>
        <p:txBody>
          <a:bodyPr wrap="none" rtlCol="0">
            <a:spAutoFit/>
          </a:bodyPr>
          <a:lstStyle/>
          <a:p>
            <a:r>
              <a:rPr lang="en-US" altLang="zh-CN" sz="3200" b="1" dirty="0">
                <a:latin typeface="Helvetica" charset="0"/>
                <a:ea typeface="Helvetica" charset="0"/>
                <a:cs typeface="Helvetica" charset="0"/>
              </a:rPr>
              <a:t>Intelligence/Prioritization?</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6906" y="970919"/>
            <a:ext cx="5484301" cy="1913792"/>
          </a:xfrm>
          <a:prstGeom prst="rect">
            <a:avLst/>
          </a:prstGeom>
        </p:spPr>
      </p:pic>
      <p:sp>
        <p:nvSpPr>
          <p:cNvPr id="9" name="TextBox 8"/>
          <p:cNvSpPr txBox="1"/>
          <p:nvPr/>
        </p:nvSpPr>
        <p:spPr>
          <a:xfrm>
            <a:off x="6213100" y="5948472"/>
            <a:ext cx="5773760" cy="338554"/>
          </a:xfrm>
          <a:prstGeom prst="rect">
            <a:avLst/>
          </a:prstGeom>
          <a:noFill/>
        </p:spPr>
        <p:txBody>
          <a:bodyPr wrap="none" rtlCol="0">
            <a:spAutoFit/>
          </a:bodyPr>
          <a:lstStyle/>
          <a:p>
            <a:r>
              <a:rPr lang="en-US" sz="1600" dirty="0">
                <a:solidFill>
                  <a:schemeClr val="bg1">
                    <a:lumMod val="50000"/>
                  </a:schemeClr>
                </a:solidFill>
                <a:ea typeface="Arial Narrow" charset="0"/>
                <a:cs typeface="Arial Narrow" charset="0"/>
              </a:rPr>
              <a:t>Data Source: A “Kill Chain</a:t>
            </a:r>
            <a:r>
              <a:rPr lang="en-US" sz="1600">
                <a:solidFill>
                  <a:schemeClr val="bg1">
                    <a:lumMod val="50000"/>
                  </a:schemeClr>
                </a:solidFill>
                <a:ea typeface="Arial Narrow" charset="0"/>
                <a:cs typeface="Arial Narrow" charset="0"/>
              </a:rPr>
              <a:t>” Analysis </a:t>
            </a:r>
            <a:r>
              <a:rPr lang="en-US" sz="1600" dirty="0">
                <a:solidFill>
                  <a:schemeClr val="bg1">
                    <a:lumMod val="50000"/>
                  </a:schemeClr>
                </a:solidFill>
                <a:ea typeface="Arial Narrow" charset="0"/>
                <a:cs typeface="Arial Narrow" charset="0"/>
              </a:rPr>
              <a:t>of the 2013 Target Data </a:t>
            </a:r>
            <a:r>
              <a:rPr lang="en-US" sz="1600">
                <a:solidFill>
                  <a:schemeClr val="bg1">
                    <a:lumMod val="50000"/>
                  </a:schemeClr>
                </a:solidFill>
                <a:ea typeface="Arial Narrow" charset="0"/>
                <a:cs typeface="Arial Narrow" charset="0"/>
              </a:rPr>
              <a:t>Breach </a:t>
            </a:r>
            <a:endParaRPr lang="en-US" sz="1600" dirty="0">
              <a:solidFill>
                <a:schemeClr val="bg1">
                  <a:lumMod val="50000"/>
                </a:schemeClr>
              </a:solidFill>
              <a:ea typeface="Arial Narrow" charset="0"/>
              <a:cs typeface="Arial Narrow" charset="0"/>
            </a:endParaRPr>
          </a:p>
        </p:txBody>
      </p:sp>
      <p:grpSp>
        <p:nvGrpSpPr>
          <p:cNvPr id="12" name="Group 11"/>
          <p:cNvGrpSpPr/>
          <p:nvPr/>
        </p:nvGrpSpPr>
        <p:grpSpPr>
          <a:xfrm>
            <a:off x="744253" y="4436239"/>
            <a:ext cx="4247722" cy="1643104"/>
            <a:chOff x="744253" y="4436239"/>
            <a:chExt cx="4247722" cy="1643104"/>
          </a:xfrm>
        </p:grpSpPr>
        <p:pic>
          <p:nvPicPr>
            <p:cNvPr id="10" name="Picture 9"/>
            <p:cNvPicPr>
              <a:picLocks noChangeAspect="1"/>
            </p:cNvPicPr>
            <p:nvPr/>
          </p:nvPicPr>
          <p:blipFill>
            <a:blip r:embed="rId4"/>
            <a:stretch>
              <a:fillRect/>
            </a:stretch>
          </p:blipFill>
          <p:spPr>
            <a:xfrm>
              <a:off x="744253" y="4436239"/>
              <a:ext cx="4247722" cy="646773"/>
            </a:xfrm>
            <a:prstGeom prst="rect">
              <a:avLst/>
            </a:prstGeom>
          </p:spPr>
        </p:pic>
        <p:pic>
          <p:nvPicPr>
            <p:cNvPr id="7" name="Picture 6"/>
            <p:cNvPicPr>
              <a:picLocks noChangeAspect="1"/>
            </p:cNvPicPr>
            <p:nvPr/>
          </p:nvPicPr>
          <p:blipFill>
            <a:blip r:embed="rId5"/>
            <a:stretch>
              <a:fillRect/>
            </a:stretch>
          </p:blipFill>
          <p:spPr>
            <a:xfrm>
              <a:off x="833718" y="5083012"/>
              <a:ext cx="4007223" cy="765499"/>
            </a:xfrm>
            <a:prstGeom prst="rect">
              <a:avLst/>
            </a:prstGeom>
          </p:spPr>
        </p:pic>
        <p:sp>
          <p:nvSpPr>
            <p:cNvPr id="11" name="Rectangle 10"/>
            <p:cNvSpPr/>
            <p:nvPr/>
          </p:nvSpPr>
          <p:spPr>
            <a:xfrm>
              <a:off x="833718" y="5848511"/>
              <a:ext cx="4007223" cy="230832"/>
            </a:xfrm>
            <a:prstGeom prst="rect">
              <a:avLst/>
            </a:prstGeom>
          </p:spPr>
          <p:txBody>
            <a:bodyPr wrap="square">
              <a:spAutoFit/>
            </a:bodyPr>
            <a:lstStyle/>
            <a:p>
              <a:r>
                <a:rPr lang="en-US" altLang="zh-CN" sz="900">
                  <a:solidFill>
                    <a:schemeClr val="bg1">
                      <a:lumMod val="50000"/>
                    </a:schemeClr>
                  </a:solidFill>
                </a:rPr>
                <a:t>Source: </a:t>
              </a:r>
              <a:r>
                <a:rPr lang="zh-CN" altLang="en-US" sz="900" dirty="0">
                  <a:solidFill>
                    <a:schemeClr val="bg1">
                      <a:lumMod val="50000"/>
                    </a:schemeClr>
                  </a:solidFill>
                </a:rPr>
                <a:t>https://blogs.gartner.com/jay-heiser/2017/10/05/outrunthebear/</a:t>
              </a:r>
            </a:p>
          </p:txBody>
        </p:sp>
      </p:grpSp>
    </p:spTree>
    <p:extLst>
      <p:ext uri="{BB962C8B-B14F-4D97-AF65-F5344CB8AC3E}">
        <p14:creationId xmlns:p14="http://schemas.microsoft.com/office/powerpoint/2010/main" val="5336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993" y="55717"/>
            <a:ext cx="11379200" cy="1143000"/>
          </a:xfrm>
        </p:spPr>
        <p:txBody>
          <a:bodyPr>
            <a:normAutofit/>
          </a:bodyPr>
          <a:lstStyle/>
          <a:p>
            <a:r>
              <a:rPr lang="en-US" altLang="zh-CN" sz="3600" dirty="0">
                <a:latin typeface="微软雅黑 Light" panose="020B0502040204020203" pitchFamily="34" charset="-122"/>
                <a:ea typeface="微软雅黑 Light" panose="020B0502040204020203" pitchFamily="34" charset="-122"/>
              </a:rPr>
              <a:t>The Game of Offense and Defense</a:t>
            </a:r>
            <a:endParaRPr lang="en-US" sz="3600" dirty="0">
              <a:latin typeface="微软雅黑 Light" panose="020B0502040204020203" pitchFamily="34" charset="-122"/>
              <a:ea typeface="微软雅黑 Light" panose="020B0502040204020203" pitchFamily="34" charset="-122"/>
            </a:endParaRPr>
          </a:p>
        </p:txBody>
      </p:sp>
      <p:sp>
        <p:nvSpPr>
          <p:cNvPr id="15" name="TextBox 14"/>
          <p:cNvSpPr txBox="1"/>
          <p:nvPr/>
        </p:nvSpPr>
        <p:spPr>
          <a:xfrm>
            <a:off x="968442" y="3091602"/>
            <a:ext cx="7114404" cy="2800767"/>
          </a:xfrm>
          <a:prstGeom prst="rect">
            <a:avLst/>
          </a:prstGeom>
          <a:noFill/>
        </p:spPr>
        <p:txBody>
          <a:bodyPr wrap="square" rtlCol="0">
            <a:spAutoFit/>
          </a:bodyPr>
          <a:lstStyle/>
          <a:p>
            <a:pPr marL="342891" indent="-342891">
              <a:buFont typeface="Wingdings" panose="05000000000000000000" pitchFamily="2" charset="2"/>
              <a:buChar char="q"/>
            </a:pPr>
            <a:r>
              <a:rPr lang="en-US" altLang="zh-CN" sz="2400" dirty="0">
                <a:latin typeface="Helvetica Neue Thin" charset="0"/>
                <a:ea typeface="Helvetica Neue Thin" charset="0"/>
                <a:cs typeface="Helvetica Neue Thin" charset="0"/>
              </a:rPr>
              <a:t>No 100% security, i.e. defense will always fail at some day, some points </a:t>
            </a:r>
          </a:p>
          <a:p>
            <a:pPr marL="342891" indent="-342891">
              <a:buFont typeface="Wingdings" panose="05000000000000000000" pitchFamily="2" charset="2"/>
              <a:buChar char="q"/>
            </a:pPr>
            <a:r>
              <a:rPr lang="en-US" altLang="zh-CN" sz="2400" dirty="0" smtClean="0">
                <a:latin typeface="Helvetica Neue Thin" charset="0"/>
                <a:ea typeface="Helvetica Neue Thin" charset="0"/>
                <a:cs typeface="Helvetica Neue Thin" charset="0"/>
              </a:rPr>
              <a:t>Defense </a:t>
            </a:r>
            <a:r>
              <a:rPr lang="en-US" altLang="zh-CN" sz="2400" dirty="0">
                <a:latin typeface="Helvetica Neue Thin" charset="0"/>
                <a:ea typeface="Helvetica Neue Thin" charset="0"/>
                <a:cs typeface="Helvetica Neue Thin" charset="0"/>
              </a:rPr>
              <a:t>must be capable to </a:t>
            </a:r>
          </a:p>
          <a:p>
            <a:pPr marL="800080" lvl="1" indent="-342891">
              <a:buFont typeface="Wingdings" charset="2"/>
              <a:buChar char="ü"/>
            </a:pPr>
            <a:r>
              <a:rPr lang="en-US" altLang="zh-CN" sz="2000" dirty="0">
                <a:latin typeface="Helvetica Neue Thin" charset="0"/>
                <a:ea typeface="Helvetica Neue Thin" charset="0"/>
                <a:cs typeface="Helvetica Neue Thin" charset="0"/>
              </a:rPr>
              <a:t>contain some local failures while keep the control of the whole</a:t>
            </a:r>
          </a:p>
          <a:p>
            <a:pPr marL="800080" lvl="1" indent="-342891">
              <a:buFont typeface="Wingdings" charset="2"/>
              <a:buChar char="ü"/>
            </a:pPr>
            <a:r>
              <a:rPr lang="en-US" altLang="zh-CN" sz="2000" dirty="0">
                <a:latin typeface="Helvetica Neue Thin" charset="0"/>
                <a:ea typeface="Helvetica Neue Thin" charset="0"/>
                <a:cs typeface="Helvetica Neue Thin" charset="0"/>
              </a:rPr>
              <a:t>defend in depth, i.e. avoid “checkmate in one”</a:t>
            </a:r>
          </a:p>
          <a:p>
            <a:pPr marL="800080" lvl="1" indent="-342891">
              <a:buFont typeface="Wingdings" charset="2"/>
              <a:buChar char="ü"/>
            </a:pPr>
            <a:r>
              <a:rPr lang="en-US" altLang="zh-CN" sz="2000" dirty="0">
                <a:latin typeface="Helvetica Neue Thin" charset="0"/>
                <a:ea typeface="Helvetica Neue Thin" charset="0"/>
                <a:cs typeface="Helvetica Neue Thin" charset="0"/>
              </a:rPr>
              <a:t>have visibility and “global” view</a:t>
            </a:r>
          </a:p>
          <a:p>
            <a:pPr marL="342891" indent="-342891">
              <a:buFont typeface="Wingdings" panose="05000000000000000000" pitchFamily="2" charset="2"/>
              <a:buChar char="q"/>
            </a:pPr>
            <a:r>
              <a:rPr lang="en-US" altLang="zh-CN" sz="2400" dirty="0">
                <a:latin typeface="Helvetica Neue Thin" charset="0"/>
                <a:ea typeface="Helvetica Neue Thin" charset="0"/>
                <a:cs typeface="Helvetica Neue Thin" charset="0"/>
              </a:rPr>
              <a:t>Timeliness, timeliness, timeless</a:t>
            </a:r>
            <a:r>
              <a:rPr lang="mr-IN" altLang="zh-CN" sz="2400" dirty="0">
                <a:latin typeface="Helvetica Neue Thin" charset="0"/>
                <a:ea typeface="Helvetica Neue Thin" charset="0"/>
                <a:cs typeface="Helvetica Neue Thin" charset="0"/>
              </a:rPr>
              <a:t>…</a:t>
            </a:r>
            <a:endParaRPr lang="en-US" altLang="zh-CN" sz="2400" dirty="0">
              <a:latin typeface="Helvetica Neue Thin" charset="0"/>
              <a:ea typeface="Helvetica Neue Thin" charset="0"/>
              <a:cs typeface="Helvetica Neue Thin"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37445" y="859668"/>
            <a:ext cx="2771227" cy="233498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21498" y="3433074"/>
            <a:ext cx="3203121" cy="1131063"/>
          </a:xfrm>
          <a:prstGeom prst="rect">
            <a:avLst/>
          </a:prstGeom>
        </p:spPr>
      </p:pic>
      <p:pic>
        <p:nvPicPr>
          <p:cNvPr id="4" name="Picture 3"/>
          <p:cNvPicPr>
            <a:picLocks noChangeAspect="1"/>
          </p:cNvPicPr>
          <p:nvPr/>
        </p:nvPicPr>
        <p:blipFill>
          <a:blip r:embed="rId5"/>
          <a:stretch>
            <a:fillRect/>
          </a:stretch>
        </p:blipFill>
        <p:spPr>
          <a:xfrm>
            <a:off x="9439888" y="4802556"/>
            <a:ext cx="1766339" cy="1347091"/>
          </a:xfrm>
          <a:prstGeom prst="rect">
            <a:avLst/>
          </a:prstGeom>
        </p:spPr>
      </p:pic>
      <p:grpSp>
        <p:nvGrpSpPr>
          <p:cNvPr id="5" name="Group 4"/>
          <p:cNvGrpSpPr/>
          <p:nvPr/>
        </p:nvGrpSpPr>
        <p:grpSpPr>
          <a:xfrm>
            <a:off x="1560556" y="776438"/>
            <a:ext cx="5220805" cy="1859999"/>
            <a:chOff x="1560556" y="776438"/>
            <a:chExt cx="5220805" cy="1859999"/>
          </a:xfrm>
        </p:grpSpPr>
        <p:cxnSp>
          <p:nvCxnSpPr>
            <p:cNvPr id="7" name="Straight Connector 6"/>
            <p:cNvCxnSpPr/>
            <p:nvPr/>
          </p:nvCxnSpPr>
          <p:spPr>
            <a:xfrm>
              <a:off x="3558421" y="1340251"/>
              <a:ext cx="1080120" cy="0"/>
            </a:xfrm>
            <a:prstGeom prst="line">
              <a:avLst/>
            </a:prstGeom>
            <a:ln w="38100">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58421" y="1795487"/>
              <a:ext cx="1080120" cy="0"/>
            </a:xfrm>
            <a:prstGeom prst="line">
              <a:avLst/>
            </a:prstGeom>
            <a:ln w="38100">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58421" y="2267107"/>
              <a:ext cx="1080120" cy="0"/>
            </a:xfrm>
            <a:prstGeom prst="line">
              <a:avLst/>
            </a:prstGeom>
            <a:ln w="3810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80239" y="2267105"/>
              <a:ext cx="627095" cy="369332"/>
            </a:xfrm>
            <a:prstGeom prst="rect">
              <a:avLst/>
            </a:prstGeom>
            <a:noFill/>
          </p:spPr>
          <p:txBody>
            <a:bodyPr wrap="none" rtlCol="0">
              <a:spAutoFit/>
            </a:bodyPr>
            <a:lstStyle/>
            <a:p>
              <a:r>
                <a:rPr lang="en-US" dirty="0">
                  <a:latin typeface="微软雅黑 Light" panose="020B0502040204020203" pitchFamily="34" charset="-122"/>
                  <a:ea typeface="微软雅黑 Light" panose="020B0502040204020203" pitchFamily="34" charset="-122"/>
                </a:rPr>
                <a:t>PDR</a:t>
              </a:r>
            </a:p>
          </p:txBody>
        </p:sp>
        <p:sp>
          <p:nvSpPr>
            <p:cNvPr id="11" name="TextBox 10"/>
            <p:cNvSpPr txBox="1"/>
            <p:nvPr/>
          </p:nvSpPr>
          <p:spPr>
            <a:xfrm>
              <a:off x="3780240" y="1821677"/>
              <a:ext cx="610488" cy="369332"/>
            </a:xfrm>
            <a:prstGeom prst="rect">
              <a:avLst/>
            </a:prstGeom>
            <a:noFill/>
          </p:spPr>
          <p:txBody>
            <a:bodyPr wrap="none" rtlCol="0">
              <a:spAutoFit/>
            </a:bodyPr>
            <a:lstStyle/>
            <a:p>
              <a:r>
                <a:rPr lang="en-US" dirty="0">
                  <a:latin typeface="微软雅黑 Light" panose="020B0502040204020203" pitchFamily="34" charset="-122"/>
                  <a:ea typeface="微软雅黑 Light" panose="020B0502040204020203" pitchFamily="34" charset="-122"/>
                </a:rPr>
                <a:t>CKC</a:t>
              </a:r>
            </a:p>
          </p:txBody>
        </p:sp>
        <p:sp>
          <p:nvSpPr>
            <p:cNvPr id="12" name="TextBox 11"/>
            <p:cNvSpPr txBox="1"/>
            <p:nvPr/>
          </p:nvSpPr>
          <p:spPr>
            <a:xfrm>
              <a:off x="3558225" y="1328881"/>
              <a:ext cx="1144865" cy="369332"/>
            </a:xfrm>
            <a:prstGeom prst="rect">
              <a:avLst/>
            </a:prstGeom>
            <a:noFill/>
          </p:spPr>
          <p:txBody>
            <a:bodyPr wrap="none" rtlCol="0">
              <a:spAutoFit/>
            </a:bodyPr>
            <a:lstStyle/>
            <a:p>
              <a:r>
                <a:rPr lang="en-US">
                  <a:latin typeface="微软雅黑 Light" panose="020B0502040204020203" pitchFamily="34" charset="-122"/>
                  <a:ea typeface="微软雅黑 Light" panose="020B0502040204020203" pitchFamily="34" charset="-122"/>
                </a:rPr>
                <a:t>Diamond</a:t>
              </a:r>
              <a:endParaRPr lang="en-US" dirty="0">
                <a:latin typeface="微软雅黑 Light" panose="020B0502040204020203" pitchFamily="34" charset="-122"/>
                <a:ea typeface="微软雅黑 Light" panose="020B0502040204020203" pitchFamily="34" charset="-122"/>
              </a:endParaRPr>
            </a:p>
          </p:txBody>
        </p:sp>
        <p:sp>
          <p:nvSpPr>
            <p:cNvPr id="13" name="Rectangle 12"/>
            <p:cNvSpPr/>
            <p:nvPr/>
          </p:nvSpPr>
          <p:spPr>
            <a:xfrm>
              <a:off x="1560556" y="1198718"/>
              <a:ext cx="1495922" cy="1200329"/>
            </a:xfrm>
            <a:prstGeom prst="rect">
              <a:avLst/>
            </a:prstGeom>
          </p:spPr>
          <p:txBody>
            <a:bodyPr wrap="none">
              <a:spAutoFit/>
            </a:bodyPr>
            <a:lstStyle/>
            <a:p>
              <a:pPr lvl="0" algn="ctr"/>
              <a:r>
                <a:rPr lang="en-US" altLang="zh-CN" sz="7200" dirty="0" smtClean="0">
                  <a:solidFill>
                    <a:srgbClr val="FF0000"/>
                  </a:solidFill>
                  <a:latin typeface="微软雅黑 Light" panose="020B0502040204020203" pitchFamily="34" charset="-122"/>
                  <a:ea typeface="微软雅黑 Light" panose="020B0502040204020203" pitchFamily="34" charset="-122"/>
                </a:rPr>
                <a:t>O</a:t>
              </a:r>
              <a:r>
                <a:rPr lang="en-US" altLang="zh-CN" sz="1600" dirty="0" smtClean="0">
                  <a:solidFill>
                    <a:srgbClr val="FF0000"/>
                  </a:solidFill>
                  <a:latin typeface="微软雅黑 Light" panose="020B0502040204020203" pitchFamily="34" charset="-122"/>
                  <a:ea typeface="微软雅黑 Light" panose="020B0502040204020203" pitchFamily="34" charset="-122"/>
                </a:rPr>
                <a:t>ffense</a:t>
              </a:r>
              <a:endParaRPr lang="en-US" sz="1600" dirty="0">
                <a:solidFill>
                  <a:srgbClr val="FF0000"/>
                </a:solidFill>
                <a:latin typeface="微软雅黑 Light" panose="020B0502040204020203" pitchFamily="34" charset="-122"/>
                <a:ea typeface="微软雅黑 Light" panose="020B0502040204020203" pitchFamily="34" charset="-122"/>
              </a:endParaRPr>
            </a:p>
          </p:txBody>
        </p:sp>
        <p:sp>
          <p:nvSpPr>
            <p:cNvPr id="14" name="Rectangle 13"/>
            <p:cNvSpPr/>
            <p:nvPr/>
          </p:nvSpPr>
          <p:spPr>
            <a:xfrm>
              <a:off x="5322308" y="1198718"/>
              <a:ext cx="1459053" cy="1200329"/>
            </a:xfrm>
            <a:prstGeom prst="rect">
              <a:avLst/>
            </a:prstGeom>
          </p:spPr>
          <p:txBody>
            <a:bodyPr wrap="none">
              <a:spAutoFit/>
            </a:bodyPr>
            <a:lstStyle/>
            <a:p>
              <a:pPr lvl="0" algn="ctr"/>
              <a:r>
                <a:rPr lang="en-US" altLang="zh-CN" sz="7200" dirty="0" smtClean="0">
                  <a:solidFill>
                    <a:srgbClr val="0070C0"/>
                  </a:solidFill>
                  <a:latin typeface="微软雅黑 Light" panose="020B0502040204020203" pitchFamily="34" charset="-122"/>
                  <a:ea typeface="微软雅黑 Light" panose="020B0502040204020203" pitchFamily="34" charset="-122"/>
                </a:rPr>
                <a:t>D</a:t>
              </a:r>
              <a:r>
                <a:rPr lang="en-US" altLang="zh-CN" sz="1600" dirty="0" smtClean="0">
                  <a:solidFill>
                    <a:srgbClr val="0070C0"/>
                  </a:solidFill>
                  <a:latin typeface="微软雅黑 Light" panose="020B0502040204020203" pitchFamily="34" charset="-122"/>
                  <a:ea typeface="微软雅黑 Light" panose="020B0502040204020203" pitchFamily="34" charset="-122"/>
                </a:rPr>
                <a:t>efense</a:t>
              </a:r>
              <a:endParaRPr lang="en-US" sz="1600" dirty="0">
                <a:solidFill>
                  <a:srgbClr val="0070C0"/>
                </a:solidFill>
                <a:latin typeface="微软雅黑 Light" panose="020B0502040204020203" pitchFamily="34" charset="-122"/>
                <a:ea typeface="微软雅黑 Light" panose="020B0502040204020203" pitchFamily="34" charset="-122"/>
              </a:endParaRPr>
            </a:p>
          </p:txBody>
        </p:sp>
        <p:sp>
          <p:nvSpPr>
            <p:cNvPr id="17" name="TextBox 16"/>
            <p:cNvSpPr txBox="1"/>
            <p:nvPr/>
          </p:nvSpPr>
          <p:spPr>
            <a:xfrm>
              <a:off x="3890847" y="776438"/>
              <a:ext cx="479618" cy="584775"/>
            </a:xfrm>
            <a:prstGeom prst="rect">
              <a:avLst/>
            </a:prstGeom>
            <a:noFill/>
          </p:spPr>
          <p:txBody>
            <a:bodyPr wrap="none" rtlCol="0">
              <a:spAutoFit/>
            </a:bodyPr>
            <a:lstStyle/>
            <a:p>
              <a:r>
                <a:rPr lang="mr-IN" sz="3200">
                  <a:latin typeface="微软雅黑 Light" panose="020B0502040204020203" pitchFamily="34" charset="-122"/>
                  <a:ea typeface="微软雅黑 Light" panose="020B0502040204020203" pitchFamily="34" charset="-122"/>
                </a:rPr>
                <a:t>…</a:t>
              </a:r>
              <a:endParaRPr lang="en-US" sz="3200" dirty="0">
                <a:latin typeface="微软雅黑 Light" panose="020B0502040204020203" pitchFamily="34" charset="-122"/>
                <a:ea typeface="微软雅黑 Light" panose="020B0502040204020203" pitchFamily="34" charset="-122"/>
              </a:endParaRPr>
            </a:p>
          </p:txBody>
        </p:sp>
      </p:grpSp>
      <p:sp>
        <p:nvSpPr>
          <p:cNvPr id="6" name="TextBox 5"/>
          <p:cNvSpPr txBox="1"/>
          <p:nvPr/>
        </p:nvSpPr>
        <p:spPr>
          <a:xfrm>
            <a:off x="9505107" y="3294574"/>
            <a:ext cx="1467646" cy="276999"/>
          </a:xfrm>
          <a:prstGeom prst="rect">
            <a:avLst/>
          </a:prstGeom>
          <a:noFill/>
        </p:spPr>
        <p:txBody>
          <a:bodyPr wrap="none" rtlCol="0">
            <a:spAutoFit/>
          </a:bodyPr>
          <a:lstStyle/>
          <a:p>
            <a:r>
              <a:rPr kumimoji="1" lang="en-US" altLang="zh-CN" sz="1200" dirty="0" smtClean="0"/>
              <a:t>CKC: Cyber </a:t>
            </a:r>
            <a:r>
              <a:rPr kumimoji="1" lang="en-US" altLang="zh-CN" sz="1200" smtClean="0"/>
              <a:t>Kill Chain</a:t>
            </a:r>
            <a:endParaRPr kumimoji="1" lang="zh-CN" altLang="en-US" sz="1200" dirty="0"/>
          </a:p>
        </p:txBody>
      </p:sp>
      <p:sp>
        <p:nvSpPr>
          <p:cNvPr id="18" name="TextBox 17"/>
          <p:cNvSpPr txBox="1"/>
          <p:nvPr/>
        </p:nvSpPr>
        <p:spPr>
          <a:xfrm>
            <a:off x="9862064" y="651919"/>
            <a:ext cx="753732" cy="276999"/>
          </a:xfrm>
          <a:prstGeom prst="rect">
            <a:avLst/>
          </a:prstGeom>
          <a:noFill/>
        </p:spPr>
        <p:txBody>
          <a:bodyPr wrap="none" rtlCol="0">
            <a:spAutoFit/>
          </a:bodyPr>
          <a:lstStyle/>
          <a:p>
            <a:r>
              <a:rPr kumimoji="1" lang="en-US" altLang="zh-CN" sz="1200" smtClean="0"/>
              <a:t>Diamond</a:t>
            </a:r>
            <a:endParaRPr kumimoji="1" lang="zh-CN" altLang="en-US" sz="1200" dirty="0"/>
          </a:p>
        </p:txBody>
      </p:sp>
      <p:sp>
        <p:nvSpPr>
          <p:cNvPr id="19" name="TextBox 18"/>
          <p:cNvSpPr txBox="1"/>
          <p:nvPr/>
        </p:nvSpPr>
        <p:spPr>
          <a:xfrm>
            <a:off x="9283798" y="6111067"/>
            <a:ext cx="2078518" cy="276999"/>
          </a:xfrm>
          <a:prstGeom prst="rect">
            <a:avLst/>
          </a:prstGeom>
          <a:noFill/>
        </p:spPr>
        <p:txBody>
          <a:bodyPr wrap="none" rtlCol="0">
            <a:spAutoFit/>
          </a:bodyPr>
          <a:lstStyle/>
          <a:p>
            <a:r>
              <a:rPr kumimoji="1" lang="en-US" altLang="zh-CN" sz="1200" dirty="0" smtClean="0"/>
              <a:t>PDR: Protect, Detect</a:t>
            </a:r>
            <a:r>
              <a:rPr kumimoji="1" lang="en-US" altLang="zh-CN" sz="1200" smtClean="0"/>
              <a:t>, Respond</a:t>
            </a:r>
            <a:endParaRPr kumimoji="1" lang="zh-CN" altLang="en-US" sz="1200" dirty="0"/>
          </a:p>
        </p:txBody>
      </p:sp>
    </p:spTree>
    <p:extLst>
      <p:ext uri="{BB962C8B-B14F-4D97-AF65-F5344CB8AC3E}">
        <p14:creationId xmlns:p14="http://schemas.microsoft.com/office/powerpoint/2010/main" val="24157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1000"/>
                                        <p:tgtEl>
                                          <p:spTgt spid="15">
                                            <p:txEl>
                                              <p:pRg st="3" end="3"/>
                                            </p:txEl>
                                          </p:spTgt>
                                        </p:tgtEl>
                                      </p:cBhvr>
                                    </p:animEffect>
                                    <p:anim calcmode="lin" valueType="num">
                                      <p:cBhvr>
                                        <p:cTn id="29"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animEffect transition="in" filter="fade">
                                      <p:cBhvr>
                                        <p:cTn id="35" dur="1000"/>
                                        <p:tgtEl>
                                          <p:spTgt spid="15">
                                            <p:txEl>
                                              <p:pRg st="4" end="4"/>
                                            </p:txEl>
                                          </p:spTgt>
                                        </p:tgtEl>
                                      </p:cBhvr>
                                    </p:animEffect>
                                    <p:anim calcmode="lin" valueType="num">
                                      <p:cBhvr>
                                        <p:cTn id="36"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xEl>
                                              <p:pRg st="5" end="5"/>
                                            </p:txEl>
                                          </p:spTgt>
                                        </p:tgtEl>
                                        <p:attrNameLst>
                                          <p:attrName>style.visibility</p:attrName>
                                        </p:attrNameLst>
                                      </p:cBhvr>
                                      <p:to>
                                        <p:strVal val="visible"/>
                                      </p:to>
                                    </p:set>
                                    <p:animEffect transition="in" filter="fade">
                                      <p:cBhvr>
                                        <p:cTn id="42" dur="1000"/>
                                        <p:tgtEl>
                                          <p:spTgt spid="15">
                                            <p:txEl>
                                              <p:pRg st="5" end="5"/>
                                            </p:txEl>
                                          </p:spTgt>
                                        </p:tgtEl>
                                      </p:cBhvr>
                                    </p:animEffect>
                                    <p:anim calcmode="lin" valueType="num">
                                      <p:cBhvr>
                                        <p:cTn id="43"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223" y="58592"/>
            <a:ext cx="11379200" cy="1143000"/>
          </a:xfrm>
        </p:spPr>
        <p:txBody>
          <a:bodyPr>
            <a:normAutofit/>
          </a:bodyPr>
          <a:lstStyle/>
          <a:p>
            <a:r>
              <a:rPr lang="en-US" altLang="zh-CN" sz="3600" dirty="0">
                <a:latin typeface="微软雅黑 Light" panose="020B0502040204020203" pitchFamily="34" charset="-122"/>
                <a:ea typeface="微软雅黑 Light" panose="020B0502040204020203" pitchFamily="34" charset="-122"/>
              </a:rPr>
              <a:t>Strategy for different battlefields</a:t>
            </a:r>
            <a:endParaRPr lang="en-US" sz="3600" dirty="0">
              <a:latin typeface="微软雅黑 Light" panose="020B0502040204020203" pitchFamily="34" charset="-122"/>
              <a:ea typeface="微软雅黑 Light" panose="020B0502040204020203" pitchFamily="34" charset="-122"/>
            </a:endParaRPr>
          </a:p>
        </p:txBody>
      </p:sp>
      <p:grpSp>
        <p:nvGrpSpPr>
          <p:cNvPr id="13" name="Group 12"/>
          <p:cNvGrpSpPr/>
          <p:nvPr/>
        </p:nvGrpSpPr>
        <p:grpSpPr>
          <a:xfrm>
            <a:off x="536822" y="3716028"/>
            <a:ext cx="4083922" cy="2152508"/>
            <a:chOff x="461130" y="3659007"/>
            <a:chExt cx="4083922" cy="2152507"/>
          </a:xfrm>
        </p:grpSpPr>
        <p:sp>
          <p:nvSpPr>
            <p:cNvPr id="5" name="TextBox 4"/>
            <p:cNvSpPr txBox="1"/>
            <p:nvPr/>
          </p:nvSpPr>
          <p:spPr>
            <a:xfrm>
              <a:off x="3611783" y="3659007"/>
              <a:ext cx="933269" cy="584775"/>
            </a:xfrm>
            <a:prstGeom prst="rect">
              <a:avLst/>
            </a:prstGeom>
            <a:noFill/>
          </p:spPr>
          <p:txBody>
            <a:bodyPr wrap="none" rtlCol="0">
              <a:spAutoFit/>
            </a:bodyPr>
            <a:lstStyle/>
            <a:p>
              <a:r>
                <a:rPr lang="en-US" altLang="zh-CN" sz="3200" dirty="0" smtClean="0">
                  <a:solidFill>
                    <a:srgbClr val="0070C0"/>
                  </a:solidFill>
                  <a:latin typeface="微软雅黑 Light" panose="020B0502040204020203" pitchFamily="34" charset="-122"/>
                  <a:ea typeface="微软雅黑 Light" panose="020B0502040204020203" pitchFamily="34" charset="-122"/>
                </a:rPr>
                <a:t>D</a:t>
              </a:r>
              <a:r>
                <a:rPr lang="en-US" altLang="zh-CN" sz="1200" dirty="0" smtClean="0">
                  <a:solidFill>
                    <a:srgbClr val="0070C0"/>
                  </a:solidFill>
                  <a:latin typeface="微软雅黑 Light" panose="020B0502040204020203" pitchFamily="34" charset="-122"/>
                  <a:ea typeface="微软雅黑 Light" panose="020B0502040204020203" pitchFamily="34" charset="-122"/>
                </a:rPr>
                <a:t>efense</a:t>
              </a:r>
              <a:endParaRPr lang="en-US" sz="1200" dirty="0">
                <a:solidFill>
                  <a:srgbClr val="0070C0"/>
                </a:solidFill>
                <a:latin typeface="微软雅黑 Light" panose="020B0502040204020203" pitchFamily="34" charset="-122"/>
                <a:ea typeface="微软雅黑 Light" panose="020B0502040204020203" pitchFamily="34" charset="-122"/>
              </a:endParaRPr>
            </a:p>
          </p:txBody>
        </p:sp>
        <p:sp>
          <p:nvSpPr>
            <p:cNvPr id="6" name="TextBox 5"/>
            <p:cNvSpPr txBox="1"/>
            <p:nvPr/>
          </p:nvSpPr>
          <p:spPr>
            <a:xfrm>
              <a:off x="1614656" y="3669772"/>
              <a:ext cx="936475" cy="584775"/>
            </a:xfrm>
            <a:prstGeom prst="rect">
              <a:avLst/>
            </a:prstGeom>
            <a:noFill/>
          </p:spPr>
          <p:txBody>
            <a:bodyPr wrap="none" rtlCol="0">
              <a:spAutoFit/>
            </a:bodyPr>
            <a:lstStyle/>
            <a:p>
              <a:r>
                <a:rPr lang="en-US" sz="3200" dirty="0" smtClean="0">
                  <a:solidFill>
                    <a:srgbClr val="FF0000"/>
                  </a:solidFill>
                  <a:latin typeface="微软雅黑 Light" panose="020B0502040204020203" pitchFamily="34" charset="-122"/>
                  <a:ea typeface="微软雅黑 Light" panose="020B0502040204020203" pitchFamily="34" charset="-122"/>
                </a:rPr>
                <a:t>O</a:t>
              </a:r>
              <a:r>
                <a:rPr lang="en-US" sz="1200" dirty="0" smtClean="0">
                  <a:solidFill>
                    <a:srgbClr val="FF0000"/>
                  </a:solidFill>
                  <a:latin typeface="微软雅黑 Light" panose="020B0502040204020203" pitchFamily="34" charset="-122"/>
                  <a:ea typeface="微软雅黑 Light" panose="020B0502040204020203" pitchFamily="34" charset="-122"/>
                </a:rPr>
                <a:t>ffense</a:t>
              </a:r>
              <a:endParaRPr lang="en-US" sz="1200" dirty="0">
                <a:solidFill>
                  <a:srgbClr val="FF0000"/>
                </a:solidFill>
                <a:latin typeface="微软雅黑 Light" panose="020B0502040204020203" pitchFamily="34" charset="-122"/>
                <a:ea typeface="微软雅黑 Light" panose="020B0502040204020203" pitchFamily="34" charset="-122"/>
              </a:endParaRPr>
            </a:p>
          </p:txBody>
        </p:sp>
        <p:sp>
          <p:nvSpPr>
            <p:cNvPr id="7" name="TextBox 6"/>
            <p:cNvSpPr txBox="1"/>
            <p:nvPr/>
          </p:nvSpPr>
          <p:spPr>
            <a:xfrm>
              <a:off x="482741" y="5168184"/>
              <a:ext cx="918841" cy="523220"/>
            </a:xfrm>
            <a:prstGeom prst="rect">
              <a:avLst/>
            </a:prstGeom>
            <a:noFill/>
          </p:spPr>
          <p:txBody>
            <a:bodyPr wrap="none" rtlCol="0">
              <a:spAutoFit/>
            </a:bodyPr>
            <a:lstStyle/>
            <a:p>
              <a:r>
                <a:rPr lang="en-US" sz="2800" dirty="0" smtClean="0">
                  <a:latin typeface="微软雅黑 Light" panose="020B0502040204020203" pitchFamily="34" charset="-122"/>
                  <a:ea typeface="微软雅黑 Light" panose="020B0502040204020203" pitchFamily="34" charset="-122"/>
                </a:rPr>
                <a:t>T</a:t>
              </a:r>
              <a:r>
                <a:rPr lang="en-US" sz="1200" dirty="0" smtClean="0">
                  <a:latin typeface="微软雅黑 Light" panose="020B0502040204020203" pitchFamily="34" charset="-122"/>
                  <a:ea typeface="微软雅黑 Light" panose="020B0502040204020203" pitchFamily="34" charset="-122"/>
                </a:rPr>
                <a:t>argeted</a:t>
              </a:r>
              <a:endParaRPr lang="en-US" sz="1200" dirty="0">
                <a:latin typeface="微软雅黑 Light" panose="020B0502040204020203" pitchFamily="34" charset="-122"/>
                <a:ea typeface="微软雅黑 Light" panose="020B0502040204020203" pitchFamily="34" charset="-122"/>
              </a:endParaRPr>
            </a:p>
          </p:txBody>
        </p:sp>
        <p:sp>
          <p:nvSpPr>
            <p:cNvPr id="8" name="TextBox 7"/>
            <p:cNvSpPr txBox="1"/>
            <p:nvPr/>
          </p:nvSpPr>
          <p:spPr>
            <a:xfrm>
              <a:off x="461130" y="4246483"/>
              <a:ext cx="1111202" cy="523220"/>
            </a:xfrm>
            <a:prstGeom prst="rect">
              <a:avLst/>
            </a:prstGeom>
            <a:noFill/>
          </p:spPr>
          <p:txBody>
            <a:bodyPr wrap="none" rtlCol="0">
              <a:spAutoFit/>
            </a:bodyPr>
            <a:lstStyle/>
            <a:p>
              <a:r>
                <a:rPr lang="en-US" sz="2800" dirty="0" smtClean="0">
                  <a:latin typeface="微软雅黑 Light" panose="020B0502040204020203" pitchFamily="34" charset="-122"/>
                  <a:ea typeface="微软雅黑 Light" panose="020B0502040204020203" pitchFamily="34" charset="-122"/>
                </a:rPr>
                <a:t>U</a:t>
              </a:r>
              <a:r>
                <a:rPr lang="en-US" sz="1200" dirty="0" smtClean="0">
                  <a:latin typeface="微软雅黑 Light" panose="020B0502040204020203" pitchFamily="34" charset="-122"/>
                  <a:ea typeface="微软雅黑 Light" panose="020B0502040204020203" pitchFamily="34" charset="-122"/>
                </a:rPr>
                <a:t>ntargeted</a:t>
              </a:r>
              <a:endParaRPr lang="en-US" sz="1600" dirty="0">
                <a:latin typeface="微软雅黑 Light" panose="020B0502040204020203" pitchFamily="34" charset="-122"/>
                <a:ea typeface="微软雅黑 Light" panose="020B0502040204020203" pitchFamily="34" charset="-122"/>
              </a:endParaRPr>
            </a:p>
          </p:txBody>
        </p:sp>
        <p:sp>
          <p:nvSpPr>
            <p:cNvPr id="9" name="Rectangle 8"/>
            <p:cNvSpPr/>
            <p:nvPr/>
          </p:nvSpPr>
          <p:spPr>
            <a:xfrm>
              <a:off x="3630752" y="4432595"/>
              <a:ext cx="576064" cy="29238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Light" panose="020B0502040204020203" pitchFamily="34" charset="-122"/>
                <a:ea typeface="微软雅黑 Light" panose="020B0502040204020203" pitchFamily="34" charset="-122"/>
              </a:endParaRPr>
            </a:p>
          </p:txBody>
        </p:sp>
        <p:sp>
          <p:nvSpPr>
            <p:cNvPr id="10" name="Isosceles Triangle 9"/>
            <p:cNvSpPr/>
            <p:nvPr/>
          </p:nvSpPr>
          <p:spPr>
            <a:xfrm>
              <a:off x="3682237" y="5230567"/>
              <a:ext cx="454122" cy="432048"/>
            </a:xfrm>
            <a:prstGeom prst="triangl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Light" panose="020B0502040204020203" pitchFamily="34" charset="-122"/>
                <a:ea typeface="微软雅黑 Light" panose="020B0502040204020203" pitchFamily="34" charset="-122"/>
              </a:endParaRPr>
            </a:p>
          </p:txBody>
        </p:sp>
        <p:sp>
          <p:nvSpPr>
            <p:cNvPr id="11" name="Oval 10"/>
            <p:cNvSpPr/>
            <p:nvPr/>
          </p:nvSpPr>
          <p:spPr>
            <a:xfrm>
              <a:off x="1542521" y="4375643"/>
              <a:ext cx="595035" cy="3823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Light" panose="020B0502040204020203" pitchFamily="34" charset="-122"/>
                <a:ea typeface="微软雅黑 Light" panose="020B0502040204020203" pitchFamily="34" charset="-122"/>
              </a:endParaRPr>
            </a:p>
          </p:txBody>
        </p:sp>
        <p:sp>
          <p:nvSpPr>
            <p:cNvPr id="12" name="Diamond 11"/>
            <p:cNvSpPr/>
            <p:nvPr/>
          </p:nvSpPr>
          <p:spPr>
            <a:xfrm>
              <a:off x="1542521" y="5154205"/>
              <a:ext cx="595035" cy="584775"/>
            </a:xfrm>
            <a:prstGeom prst="diamond">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Light" panose="020B0502040204020203" pitchFamily="34" charset="-122"/>
                <a:ea typeface="微软雅黑 Light" panose="020B0502040204020203" pitchFamily="34" charset="-122"/>
              </a:endParaRPr>
            </a:p>
          </p:txBody>
        </p:sp>
        <p:cxnSp>
          <p:nvCxnSpPr>
            <p:cNvPr id="14" name="Straight Arrow Connector 13"/>
            <p:cNvCxnSpPr>
              <a:stCxn id="11" idx="6"/>
              <a:endCxn id="9" idx="1"/>
            </p:cNvCxnSpPr>
            <p:nvPr/>
          </p:nvCxnSpPr>
          <p:spPr>
            <a:xfrm>
              <a:off x="2137556" y="4566843"/>
              <a:ext cx="1493197" cy="11947"/>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762919" y="4202806"/>
              <a:ext cx="409086" cy="369332"/>
            </a:xfrm>
            <a:prstGeom prst="rect">
              <a:avLst/>
            </a:prstGeom>
            <a:noFill/>
          </p:spPr>
          <p:txBody>
            <a:bodyPr wrap="none" rtlCol="0">
              <a:spAutoFit/>
            </a:bodyPr>
            <a:lstStyle/>
            <a:p>
              <a:r>
                <a:rPr lang="en-US" altLang="zh-CN" dirty="0">
                  <a:latin typeface="微软雅黑 Light" panose="020B0502040204020203" pitchFamily="34" charset="-122"/>
                  <a:ea typeface="微软雅黑 Light" panose="020B0502040204020203" pitchFamily="34" charset="-122"/>
                </a:rPr>
                <a:t>B</a:t>
              </a:r>
              <a:r>
                <a:rPr lang="en-US" dirty="0">
                  <a:latin typeface="微软雅黑 Light" panose="020B0502040204020203" pitchFamily="34" charset="-122"/>
                  <a:ea typeface="微软雅黑 Light" panose="020B0502040204020203" pitchFamily="34" charset="-122"/>
                </a:rPr>
                <a:t>1</a:t>
              </a:r>
            </a:p>
          </p:txBody>
        </p:sp>
        <p:cxnSp>
          <p:nvCxnSpPr>
            <p:cNvPr id="18" name="Straight Arrow Connector 17"/>
            <p:cNvCxnSpPr>
              <a:stCxn id="12" idx="3"/>
              <a:endCxn id="9" idx="1"/>
            </p:cNvCxnSpPr>
            <p:nvPr/>
          </p:nvCxnSpPr>
          <p:spPr>
            <a:xfrm flipV="1">
              <a:off x="2137556" y="4578790"/>
              <a:ext cx="1493197" cy="867803"/>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190592" y="4941007"/>
              <a:ext cx="449162" cy="369332"/>
            </a:xfrm>
            <a:prstGeom prst="rect">
              <a:avLst/>
            </a:prstGeom>
            <a:noFill/>
          </p:spPr>
          <p:txBody>
            <a:bodyPr wrap="none" rtlCol="0">
              <a:spAutoFit/>
            </a:bodyPr>
            <a:lstStyle/>
            <a:p>
              <a:r>
                <a:rPr lang="en-US" dirty="0">
                  <a:latin typeface="微软雅黑 Light" panose="020B0502040204020203" pitchFamily="34" charset="-122"/>
                  <a:ea typeface="微软雅黑 Light" panose="020B0502040204020203" pitchFamily="34" charset="-122"/>
                </a:rPr>
                <a:t>B2</a:t>
              </a:r>
            </a:p>
          </p:txBody>
        </p:sp>
        <p:cxnSp>
          <p:nvCxnSpPr>
            <p:cNvPr id="22" name="Straight Arrow Connector 21"/>
            <p:cNvCxnSpPr>
              <a:stCxn id="11" idx="6"/>
              <a:endCxn id="10" idx="1"/>
            </p:cNvCxnSpPr>
            <p:nvPr/>
          </p:nvCxnSpPr>
          <p:spPr>
            <a:xfrm>
              <a:off x="2137556" y="4566843"/>
              <a:ext cx="1658213" cy="879749"/>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95276" y="4941007"/>
              <a:ext cx="449162" cy="369332"/>
            </a:xfrm>
            <a:prstGeom prst="rect">
              <a:avLst/>
            </a:prstGeom>
            <a:noFill/>
          </p:spPr>
          <p:txBody>
            <a:bodyPr wrap="none" rtlCol="0">
              <a:spAutoFit/>
            </a:bodyPr>
            <a:lstStyle/>
            <a:p>
              <a:r>
                <a:rPr lang="en-US" dirty="0">
                  <a:latin typeface="微软雅黑 Light" panose="020B0502040204020203" pitchFamily="34" charset="-122"/>
                  <a:ea typeface="微软雅黑 Light" panose="020B0502040204020203" pitchFamily="34" charset="-122"/>
                </a:rPr>
                <a:t>B3</a:t>
              </a:r>
            </a:p>
          </p:txBody>
        </p:sp>
        <p:cxnSp>
          <p:nvCxnSpPr>
            <p:cNvPr id="25" name="Straight Arrow Connector 24"/>
            <p:cNvCxnSpPr>
              <a:stCxn id="12" idx="3"/>
              <a:endCxn id="10" idx="1"/>
            </p:cNvCxnSpPr>
            <p:nvPr/>
          </p:nvCxnSpPr>
          <p:spPr>
            <a:xfrm flipV="1">
              <a:off x="2137556" y="5446592"/>
              <a:ext cx="1658213" cy="1"/>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736076" y="5442182"/>
              <a:ext cx="453970" cy="369332"/>
            </a:xfrm>
            <a:prstGeom prst="rect">
              <a:avLst/>
            </a:prstGeom>
            <a:noFill/>
          </p:spPr>
          <p:txBody>
            <a:bodyPr wrap="none" rtlCol="0">
              <a:spAutoFit/>
            </a:bodyPr>
            <a:lstStyle/>
            <a:p>
              <a:r>
                <a:rPr lang="en-US" dirty="0">
                  <a:latin typeface="微软雅黑 Light" panose="020B0502040204020203" pitchFamily="34" charset="-122"/>
                  <a:ea typeface="微软雅黑 Light" panose="020B0502040204020203" pitchFamily="34" charset="-122"/>
                </a:rPr>
                <a:t>B4</a:t>
              </a:r>
            </a:p>
          </p:txBody>
        </p:sp>
      </p:grpSp>
      <p:sp>
        <p:nvSpPr>
          <p:cNvPr id="44" name="Down Arrow 43"/>
          <p:cNvSpPr/>
          <p:nvPr/>
        </p:nvSpPr>
        <p:spPr>
          <a:xfrm>
            <a:off x="1787746" y="2995613"/>
            <a:ext cx="1402964" cy="323185"/>
          </a:xfrm>
          <a:prstGeom prst="downArrow">
            <a:avLst/>
          </a:prstGeom>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微软雅黑 Light" panose="020B0502040204020203" pitchFamily="34" charset="-122"/>
              <a:ea typeface="微软雅黑 Light" panose="020B0502040204020203" pitchFamily="34" charset="-122"/>
            </a:endParaRPr>
          </a:p>
        </p:txBody>
      </p:sp>
      <p:grpSp>
        <p:nvGrpSpPr>
          <p:cNvPr id="39" name="Group 38"/>
          <p:cNvGrpSpPr/>
          <p:nvPr/>
        </p:nvGrpSpPr>
        <p:grpSpPr>
          <a:xfrm>
            <a:off x="5476881" y="4792282"/>
            <a:ext cx="5884803" cy="1138773"/>
            <a:chOff x="5476881" y="4792281"/>
            <a:chExt cx="5884802" cy="1138772"/>
          </a:xfrm>
        </p:grpSpPr>
        <p:sp>
          <p:nvSpPr>
            <p:cNvPr id="27" name="TextBox 26"/>
            <p:cNvSpPr txBox="1"/>
            <p:nvPr/>
          </p:nvSpPr>
          <p:spPr>
            <a:xfrm>
              <a:off x="6096416" y="4792281"/>
              <a:ext cx="5265267" cy="1138772"/>
            </a:xfrm>
            <a:prstGeom prst="rect">
              <a:avLst/>
            </a:prstGeom>
            <a:noFill/>
          </p:spPr>
          <p:txBody>
            <a:bodyPr wrap="square" rtlCol="0">
              <a:spAutoFit/>
            </a:bodyPr>
            <a:lstStyle/>
            <a:p>
              <a:r>
                <a:rPr lang="en-US" altLang="zh-CN" sz="1600" dirty="0">
                  <a:latin typeface="Helvetica Neue Light" charset="0"/>
                  <a:ea typeface="Helvetica Neue Light" charset="0"/>
                  <a:cs typeface="Helvetica Neue Light" charset="0"/>
                </a:rPr>
                <a:t>Targeted Defense:: Some sort of ”dark tech” beyond offense’s radar</a:t>
              </a:r>
            </a:p>
            <a:p>
              <a:r>
                <a:rPr lang="en-US" altLang="zh-CN" dirty="0">
                  <a:latin typeface="Helvetica Neue Light" charset="0"/>
                  <a:ea typeface="Helvetica Neue Light" charset="0"/>
                  <a:cs typeface="Helvetica Neue Light" charset="0"/>
                </a:rPr>
                <a:t>&gt;&gt; </a:t>
              </a:r>
              <a:r>
                <a:rPr lang="en-US" altLang="zh-CN" dirty="0">
                  <a:solidFill>
                    <a:srgbClr val="00B050"/>
                  </a:solidFill>
                  <a:latin typeface="Helvetica Neue Light" charset="0"/>
                  <a:ea typeface="Helvetica Neue Light" charset="0"/>
                  <a:cs typeface="Helvetica Neue Light" charset="0"/>
                </a:rPr>
                <a:t>Deception, Tokenization</a:t>
              </a:r>
              <a:r>
                <a:rPr lang="zh-CN" altLang="en-US" dirty="0">
                  <a:solidFill>
                    <a:srgbClr val="00B050"/>
                  </a:solidFill>
                  <a:latin typeface="Helvetica Neue Light" charset="0"/>
                  <a:ea typeface="Helvetica Neue Light" charset="0"/>
                  <a:cs typeface="Helvetica Neue Light" charset="0"/>
                </a:rPr>
                <a:t>、</a:t>
              </a:r>
              <a:r>
                <a:rPr lang="en-US" altLang="zh-CN" dirty="0">
                  <a:solidFill>
                    <a:srgbClr val="00B050"/>
                  </a:solidFill>
                  <a:latin typeface="Helvetica Neue Light" charset="0"/>
                  <a:ea typeface="Helvetica Neue Light" charset="0"/>
                  <a:cs typeface="Helvetica Neue Light" charset="0"/>
                </a:rPr>
                <a:t>Honey</a:t>
              </a:r>
              <a:r>
                <a:rPr lang="mr-IN" altLang="zh-CN" dirty="0">
                  <a:solidFill>
                    <a:srgbClr val="00B050"/>
                  </a:solidFill>
                  <a:latin typeface="Helvetica Neue Light" charset="0"/>
                  <a:ea typeface="Helvetica Neue Light" charset="0"/>
                  <a:cs typeface="Helvetica Neue Light" charset="0"/>
                </a:rPr>
                <a:t>…</a:t>
              </a:r>
              <a:endParaRPr lang="en-US" altLang="zh-CN" dirty="0">
                <a:solidFill>
                  <a:srgbClr val="00B050"/>
                </a:solidFill>
                <a:latin typeface="Helvetica Neue Light" charset="0"/>
                <a:ea typeface="Helvetica Neue Light" charset="0"/>
                <a:cs typeface="Helvetica Neue Light" charset="0"/>
              </a:endParaRPr>
            </a:p>
            <a:p>
              <a:r>
                <a:rPr lang="en-US" altLang="zh-CN" dirty="0">
                  <a:solidFill>
                    <a:srgbClr val="00B050"/>
                  </a:solidFill>
                  <a:latin typeface="Helvetica Neue Light" charset="0"/>
                  <a:ea typeface="Helvetica Neue Light" charset="0"/>
                  <a:cs typeface="Helvetica Neue Light" charset="0"/>
                </a:rPr>
                <a:t>&gt;&gt; Fight with dimensions…</a:t>
              </a:r>
            </a:p>
          </p:txBody>
        </p:sp>
        <p:sp>
          <p:nvSpPr>
            <p:cNvPr id="32" name="Isosceles Triangle 9"/>
            <p:cNvSpPr/>
            <p:nvPr/>
          </p:nvSpPr>
          <p:spPr>
            <a:xfrm>
              <a:off x="5476881" y="4954647"/>
              <a:ext cx="454122" cy="707968"/>
            </a:xfrm>
            <a:prstGeom prst="triangl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Light" panose="020B0502040204020203" pitchFamily="34" charset="-122"/>
                <a:ea typeface="微软雅黑 Light" panose="020B0502040204020203" pitchFamily="34" charset="-122"/>
              </a:endParaRPr>
            </a:p>
          </p:txBody>
        </p:sp>
      </p:grpSp>
      <p:grpSp>
        <p:nvGrpSpPr>
          <p:cNvPr id="21" name="Group 20"/>
          <p:cNvGrpSpPr/>
          <p:nvPr/>
        </p:nvGrpSpPr>
        <p:grpSpPr>
          <a:xfrm>
            <a:off x="5382053" y="1289650"/>
            <a:ext cx="6809947" cy="646331"/>
            <a:chOff x="5382053" y="1289647"/>
            <a:chExt cx="6809947" cy="646331"/>
          </a:xfrm>
        </p:grpSpPr>
        <p:sp>
          <p:nvSpPr>
            <p:cNvPr id="33" name="Oval 32"/>
            <p:cNvSpPr/>
            <p:nvPr/>
          </p:nvSpPr>
          <p:spPr>
            <a:xfrm>
              <a:off x="5382053" y="1299508"/>
              <a:ext cx="595035" cy="6266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Light" panose="020B0502040204020203" pitchFamily="34" charset="-122"/>
                <a:ea typeface="微软雅黑 Light" panose="020B0502040204020203" pitchFamily="34" charset="-122"/>
              </a:endParaRPr>
            </a:p>
          </p:txBody>
        </p:sp>
        <p:sp>
          <p:nvSpPr>
            <p:cNvPr id="19" name="Rectangle 18"/>
            <p:cNvSpPr/>
            <p:nvPr/>
          </p:nvSpPr>
          <p:spPr>
            <a:xfrm>
              <a:off x="6096000" y="1289647"/>
              <a:ext cx="6096000" cy="646331"/>
            </a:xfrm>
            <a:prstGeom prst="rect">
              <a:avLst/>
            </a:prstGeom>
          </p:spPr>
          <p:txBody>
            <a:bodyPr>
              <a:spAutoFit/>
            </a:bodyPr>
            <a:lstStyle/>
            <a:p>
              <a:r>
                <a:rPr lang="en-US" altLang="zh-CN" dirty="0">
                  <a:solidFill>
                    <a:srgbClr val="37383C"/>
                  </a:solidFill>
                  <a:latin typeface="Helvetica Neue Light" charset="0"/>
                  <a:ea typeface="Helvetica Neue Light" charset="0"/>
                </a:rPr>
                <a:t>Untargeted Offense:: no special verticals and regions</a:t>
              </a:r>
            </a:p>
            <a:p>
              <a:r>
                <a:rPr lang="en-US" altLang="zh-CN" dirty="0">
                  <a:solidFill>
                    <a:srgbClr val="37383C"/>
                  </a:solidFill>
                  <a:latin typeface="Helvetica Neue Light" charset="0"/>
                  <a:ea typeface="Helvetica Neue Light" charset="0"/>
                </a:rPr>
                <a:t>&gt;&gt; </a:t>
              </a:r>
              <a:r>
                <a:rPr lang="en-US" altLang="zh-CN" dirty="0">
                  <a:solidFill>
                    <a:srgbClr val="FF0000"/>
                  </a:solidFill>
                  <a:latin typeface="Helvetica Neue Light" charset="0"/>
                  <a:ea typeface="Helvetica Neue Light" charset="0"/>
                </a:rPr>
                <a:t>Focus on sea volume </a:t>
              </a:r>
              <a:r>
                <a:rPr lang="en-US" altLang="zh-CN" sz="1400" dirty="0">
                  <a:solidFill>
                    <a:srgbClr val="FF0000"/>
                  </a:solidFill>
                  <a:latin typeface="Helvetica Neue Light" charset="0"/>
                  <a:ea typeface="Helvetica Neue Light" charset="0"/>
                </a:rPr>
                <a:t>(huge N ) and automation (lower C)</a:t>
              </a:r>
            </a:p>
          </p:txBody>
        </p:sp>
      </p:grpSp>
      <p:grpSp>
        <p:nvGrpSpPr>
          <p:cNvPr id="36" name="Group 35"/>
          <p:cNvGrpSpPr/>
          <p:nvPr/>
        </p:nvGrpSpPr>
        <p:grpSpPr>
          <a:xfrm>
            <a:off x="5415911" y="2180023"/>
            <a:ext cx="6208531" cy="1138773"/>
            <a:chOff x="5415910" y="2180024"/>
            <a:chExt cx="6208531" cy="1138774"/>
          </a:xfrm>
        </p:grpSpPr>
        <p:sp>
          <p:nvSpPr>
            <p:cNvPr id="31" name="Rectangle 30"/>
            <p:cNvSpPr/>
            <p:nvPr/>
          </p:nvSpPr>
          <p:spPr>
            <a:xfrm>
              <a:off x="5415910" y="2459031"/>
              <a:ext cx="576064" cy="47911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Light" panose="020B0502040204020203" pitchFamily="34" charset="-122"/>
                <a:ea typeface="微软雅黑 Light" panose="020B0502040204020203" pitchFamily="34" charset="-122"/>
              </a:endParaRPr>
            </a:p>
          </p:txBody>
        </p:sp>
        <p:sp>
          <p:nvSpPr>
            <p:cNvPr id="35" name="Rectangle 34"/>
            <p:cNvSpPr/>
            <p:nvPr/>
          </p:nvSpPr>
          <p:spPr>
            <a:xfrm>
              <a:off x="6095999" y="2180024"/>
              <a:ext cx="5528442" cy="1138774"/>
            </a:xfrm>
            <a:prstGeom prst="rect">
              <a:avLst/>
            </a:prstGeom>
          </p:spPr>
          <p:txBody>
            <a:bodyPr wrap="square">
              <a:spAutoFit/>
            </a:bodyPr>
            <a:lstStyle/>
            <a:p>
              <a:r>
                <a:rPr lang="en-US" altLang="zh-CN" sz="1600" dirty="0">
                  <a:solidFill>
                    <a:srgbClr val="37383C"/>
                  </a:solidFill>
                  <a:latin typeface="Helvetica Neue Light" charset="0"/>
                  <a:ea typeface="Helvetica Neue Light" charset="0"/>
                </a:rPr>
                <a:t>Untargeted Defense:: </a:t>
              </a:r>
              <a:r>
                <a:rPr lang="en-US" altLang="zh-CN" sz="1600" dirty="0" smtClean="0">
                  <a:solidFill>
                    <a:srgbClr val="37383C"/>
                  </a:solidFill>
                  <a:latin typeface="Helvetica Neue Light" charset="0"/>
                  <a:ea typeface="Helvetica Neue Light" charset="0"/>
                </a:rPr>
                <a:t>Commercial off </a:t>
              </a:r>
              <a:r>
                <a:rPr lang="en-US" altLang="zh-CN" sz="1600" dirty="0">
                  <a:solidFill>
                    <a:srgbClr val="37383C"/>
                  </a:solidFill>
                  <a:latin typeface="Helvetica Neue Light" charset="0"/>
                  <a:ea typeface="Helvetica Neue Light" charset="0"/>
                </a:rPr>
                <a:t>the shelf </a:t>
              </a:r>
              <a:r>
                <a:rPr lang="en-US" altLang="zh-CN" sz="1600" dirty="0" smtClean="0">
                  <a:solidFill>
                    <a:srgbClr val="37383C"/>
                  </a:solidFill>
                  <a:latin typeface="Helvetica Neue Light" charset="0"/>
                  <a:ea typeface="Helvetica Neue Light" charset="0"/>
                </a:rPr>
                <a:t>products </a:t>
              </a:r>
              <a:r>
                <a:rPr lang="en-US" altLang="zh-CN" sz="1600" dirty="0">
                  <a:solidFill>
                    <a:srgbClr val="37383C"/>
                  </a:solidFill>
                  <a:latin typeface="Helvetica Neue Light" charset="0"/>
                  <a:ea typeface="Helvetica Neue Light" charset="0"/>
                </a:rPr>
                <a:t>or open source stacks</a:t>
              </a:r>
            </a:p>
            <a:p>
              <a:r>
                <a:rPr lang="en-US" altLang="zh-CN" dirty="0">
                  <a:solidFill>
                    <a:srgbClr val="00B050"/>
                  </a:solidFill>
                  <a:latin typeface="Helvetica Neue Light" charset="0"/>
                  <a:ea typeface="Helvetica Neue Light" charset="0"/>
                </a:rPr>
                <a:t>&gt;&gt; Focus on probability and statistics, weakening the automation and repeatability of offenders</a:t>
              </a:r>
            </a:p>
          </p:txBody>
        </p:sp>
      </p:grpSp>
      <p:grpSp>
        <p:nvGrpSpPr>
          <p:cNvPr id="38" name="Group 37"/>
          <p:cNvGrpSpPr/>
          <p:nvPr/>
        </p:nvGrpSpPr>
        <p:grpSpPr>
          <a:xfrm>
            <a:off x="5401574" y="3471058"/>
            <a:ext cx="6222868" cy="1138773"/>
            <a:chOff x="5408225" y="3388700"/>
            <a:chExt cx="6222868" cy="1138774"/>
          </a:xfrm>
        </p:grpSpPr>
        <p:sp>
          <p:nvSpPr>
            <p:cNvPr id="34" name="Diamond 33"/>
            <p:cNvSpPr/>
            <p:nvPr/>
          </p:nvSpPr>
          <p:spPr>
            <a:xfrm>
              <a:off x="5408225" y="3467281"/>
              <a:ext cx="595035" cy="958231"/>
            </a:xfrm>
            <a:prstGeom prst="diamond">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Light" panose="020B0502040204020203" pitchFamily="34" charset="-122"/>
                <a:ea typeface="微软雅黑 Light" panose="020B0502040204020203" pitchFamily="34" charset="-122"/>
              </a:endParaRPr>
            </a:p>
          </p:txBody>
        </p:sp>
        <p:sp>
          <p:nvSpPr>
            <p:cNvPr id="37" name="Rectangle 36"/>
            <p:cNvSpPr/>
            <p:nvPr/>
          </p:nvSpPr>
          <p:spPr>
            <a:xfrm>
              <a:off x="6096000" y="3388700"/>
              <a:ext cx="5535093" cy="1138774"/>
            </a:xfrm>
            <a:prstGeom prst="rect">
              <a:avLst/>
            </a:prstGeom>
          </p:spPr>
          <p:txBody>
            <a:bodyPr wrap="square">
              <a:spAutoFit/>
            </a:bodyPr>
            <a:lstStyle/>
            <a:p>
              <a:r>
                <a:rPr lang="en-US" altLang="zh-CN" sz="1600" dirty="0">
                  <a:latin typeface="Helvetica Neue Light" charset="0"/>
                  <a:ea typeface="Helvetica Neue Light" charset="0"/>
                  <a:cs typeface="Helvetica Neue Light" charset="0"/>
                </a:rPr>
                <a:t>Targeted Offense:: Customized “evasion” against “detection” of the </a:t>
              </a:r>
              <a:r>
                <a:rPr lang="en-US" altLang="zh-CN" sz="1600" dirty="0" smtClean="0">
                  <a:latin typeface="Helvetica Neue Light" charset="0"/>
                  <a:ea typeface="Helvetica Neue Light" charset="0"/>
                  <a:cs typeface="Helvetica Neue Light" charset="0"/>
                </a:rPr>
                <a:t>target, i.e. “unknown” threats</a:t>
              </a:r>
              <a:endParaRPr lang="en-US" altLang="zh-CN" sz="1600" dirty="0">
                <a:latin typeface="Helvetica Neue Light" charset="0"/>
                <a:ea typeface="Helvetica Neue Light" charset="0"/>
                <a:cs typeface="Helvetica Neue Light" charset="0"/>
              </a:endParaRPr>
            </a:p>
            <a:p>
              <a:r>
                <a:rPr lang="en-US" altLang="zh-CN" dirty="0">
                  <a:solidFill>
                    <a:srgbClr val="00B050"/>
                  </a:solidFill>
                  <a:latin typeface="Helvetica Neue Light" charset="0"/>
                  <a:ea typeface="Helvetica Neue Light" charset="0"/>
                  <a:cs typeface="Helvetica Neue Light" charset="0"/>
                </a:rPr>
                <a:t>&gt;&gt; Customization means higher cost</a:t>
              </a:r>
            </a:p>
            <a:p>
              <a:r>
                <a:rPr lang="en-US" altLang="zh-CN" dirty="0">
                  <a:solidFill>
                    <a:srgbClr val="00B050"/>
                  </a:solidFill>
                  <a:latin typeface="Helvetica Neue Light" charset="0"/>
                  <a:ea typeface="Helvetica Neue Light" charset="0"/>
                  <a:cs typeface="Helvetica Neue Light" charset="0"/>
                </a:rPr>
                <a:t>&gt;&gt; Rapid assembly with some level reuse…</a:t>
              </a:r>
            </a:p>
          </p:txBody>
        </p:sp>
      </p:grpSp>
      <p:pic>
        <p:nvPicPr>
          <p:cNvPr id="42" name="Picture 41"/>
          <p:cNvPicPr>
            <a:picLocks noChangeAspect="1"/>
          </p:cNvPicPr>
          <p:nvPr/>
        </p:nvPicPr>
        <p:blipFill>
          <a:blip r:embed="rId3"/>
          <a:stretch>
            <a:fillRect/>
          </a:stretch>
        </p:blipFill>
        <p:spPr>
          <a:xfrm>
            <a:off x="558433" y="1174897"/>
            <a:ext cx="3909576" cy="1497655"/>
          </a:xfrm>
          <a:prstGeom prst="rect">
            <a:avLst/>
          </a:prstGeom>
        </p:spPr>
      </p:pic>
    </p:spTree>
    <p:extLst>
      <p:ext uri="{BB962C8B-B14F-4D97-AF65-F5344CB8AC3E}">
        <p14:creationId xmlns:p14="http://schemas.microsoft.com/office/powerpoint/2010/main" val="51460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heckerboard(across)">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59550" y="1151640"/>
            <a:ext cx="8891101" cy="4634429"/>
          </a:xfrm>
          <a:prstGeom prst="rect">
            <a:avLst/>
          </a:prstGeom>
        </p:spPr>
      </p:pic>
      <p:sp>
        <p:nvSpPr>
          <p:cNvPr id="2" name="Title 1"/>
          <p:cNvSpPr>
            <a:spLocks noGrp="1"/>
          </p:cNvSpPr>
          <p:nvPr>
            <p:ph type="title"/>
          </p:nvPr>
        </p:nvSpPr>
        <p:spPr>
          <a:xfrm>
            <a:off x="365579" y="70757"/>
            <a:ext cx="11379200" cy="1143000"/>
          </a:xfrm>
        </p:spPr>
        <p:txBody>
          <a:bodyPr/>
          <a:lstStyle/>
          <a:p>
            <a:r>
              <a:rPr kumimoji="1" lang="en-US" altLang="zh-CN" dirty="0" smtClean="0"/>
              <a:t>Security inside the long tail</a:t>
            </a:r>
            <a:endParaRPr kumimoji="1" lang="zh-CN" altLang="en-US" dirty="0"/>
          </a:p>
        </p:txBody>
      </p:sp>
      <p:sp>
        <p:nvSpPr>
          <p:cNvPr id="7" name="矩形 6"/>
          <p:cNvSpPr/>
          <p:nvPr/>
        </p:nvSpPr>
        <p:spPr>
          <a:xfrm>
            <a:off x="6005102" y="5723949"/>
            <a:ext cx="2659702" cy="369332"/>
          </a:xfrm>
          <a:prstGeom prst="rect">
            <a:avLst/>
          </a:prstGeom>
        </p:spPr>
        <p:txBody>
          <a:bodyPr wrap="none">
            <a:spAutoFit/>
          </a:bodyPr>
          <a:lstStyle/>
          <a:p>
            <a:r>
              <a:rPr lang="en-US" altLang="zh-CN" b="1" dirty="0">
                <a:solidFill>
                  <a:prstClr val="black"/>
                </a:solidFill>
                <a:latin typeface="Arial" panose="020B0604020202020204" pitchFamily="34" charset="0"/>
                <a:cs typeface="Arial" panose="020B0604020202020204" pitchFamily="34" charset="0"/>
              </a:rPr>
              <a:t>Attack surface/vectors</a:t>
            </a:r>
          </a:p>
        </p:txBody>
      </p:sp>
      <p:sp>
        <p:nvSpPr>
          <p:cNvPr id="8" name="矩形 7"/>
          <p:cNvSpPr/>
          <p:nvPr/>
        </p:nvSpPr>
        <p:spPr>
          <a:xfrm>
            <a:off x="441041" y="1648025"/>
            <a:ext cx="1322615" cy="1077218"/>
          </a:xfrm>
          <a:prstGeom prst="rect">
            <a:avLst/>
          </a:prstGeom>
        </p:spPr>
        <p:txBody>
          <a:bodyPr wrap="square">
            <a:spAutoFit/>
          </a:bodyPr>
          <a:lstStyle/>
          <a:p>
            <a:r>
              <a:rPr lang="en-US" altLang="zh-CN" sz="1600" b="1" dirty="0">
                <a:solidFill>
                  <a:prstClr val="black"/>
                </a:solidFill>
                <a:latin typeface="Arial" panose="020B0604020202020204" pitchFamily="34" charset="0"/>
                <a:cs typeface="Arial" panose="020B0604020202020204" pitchFamily="34" charset="0"/>
              </a:rPr>
              <a:t>Value of target /</a:t>
            </a:r>
          </a:p>
          <a:p>
            <a:r>
              <a:rPr lang="en-US" altLang="zh-CN" sz="1600" b="1" dirty="0">
                <a:solidFill>
                  <a:prstClr val="black"/>
                </a:solidFill>
                <a:latin typeface="Arial" panose="020B0604020202020204" pitchFamily="34" charset="0"/>
                <a:cs typeface="Arial" panose="020B0604020202020204" pitchFamily="34" charset="0"/>
              </a:rPr>
              <a:t>Magnitude of damage</a:t>
            </a:r>
          </a:p>
        </p:txBody>
      </p:sp>
      <p:grpSp>
        <p:nvGrpSpPr>
          <p:cNvPr id="11" name="Group 10"/>
          <p:cNvGrpSpPr/>
          <p:nvPr/>
        </p:nvGrpSpPr>
        <p:grpSpPr>
          <a:xfrm>
            <a:off x="2264504" y="1885141"/>
            <a:ext cx="2243637" cy="2332816"/>
            <a:chOff x="2264503" y="1885141"/>
            <a:chExt cx="2243637" cy="2332816"/>
          </a:xfrm>
        </p:grpSpPr>
        <p:sp>
          <p:nvSpPr>
            <p:cNvPr id="10" name="文本框 5"/>
            <p:cNvSpPr txBox="1"/>
            <p:nvPr/>
          </p:nvSpPr>
          <p:spPr>
            <a:xfrm>
              <a:off x="2396476" y="1885141"/>
              <a:ext cx="2111664" cy="2185214"/>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000" b="1" dirty="0" smtClean="0">
                  <a:solidFill>
                    <a:prstClr val="black"/>
                  </a:solidFill>
                  <a:latin typeface="Helvetica Neue Light" charset="0"/>
                  <a:ea typeface="Helvetica Neue Light" charset="0"/>
                  <a:cs typeface="Helvetica Neue Light" charset="0"/>
                </a:rPr>
                <a:t>TH/TI/UEBA/MDR</a:t>
              </a:r>
              <a:r>
                <a:rPr lang="en-US" altLang="zh-CN" sz="2000" b="1" dirty="0">
                  <a:solidFill>
                    <a:prstClr val="black"/>
                  </a:solidFill>
                  <a:latin typeface="Helvetica Neue Light" charset="0"/>
                  <a:ea typeface="Helvetica Neue Light" charset="0"/>
                  <a:cs typeface="Helvetica Neue Light" charset="0"/>
                </a:rPr>
                <a:t>/</a:t>
              </a:r>
              <a:r>
                <a:rPr lang="mr-IN" altLang="zh-CN" sz="2000" b="1" dirty="0">
                  <a:solidFill>
                    <a:prstClr val="black"/>
                  </a:solidFill>
                  <a:latin typeface="Helvetica Neue Light" charset="0"/>
                  <a:ea typeface="Helvetica Neue Light" charset="0"/>
                  <a:cs typeface="Helvetica Neue Light" charset="0"/>
                </a:rPr>
                <a:t>…</a:t>
              </a:r>
              <a:r>
                <a:rPr lang="en-US" altLang="zh-CN" sz="2000" b="1" dirty="0">
                  <a:solidFill>
                    <a:prstClr val="black"/>
                  </a:solidFill>
                  <a:latin typeface="Helvetica Neue Light" charset="0"/>
                  <a:ea typeface="Helvetica Neue Light" charset="0"/>
                  <a:cs typeface="Helvetica Neue Light" charset="0"/>
                </a:rPr>
                <a:t>:</a:t>
              </a:r>
            </a:p>
            <a:p>
              <a:r>
                <a:rPr lang="en-US" altLang="zh-CN" sz="1600" dirty="0">
                  <a:solidFill>
                    <a:prstClr val="black"/>
                  </a:solidFill>
                  <a:latin typeface="Helvetica Neue Light" charset="0"/>
                  <a:ea typeface="Helvetica Neue Light" charset="0"/>
                  <a:cs typeface="Helvetica Neue Light" charset="0"/>
                </a:rPr>
                <a:t>Unknown attack types, unknown quantities, and mostly targeting internal core assets/business/personnel</a:t>
              </a:r>
              <a:endParaRPr lang="zh-CN" altLang="en-US" sz="1600" dirty="0">
                <a:solidFill>
                  <a:prstClr val="black"/>
                </a:solidFill>
                <a:latin typeface="Helvetica Neue Light" charset="0"/>
                <a:ea typeface="Helvetica Neue Light" charset="0"/>
                <a:cs typeface="Helvetica Neue Light" charset="0"/>
              </a:endParaRPr>
            </a:p>
          </p:txBody>
        </p:sp>
        <p:cxnSp>
          <p:nvCxnSpPr>
            <p:cNvPr id="5" name="Straight Arrow Connector 4"/>
            <p:cNvCxnSpPr/>
            <p:nvPr/>
          </p:nvCxnSpPr>
          <p:spPr>
            <a:xfrm flipH="1">
              <a:off x="2264503" y="1889090"/>
              <a:ext cx="12002" cy="2328867"/>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4977748" y="2186634"/>
            <a:ext cx="2015907" cy="3038510"/>
            <a:chOff x="4977747" y="2186632"/>
            <a:chExt cx="2015907" cy="3038511"/>
          </a:xfrm>
        </p:grpSpPr>
        <p:sp>
          <p:nvSpPr>
            <p:cNvPr id="9" name="文本框 4"/>
            <p:cNvSpPr txBox="1"/>
            <p:nvPr/>
          </p:nvSpPr>
          <p:spPr>
            <a:xfrm>
              <a:off x="5105126" y="2186632"/>
              <a:ext cx="1888528" cy="2185215"/>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000" b="1" dirty="0">
                  <a:solidFill>
                    <a:prstClr val="black"/>
                  </a:solidFill>
                  <a:latin typeface="Helvetica Neue Light" charset="0"/>
                  <a:ea typeface="Helvetica Neue Light" charset="0"/>
                  <a:cs typeface="Helvetica Neue Light" charset="0"/>
                </a:rPr>
                <a:t>Traditional Detection:</a:t>
              </a:r>
            </a:p>
            <a:p>
              <a:r>
                <a:rPr lang="en-US" altLang="zh-CN" sz="1600" dirty="0">
                  <a:solidFill>
                    <a:prstClr val="black"/>
                  </a:solidFill>
                  <a:latin typeface="Helvetica Neue Light" charset="0"/>
                  <a:ea typeface="Helvetica Neue Light" charset="0"/>
                  <a:cs typeface="Helvetica Neue Light" charset="0"/>
                </a:rPr>
                <a:t>Known attack types, large quantities, and mostly targeting exposures of peripheral systems</a:t>
              </a:r>
              <a:endParaRPr lang="zh-CN" altLang="en-US" sz="1600" dirty="0">
                <a:solidFill>
                  <a:prstClr val="black"/>
                </a:solidFill>
                <a:latin typeface="Helvetica Neue Light" charset="0"/>
                <a:ea typeface="Helvetica Neue Light" charset="0"/>
                <a:cs typeface="Helvetica Neue Light" charset="0"/>
              </a:endParaRPr>
            </a:p>
          </p:txBody>
        </p:sp>
        <p:cxnSp>
          <p:nvCxnSpPr>
            <p:cNvPr id="13" name="Straight Arrow Connector 12"/>
            <p:cNvCxnSpPr/>
            <p:nvPr/>
          </p:nvCxnSpPr>
          <p:spPr>
            <a:xfrm>
              <a:off x="4977747" y="2186632"/>
              <a:ext cx="0" cy="3038511"/>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40698" y="1543058"/>
            <a:ext cx="2955111" cy="1767527"/>
          </a:xfrm>
          <a:prstGeom prst="rect">
            <a:avLst/>
          </a:prstGeom>
        </p:spPr>
      </p:pic>
      <p:sp>
        <p:nvSpPr>
          <p:cNvPr id="16" name="TextBox 15"/>
          <p:cNvSpPr txBox="1"/>
          <p:nvPr/>
        </p:nvSpPr>
        <p:spPr>
          <a:xfrm>
            <a:off x="8321441" y="3509269"/>
            <a:ext cx="3074367" cy="369332"/>
          </a:xfrm>
          <a:prstGeom prst="rect">
            <a:avLst/>
          </a:prstGeom>
          <a:noFill/>
        </p:spPr>
        <p:txBody>
          <a:bodyPr wrap="none" rtlCol="0">
            <a:spAutoFit/>
          </a:bodyPr>
          <a:lstStyle>
            <a:defPPr>
              <a:defRPr lang="zh-CN"/>
            </a:defPPr>
            <a:lvl1pPr>
              <a:defRPr b="1">
                <a:solidFill>
                  <a:prstClr val="black"/>
                </a:solidFill>
                <a:latin typeface="Arial" panose="020B0604020202020204" pitchFamily="34" charset="0"/>
                <a:cs typeface="Arial" panose="020B0604020202020204" pitchFamily="34" charset="0"/>
              </a:defRPr>
            </a:lvl1pPr>
          </a:lstStyle>
          <a:p>
            <a:pPr algn="r"/>
            <a:r>
              <a:rPr lang="en-US" altLang="zh-CN" dirty="0"/>
              <a:t>Average/Repeat Offenders</a:t>
            </a:r>
            <a:endParaRPr lang="zh-CN" altLang="en-US" dirty="0"/>
          </a:p>
        </p:txBody>
      </p:sp>
      <p:sp>
        <p:nvSpPr>
          <p:cNvPr id="17" name="TextBox 16"/>
          <p:cNvSpPr txBox="1"/>
          <p:nvPr/>
        </p:nvSpPr>
        <p:spPr>
          <a:xfrm>
            <a:off x="7102709" y="1143229"/>
            <a:ext cx="2309222" cy="646331"/>
          </a:xfrm>
          <a:prstGeom prst="rect">
            <a:avLst/>
          </a:prstGeom>
          <a:noFill/>
        </p:spPr>
        <p:txBody>
          <a:bodyPr wrap="none" rtlCol="0">
            <a:spAutoFit/>
          </a:bodyPr>
          <a:lstStyle/>
          <a:p>
            <a:r>
              <a:rPr lang="en-US" altLang="zh-CN" b="1" dirty="0">
                <a:solidFill>
                  <a:prstClr val="black"/>
                </a:solidFill>
                <a:latin typeface="Arial" panose="020B0604020202020204" pitchFamily="34" charset="0"/>
                <a:cs typeface="Arial" panose="020B0604020202020204" pitchFamily="34" charset="0"/>
              </a:rPr>
              <a:t>Advanced/Targeted</a:t>
            </a:r>
          </a:p>
          <a:p>
            <a:r>
              <a:rPr lang="en-US" altLang="zh-CN" b="1" dirty="0">
                <a:solidFill>
                  <a:prstClr val="black"/>
                </a:solidFill>
                <a:latin typeface="Arial" panose="020B0604020202020204" pitchFamily="34" charset="0"/>
                <a:cs typeface="Arial" panose="020B0604020202020204" pitchFamily="34" charset="0"/>
              </a:rPr>
              <a:t>Offenders</a:t>
            </a:r>
            <a:endParaRPr lang="zh-CN" altLang="en-US" b="1" dirty="0">
              <a:solidFill>
                <a:prstClr val="black"/>
              </a:solidFill>
              <a:latin typeface="Arial" panose="020B0604020202020204" pitchFamily="34" charset="0"/>
              <a:cs typeface="Arial" panose="020B0604020202020204" pitchFamily="34" charset="0"/>
            </a:endParaRPr>
          </a:p>
        </p:txBody>
      </p:sp>
      <p:grpSp>
        <p:nvGrpSpPr>
          <p:cNvPr id="12" name="Group 11"/>
          <p:cNvGrpSpPr/>
          <p:nvPr/>
        </p:nvGrpSpPr>
        <p:grpSpPr>
          <a:xfrm>
            <a:off x="8088923" y="4217957"/>
            <a:ext cx="4066889" cy="1228250"/>
            <a:chOff x="8088923" y="4217957"/>
            <a:chExt cx="4066889" cy="1228250"/>
          </a:xfrm>
        </p:grpSpPr>
        <p:sp>
          <p:nvSpPr>
            <p:cNvPr id="6" name="Rounded Rectangle 5"/>
            <p:cNvSpPr/>
            <p:nvPr/>
          </p:nvSpPr>
          <p:spPr>
            <a:xfrm>
              <a:off x="8088923" y="4217957"/>
              <a:ext cx="4066889" cy="1228250"/>
            </a:xfrm>
            <a:prstGeom prst="roundRect">
              <a:avLst>
                <a:gd name="adj" fmla="val 11758"/>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zh-CN" altLang="en-US"/>
            </a:p>
          </p:txBody>
        </p:sp>
        <p:sp>
          <p:nvSpPr>
            <p:cNvPr id="4" name="TextBox 3"/>
            <p:cNvSpPr txBox="1"/>
            <p:nvPr/>
          </p:nvSpPr>
          <p:spPr>
            <a:xfrm>
              <a:off x="8229264" y="4293726"/>
              <a:ext cx="3836115" cy="1077218"/>
            </a:xfrm>
            <a:prstGeom prst="rect">
              <a:avLst/>
            </a:prstGeom>
            <a:noFill/>
          </p:spPr>
          <p:txBody>
            <a:bodyPr wrap="none" rtlCol="0">
              <a:spAutoFit/>
            </a:bodyPr>
            <a:lstStyle/>
            <a:p>
              <a:pPr marL="285750" indent="-285750">
                <a:buFont typeface="Arial" charset="0"/>
                <a:buChar char="•"/>
              </a:pPr>
              <a:r>
                <a:rPr kumimoji="1" lang="en-US" altLang="zh-CN" sz="1600" dirty="0" smtClean="0">
                  <a:solidFill>
                    <a:schemeClr val="bg1">
                      <a:lumMod val="50000"/>
                    </a:schemeClr>
                  </a:solidFill>
                </a:rPr>
                <a:t>TH: Threat Hunting</a:t>
              </a:r>
            </a:p>
            <a:p>
              <a:pPr marL="285750" indent="-285750">
                <a:buFont typeface="Arial" charset="0"/>
                <a:buChar char="•"/>
              </a:pPr>
              <a:r>
                <a:rPr kumimoji="1" lang="en-US" altLang="zh-CN" sz="1600" dirty="0">
                  <a:solidFill>
                    <a:schemeClr val="bg1">
                      <a:lumMod val="50000"/>
                    </a:schemeClr>
                  </a:solidFill>
                </a:rPr>
                <a:t>TI: Threat Intelligence</a:t>
              </a:r>
            </a:p>
            <a:p>
              <a:pPr marL="285750" indent="-285750">
                <a:buFont typeface="Arial" charset="0"/>
                <a:buChar char="•"/>
              </a:pPr>
              <a:r>
                <a:rPr kumimoji="1" lang="en-US" altLang="zh-CN" sz="1600" dirty="0" smtClean="0">
                  <a:solidFill>
                    <a:schemeClr val="bg1">
                      <a:lumMod val="50000"/>
                    </a:schemeClr>
                  </a:solidFill>
                </a:rPr>
                <a:t>UEBA: User Entity Behavior Analytics</a:t>
              </a:r>
            </a:p>
            <a:p>
              <a:pPr marL="285750" indent="-285750">
                <a:buFont typeface="Arial" charset="0"/>
                <a:buChar char="•"/>
              </a:pPr>
              <a:r>
                <a:rPr kumimoji="1" lang="en-US" altLang="zh-CN" sz="1600" dirty="0" smtClean="0">
                  <a:solidFill>
                    <a:schemeClr val="bg1">
                      <a:lumMod val="50000"/>
                    </a:schemeClr>
                  </a:solidFill>
                </a:rPr>
                <a:t>MDR: Managed Detection and Response</a:t>
              </a:r>
              <a:endParaRPr kumimoji="1" lang="zh-CN" altLang="en-US" sz="1600" dirty="0">
                <a:solidFill>
                  <a:schemeClr val="bg1">
                    <a:lumMod val="50000"/>
                  </a:schemeClr>
                </a:solidFill>
              </a:endParaRPr>
            </a:p>
          </p:txBody>
        </p:sp>
      </p:grpSp>
    </p:spTree>
    <p:extLst>
      <p:ext uri="{BB962C8B-B14F-4D97-AF65-F5344CB8AC3E}">
        <p14:creationId xmlns:p14="http://schemas.microsoft.com/office/powerpoint/2010/main" val="95603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NSFOCUS_1">
      <a:dk1>
        <a:srgbClr val="37383C"/>
      </a:dk1>
      <a:lt1>
        <a:srgbClr val="FFFFFF"/>
      </a:lt1>
      <a:dk2>
        <a:srgbClr val="000000"/>
      </a:dk2>
      <a:lt2>
        <a:srgbClr val="EEECE1"/>
      </a:lt2>
      <a:accent1>
        <a:srgbClr val="71BF44"/>
      </a:accent1>
      <a:accent2>
        <a:srgbClr val="C0504D"/>
      </a:accent2>
      <a:accent3>
        <a:srgbClr val="003366"/>
      </a:accent3>
      <a:accent4>
        <a:srgbClr val="CDCDCF"/>
      </a:accent4>
      <a:accent5>
        <a:srgbClr val="CDCD9A"/>
      </a:accent5>
      <a:accent6>
        <a:srgbClr val="F79646"/>
      </a:accent6>
      <a:hlink>
        <a:srgbClr val="71BF4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28875</TotalTime>
  <Words>5156</Words>
  <Application>Microsoft Macintosh PowerPoint</Application>
  <PresentationFormat>Widescreen</PresentationFormat>
  <Paragraphs>601</Paragraphs>
  <Slides>45</Slides>
  <Notes>35</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45</vt:i4>
      </vt:variant>
    </vt:vector>
  </HeadingPairs>
  <TitlesOfParts>
    <vt:vector size="72" baseType="lpstr">
      <vt:lpstr>.AppleSystemUIFont</vt:lpstr>
      <vt:lpstr>Arial Hebrew</vt:lpstr>
      <vt:lpstr>Arial Narrow</vt:lpstr>
      <vt:lpstr>Bernard MT Condensed</vt:lpstr>
      <vt:lpstr>Calibri</vt:lpstr>
      <vt:lpstr>Calibri Light</vt:lpstr>
      <vt:lpstr>Copperplate</vt:lpstr>
      <vt:lpstr>DengXian</vt:lpstr>
      <vt:lpstr>georgia</vt:lpstr>
      <vt:lpstr>Helvetica</vt:lpstr>
      <vt:lpstr>Helvetica Neue</vt:lpstr>
      <vt:lpstr>Helvetica Neue Light</vt:lpstr>
      <vt:lpstr>Helvetica Neue Thin</vt:lpstr>
      <vt:lpstr>HelveticaNeueLT Pro 33 ThEx</vt:lpstr>
      <vt:lpstr>Mangal</vt:lpstr>
      <vt:lpstr>Open Sans</vt:lpstr>
      <vt:lpstr>Proxima Nova</vt:lpstr>
      <vt:lpstr>Raleway</vt:lpstr>
      <vt:lpstr>Shree Devanagari 714</vt:lpstr>
      <vt:lpstr>Verdana</vt:lpstr>
      <vt:lpstr>Wingdings</vt:lpstr>
      <vt:lpstr>Yuanti SC Light</vt:lpstr>
      <vt:lpstr>宋体</vt:lpstr>
      <vt:lpstr>微软雅黑</vt:lpstr>
      <vt:lpstr>微软雅黑 Light</vt:lpstr>
      <vt:lpstr>Arial</vt:lpstr>
      <vt:lpstr>1_Office Theme</vt:lpstr>
      <vt:lpstr>From Threat Hunting  to Crowd Defense</vt:lpstr>
      <vt:lpstr>PowerPoint Presentation</vt:lpstr>
      <vt:lpstr>Timeline of Equifax breach</vt:lpstr>
      <vt:lpstr>Win your adversaries. It’s a race</vt:lpstr>
      <vt:lpstr>Anything beyond 35 IP Addresses?</vt:lpstr>
      <vt:lpstr>Why happened again after target？</vt:lpstr>
      <vt:lpstr>The Game of Offense and Defense</vt:lpstr>
      <vt:lpstr>Strategy for different battlefields</vt:lpstr>
      <vt:lpstr>Security inside the long tail</vt:lpstr>
      <vt:lpstr>Threat Hunting is to pursue unknown</vt:lpstr>
      <vt:lpstr>Before going deeper TH/TI/UEBA, let’s look into detection in practice</vt:lpstr>
      <vt:lpstr>Application Cost/efficiency matters</vt:lpstr>
      <vt:lpstr>Threat Intelligence  IS USED to</vt:lpstr>
      <vt:lpstr>However, Threat Intel is hard to harness</vt:lpstr>
      <vt:lpstr>Close loop Operation is critical to refine Threat Intel</vt:lpstr>
      <vt:lpstr>In short, Threat Intel is not silver bullet</vt:lpstr>
      <vt:lpstr>UEBA and Profiling are other important means to fight unknowns</vt:lpstr>
      <vt:lpstr>The world is categorized into black, white and grey in eye of UEBA/Profiling analyst</vt:lpstr>
      <vt:lpstr>REPUTATION &amp; Profiling in practice</vt:lpstr>
      <vt:lpstr>IP‘s country info matters</vt:lpstr>
      <vt:lpstr>ASN has its reputation as well</vt:lpstr>
      <vt:lpstr>Anomaly detection based on profiling</vt:lpstr>
      <vt:lpstr>Fight with inference crossing dimensions</vt:lpstr>
      <vt:lpstr>TI/Reputation Based Threat hunting/Attribution</vt:lpstr>
      <vt:lpstr>Cyber Kill Chain can be introduced to automate Inference</vt:lpstr>
      <vt:lpstr>Develop Inference engines into practicable</vt:lpstr>
      <vt:lpstr>Develop Inference engines into practicable (con’t)</vt:lpstr>
      <vt:lpstr>Besides complexity and resources needed, Scalability is very hard</vt:lpstr>
      <vt:lpstr>PowerPoint Presentation</vt:lpstr>
      <vt:lpstr>Find out “big rocks” Of security operations</vt:lpstr>
      <vt:lpstr>Long tail from Security operations angle</vt:lpstr>
      <vt:lpstr>Not just Known, Even old</vt:lpstr>
      <vt:lpstr>Web attacks as well</vt:lpstr>
      <vt:lpstr>Repeat Offenders - typically untargeted</vt:lpstr>
      <vt:lpstr>Repeat offenders in different view</vt:lpstr>
      <vt:lpstr>Follow the offenders’ thinking, avoid being low-hanging fruit</vt:lpstr>
      <vt:lpstr>Numbers matter to both sides</vt:lpstr>
      <vt:lpstr>Internet of Things or Threats of Things</vt:lpstr>
      <vt:lpstr>Overlay operations with Multi-purpose bots</vt:lpstr>
      <vt:lpstr>Why Heat matters to understand threat</vt:lpstr>
      <vt:lpstr>Know yourself, know your enemy,…</vt:lpstr>
      <vt:lpstr>Crowd defense in cyber security</vt:lpstr>
      <vt:lpstr>Combine crowd/global and local</vt:lpstr>
      <vt:lpstr>Takeaways</vt:lpstr>
      <vt:lpstr>PowerPoint Presentation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Zhao</dc:creator>
  <cp:lastModifiedBy>Richard Zhao</cp:lastModifiedBy>
  <cp:revision>701</cp:revision>
  <cp:lastPrinted>2017-11-14T07:06:43Z</cp:lastPrinted>
  <dcterms:created xsi:type="dcterms:W3CDTF">2017-10-19T18:24:46Z</dcterms:created>
  <dcterms:modified xsi:type="dcterms:W3CDTF">2017-11-15T15:23:52Z</dcterms:modified>
</cp:coreProperties>
</file>