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94" r:id="rId1"/>
  </p:sldMasterIdLst>
  <p:notesMasterIdLst>
    <p:notesMasterId r:id="rId33"/>
  </p:notesMasterIdLst>
  <p:sldIdLst>
    <p:sldId id="256" r:id="rId2"/>
    <p:sldId id="282" r:id="rId3"/>
    <p:sldId id="261" r:id="rId4"/>
    <p:sldId id="257" r:id="rId5"/>
    <p:sldId id="269" r:id="rId6"/>
    <p:sldId id="291" r:id="rId7"/>
    <p:sldId id="292" r:id="rId8"/>
    <p:sldId id="265" r:id="rId9"/>
    <p:sldId id="299" r:id="rId10"/>
    <p:sldId id="267" r:id="rId11"/>
    <p:sldId id="300" r:id="rId12"/>
    <p:sldId id="293" r:id="rId13"/>
    <p:sldId id="268" r:id="rId14"/>
    <p:sldId id="258" r:id="rId15"/>
    <p:sldId id="294" r:id="rId16"/>
    <p:sldId id="270" r:id="rId17"/>
    <p:sldId id="295" r:id="rId18"/>
    <p:sldId id="275" r:id="rId19"/>
    <p:sldId id="284" r:id="rId20"/>
    <p:sldId id="286" r:id="rId21"/>
    <p:sldId id="287" r:id="rId22"/>
    <p:sldId id="289" r:id="rId23"/>
    <p:sldId id="273" r:id="rId24"/>
    <p:sldId id="296" r:id="rId25"/>
    <p:sldId id="271" r:id="rId26"/>
    <p:sldId id="278" r:id="rId27"/>
    <p:sldId id="279" r:id="rId28"/>
    <p:sldId id="297" r:id="rId29"/>
    <p:sldId id="260" r:id="rId30"/>
    <p:sldId id="290" r:id="rId31"/>
    <p:sldId id="29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9"/>
  </p:normalViewPr>
  <p:slideViewPr>
    <p:cSldViewPr snapToGrid="0" snapToObjects="1">
      <p:cViewPr>
        <p:scale>
          <a:sx n="96" d="100"/>
          <a:sy n="96" d="100"/>
        </p:scale>
        <p:origin x="11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DDF55-C4CF-4D40-87C2-A476C30114FA}" type="datetimeFigureOut">
              <a:rPr lang="en-US" smtClean="0"/>
              <a:t>11/14/17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D0B5B-88B7-BF4D-A1AE-72DC468C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75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D0B5B-88B7-BF4D-A1AE-72DC468CBBC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773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10817" y="62285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accent1"/>
                </a:solidFill>
              </a:defRPr>
            </a:lvl1pPr>
          </a:lstStyle>
          <a:p>
            <a:fld id="{30578ACC-22D6-47C1-A373-4FD133E34F3C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fld id="{9D6E9DEC-419B-4CC5-A080-3B06BD5A8291}" type="datetimeFigureOut">
              <a:rPr lang="en-US" smtClean="0"/>
              <a:t>11/14/17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82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83464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Relationship Id="rId3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6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tiff"/><Relationship Id="rId12" Type="http://schemas.openxmlformats.org/officeDocument/2006/relationships/image" Target="../media/image19.tiff"/><Relationship Id="rId13" Type="http://schemas.openxmlformats.org/officeDocument/2006/relationships/image" Target="../media/image26.tiff"/><Relationship Id="rId14" Type="http://schemas.openxmlformats.org/officeDocument/2006/relationships/image" Target="../media/image27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5" Type="http://schemas.openxmlformats.org/officeDocument/2006/relationships/image" Target="../media/image22.tiff"/><Relationship Id="rId6" Type="http://schemas.openxmlformats.org/officeDocument/2006/relationships/image" Target="../media/image13.png"/><Relationship Id="rId7" Type="http://schemas.openxmlformats.org/officeDocument/2006/relationships/image" Target="../media/image17.tiff"/><Relationship Id="rId8" Type="http://schemas.openxmlformats.org/officeDocument/2006/relationships/image" Target="../media/image23.tiff"/><Relationship Id="rId9" Type="http://schemas.openxmlformats.org/officeDocument/2006/relationships/image" Target="../media/image24.tiff"/><Relationship Id="rId10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7.tif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17.tiff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59" y="1432223"/>
            <a:ext cx="10621152" cy="2699510"/>
          </a:xfrm>
        </p:spPr>
        <p:txBody>
          <a:bodyPr/>
          <a:lstStyle/>
          <a:p>
            <a:r>
              <a:rPr lang="en-US" dirty="0" smtClean="0"/>
              <a:t>Debugging </a:t>
            </a:r>
            <a:r>
              <a:rPr lang="en-US" dirty="0" err="1" smtClean="0"/>
              <a:t>microservices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114" y="5398225"/>
            <a:ext cx="7034362" cy="706355"/>
          </a:xfrm>
        </p:spPr>
        <p:txBody>
          <a:bodyPr>
            <a:noAutofit/>
          </a:bodyPr>
          <a:lstStyle/>
          <a:p>
            <a:r>
              <a:rPr lang="en-US" sz="3200" dirty="0" smtClean="0"/>
              <a:t>Idit Levine</a:t>
            </a:r>
          </a:p>
          <a:p>
            <a:r>
              <a:rPr lang="en-US" sz="3200" dirty="0" err="1"/>
              <a:t>s</a:t>
            </a:r>
            <a:r>
              <a:rPr lang="en-US" sz="3200" dirty="0" err="1" smtClean="0"/>
              <a:t>olo.io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5380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7824788" cy="4952492"/>
          </a:xfrm>
        </p:spPr>
        <p:txBody>
          <a:bodyPr/>
          <a:lstStyle/>
          <a:p>
            <a:r>
              <a:rPr lang="en-US" dirty="0" err="1" smtClean="0"/>
              <a:t>OpenTracing</a:t>
            </a:r>
            <a:r>
              <a:rPr lang="en-US" dirty="0" smtClean="0"/>
              <a:t> Architecture 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85825" y="3763524"/>
            <a:ext cx="988670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s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pans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basic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unit of timing and causality. c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an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be tagged with key/value pairs. l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ogs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structured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data recorded on a span. </a:t>
            </a:r>
            <a:endParaRPr lang="en-US" altLang="en-US" dirty="0" smtClean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s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pan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c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ontext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serializable format for linking spans across network boundaries.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carries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baggage, such as a request and client IDs. </a:t>
            </a:r>
            <a:endParaRPr lang="en-US" altLang="en-US" dirty="0" smtClean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t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racers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anything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that plugs into the </a:t>
            </a:r>
            <a:r>
              <a:rPr lang="en-US" altLang="en-US" dirty="0" err="1">
                <a:solidFill>
                  <a:srgbClr val="565656"/>
                </a:solidFill>
                <a:latin typeface="ArialMT" charset="0"/>
              </a:rPr>
              <a:t>OpenTracing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 API to record information. </a:t>
            </a:r>
            <a:r>
              <a:rPr lang="en-US" altLang="en-US" dirty="0" err="1" smtClean="0">
                <a:solidFill>
                  <a:srgbClr val="565656"/>
                </a:solidFill>
                <a:latin typeface="ArialMT" charset="0"/>
              </a:rPr>
              <a:t>zipKin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, jaeger &amp; </a:t>
            </a:r>
            <a:r>
              <a:rPr lang="en-US" altLang="en-US" dirty="0" err="1" smtClean="0">
                <a:solidFill>
                  <a:srgbClr val="565656"/>
                </a:solidFill>
                <a:latin typeface="ArialMT" charset="0"/>
              </a:rPr>
              <a:t>lightstep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.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ut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also metrics (Prometheus) and logging.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57250" y="1664139"/>
            <a:ext cx="10095572" cy="2099385"/>
          </a:xfrm>
          <a:prstGeom prst="rect">
            <a:avLst/>
          </a:prstGeom>
        </p:spPr>
      </p:pic>
      <p:pic>
        <p:nvPicPr>
          <p:cNvPr id="1027" name="Picture 3" descr="age8image58033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5825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ge8image5825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9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124326" cy="4952492"/>
          </a:xfrm>
        </p:spPr>
        <p:txBody>
          <a:bodyPr/>
          <a:lstStyle/>
          <a:p>
            <a:r>
              <a:rPr lang="en-US" dirty="0" err="1" smtClean="0"/>
              <a:t>OpenTracing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4116" y="5116515"/>
            <a:ext cx="6233637" cy="13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689" y="2071684"/>
            <a:ext cx="2328655" cy="17029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23252" y="2322971"/>
            <a:ext cx="6380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565656"/>
                </a:solidFill>
                <a:latin typeface="ArialMT" charset="0"/>
              </a:rPr>
              <a:t>OpenTracing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 is a consistent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expressive, vendor-neutral APIs for popular platforms,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OpenTracing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makes it easy for developers to add (or switch) tracing implementations with an O(1) configuration change.</a:t>
            </a:r>
          </a:p>
        </p:txBody>
      </p:sp>
    </p:spTree>
    <p:extLst>
      <p:ext uri="{BB962C8B-B14F-4D97-AF65-F5344CB8AC3E}">
        <p14:creationId xmlns:p14="http://schemas.microsoft.com/office/powerpoint/2010/main" val="18617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err="1" smtClean="0"/>
              <a:t>OpenTracing</a:t>
            </a:r>
            <a:r>
              <a:rPr lang="en-US" sz="5500" cap="none" dirty="0" smtClean="0"/>
              <a:t> Demo</a:t>
            </a:r>
            <a:endParaRPr lang="en-US" sz="5500" cap="none" dirty="0"/>
          </a:p>
        </p:txBody>
      </p:sp>
    </p:spTree>
    <p:extLst>
      <p:ext uri="{BB962C8B-B14F-4D97-AF65-F5344CB8AC3E}">
        <p14:creationId xmlns:p14="http://schemas.microsoft.com/office/powerpoint/2010/main" val="188537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59678"/>
            <a:ext cx="5631817" cy="4952492"/>
          </a:xfrm>
        </p:spPr>
        <p:txBody>
          <a:bodyPr/>
          <a:lstStyle/>
          <a:p>
            <a:r>
              <a:rPr lang="en-US" dirty="0" err="1" smtClean="0"/>
              <a:t>OpenTracing</a:t>
            </a:r>
            <a:r>
              <a:rPr lang="en-US" dirty="0" smtClean="0"/>
              <a:t> uses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1999" y="2064725"/>
            <a:ext cx="10558463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logging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e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asy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to output to any logging tool, even from OSS components.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metrics/alerting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measure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based on tags, span timing, log data.</a:t>
            </a:r>
            <a:br>
              <a:rPr lang="en-US" altLang="en-US" dirty="0">
                <a:solidFill>
                  <a:srgbClr val="565656"/>
                </a:solidFill>
                <a:latin typeface="ArialMT" charset="0"/>
              </a:rPr>
            </a:br>
            <a:endParaRPr lang="en-US" altLang="en-US" dirty="0" smtClean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c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ontext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p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ropagation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use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baggage to carry request and user ID’s, etc.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critical path analysis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drill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down into request latency in very high fidelity.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system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t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opology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a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nalysis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- </a:t>
            </a:r>
            <a:r>
              <a:rPr lang="en-US" altLang="en-US" dirty="0" smtClean="0">
                <a:solidFill>
                  <a:srgbClr val="565656"/>
                </a:solidFill>
                <a:latin typeface="ArialMT" charset="0"/>
              </a:rPr>
              <a:t>identify </a:t>
            </a: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bottlenecks due to shared resources.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en-US" altLang="en-US" sz="15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8835398" y="2658215"/>
            <a:ext cx="2103104" cy="153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4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88253"/>
            <a:ext cx="7410452" cy="4952492"/>
          </a:xfrm>
        </p:spPr>
        <p:txBody>
          <a:bodyPr/>
          <a:lstStyle/>
          <a:p>
            <a:r>
              <a:rPr lang="en-US" dirty="0" err="1" smtClean="0"/>
              <a:t>OpenTracing</a:t>
            </a:r>
            <a:r>
              <a:rPr lang="en-US" dirty="0" smtClean="0"/>
              <a:t> limitations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1998" y="2077411"/>
            <a:ext cx="77636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err="1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penTracing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does not provide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run-time debugging</a:t>
            </a:r>
          </a:p>
          <a:p>
            <a:endParaRPr lang="en-US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 err="1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dirty="0" err="1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penTracing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requires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wrapping and changing the code</a:t>
            </a:r>
          </a:p>
          <a:p>
            <a:endParaRPr lang="en-US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 holistic view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of the application state </a:t>
            </a:r>
            <a:r>
              <a:rPr lang="mr-IN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can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nly see what was printed</a:t>
            </a:r>
            <a:endParaRPr lang="en-US" b="1" i="1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he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process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(repeatedly modify the application and test)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is expansive</a:t>
            </a:r>
            <a:endParaRPr lang="en-US" b="1" i="1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Impossible to change variable values in runtime </a:t>
            </a:r>
            <a:endParaRPr lang="en-US" b="1" i="1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ogging and printing results in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performances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overhead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56481" y="2318721"/>
            <a:ext cx="27813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2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smtClean="0"/>
              <a:t>Squash</a:t>
            </a:r>
            <a:endParaRPr lang="en-US" sz="55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Solution </a:t>
            </a:r>
            <a:r>
              <a:rPr lang="en-US" sz="3200" dirty="0" smtClean="0"/>
              <a:t>II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12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345" y="819426"/>
            <a:ext cx="112643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65656"/>
                </a:solidFill>
                <a:latin typeface="ArialMT" charset="0"/>
              </a:rPr>
              <a:t>Squash brings the power of modern popular debuggers to developers of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microservices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apps that run on container orchestration platforms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. </a:t>
            </a: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bridges between the orchestration platform (without changing it) and IDE. </a:t>
            </a: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With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Squash, you can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:</a:t>
            </a: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Live debugging cross multi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microservices</a:t>
            </a:r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Debug container in a pod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Debug a service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Set breakpoints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Step through the code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View and modify values of variables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and more ...</a:t>
            </a:r>
          </a:p>
          <a:p>
            <a:endParaRPr lang="en-US" sz="2400" dirty="0">
              <a:solidFill>
                <a:srgbClr val="565656"/>
              </a:solidFill>
              <a:latin typeface="ArialMT" charset="0"/>
            </a:endParaRP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801" y="1651823"/>
            <a:ext cx="2897107" cy="359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9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smtClean="0"/>
              <a:t>Squash Demo</a:t>
            </a:r>
            <a:endParaRPr lang="en-US" sz="5500" cap="none" dirty="0"/>
          </a:p>
        </p:txBody>
      </p:sp>
    </p:spTree>
    <p:extLst>
      <p:ext uri="{BB962C8B-B14F-4D97-AF65-F5344CB8AC3E}">
        <p14:creationId xmlns:p14="http://schemas.microsoft.com/office/powerpoint/2010/main" val="32177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72894"/>
            <a:ext cx="6296027" cy="4952492"/>
          </a:xfrm>
        </p:spPr>
        <p:txBody>
          <a:bodyPr/>
          <a:lstStyle/>
          <a:p>
            <a:r>
              <a:rPr lang="en-US" dirty="0"/>
              <a:t>Squash </a:t>
            </a:r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63962" y="1977056"/>
            <a:ext cx="698389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u="sng" dirty="0" smtClean="0">
                <a:solidFill>
                  <a:srgbClr val="565656"/>
                </a:solidFill>
                <a:latin typeface="ArialMT" charset="0"/>
              </a:rPr>
              <a:t>server: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 holds the information about the breakpoints for each application, orchestrates and controls the squash clients. Squash server deploys and runs on Kubernetes</a:t>
            </a:r>
          </a:p>
          <a:p>
            <a:pPr fontAlgn="base"/>
            <a:r>
              <a:rPr lang="en-US" dirty="0">
                <a:solidFill>
                  <a:srgbClr val="565656"/>
                </a:solidFill>
                <a:latin typeface="ArialMT" charset="0"/>
              </a:rPr>
              <a:t> </a:t>
            </a:r>
          </a:p>
          <a:p>
            <a:pPr fontAlgn="base"/>
            <a:r>
              <a:rPr lang="en-US" b="1" u="sng" dirty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u="sng" dirty="0" smtClean="0">
                <a:solidFill>
                  <a:srgbClr val="565656"/>
                </a:solidFill>
                <a:latin typeface="ArialMT" charset="0"/>
              </a:rPr>
              <a:t>client: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deploys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as daemon set on Kubernetes node. The client wraps as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docker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container, and also contains the binary of the debuggers.</a:t>
            </a:r>
          </a:p>
          <a:p>
            <a:pPr fontAlgn="base"/>
            <a:r>
              <a:rPr lang="en-US" dirty="0">
                <a:solidFill>
                  <a:srgbClr val="565656"/>
                </a:solidFill>
                <a:latin typeface="ArialMT" charset="0"/>
              </a:rPr>
              <a:t> </a:t>
            </a:r>
          </a:p>
          <a:p>
            <a:pPr fontAlgn="base"/>
            <a:r>
              <a:rPr lang="en-US" b="1" u="sng" dirty="0">
                <a:solidFill>
                  <a:srgbClr val="565656"/>
                </a:solidFill>
                <a:latin typeface="ArialMT" charset="0"/>
              </a:rPr>
              <a:t>Squash User Interface: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squash uses IDEs as its user interface. After installing the Squash extension, Squash commands are available in the IDE command palette.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037690" y="2731109"/>
            <a:ext cx="4024132" cy="16312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chemeClr val="accent1"/>
                </a:solidFill>
                <a:latin typeface="avenir-lt-w01_35-light1475496" charset="0"/>
              </a:rPr>
              <a:t>What vegetable scares all the bugs? Squash</a:t>
            </a:r>
            <a:r>
              <a:rPr lang="en-US" sz="2000" i="1" dirty="0" smtClean="0">
                <a:solidFill>
                  <a:schemeClr val="accent1"/>
                </a:solidFill>
                <a:latin typeface="avenir-lt-w01_35-light1475496" charset="0"/>
              </a:rPr>
              <a:t>!”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/>
            </a:r>
            <a:br>
              <a:rPr lang="en-US" sz="2000" dirty="0">
                <a:solidFill>
                  <a:schemeClr val="accent1"/>
                </a:solidFill>
              </a:rPr>
            </a:br>
            <a:r>
              <a:rPr lang="en-US" sz="2000" i="1" dirty="0">
                <a:solidFill>
                  <a:schemeClr val="accent1"/>
                </a:solidFill>
                <a:latin typeface="avenir-lt-w01_35-light1475496" charset="0"/>
              </a:rPr>
              <a:t>one of my 8-year old daughter's favorite riddles</a:t>
            </a:r>
            <a:endParaRPr lang="en-US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7" y="572894"/>
            <a:ext cx="11430003" cy="4952492"/>
          </a:xfrm>
        </p:spPr>
        <p:txBody>
          <a:bodyPr/>
          <a:lstStyle/>
          <a:p>
            <a:r>
              <a:rPr lang="en-US" dirty="0"/>
              <a:t>Squash </a:t>
            </a:r>
            <a:r>
              <a:rPr lang="en-US" dirty="0" smtClean="0"/>
              <a:t>Architecture: vs code extension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6476998" y="2172855"/>
            <a:ext cx="52246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vs code extension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b="1" i="1" dirty="0" err="1" smtClean="0">
                <a:solidFill>
                  <a:srgbClr val="565656"/>
                </a:solidFill>
                <a:latin typeface="ArialMT" charset="0"/>
              </a:rPr>
              <a:t>kubectl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 to present the user pod/container/debugger options</a:t>
            </a:r>
          </a:p>
          <a:p>
            <a:pPr fontAlgn="base"/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vs code extension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server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with debug </a:t>
            </a:r>
            <a:r>
              <a:rPr lang="en-US" dirty="0" err="1" smtClean="0">
                <a:solidFill>
                  <a:srgbClr val="565656"/>
                </a:solidFill>
                <a:latin typeface="ArialMT" charset="0"/>
              </a:rPr>
              <a:t>config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(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pod/container/debugger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/breakpoint)  ➜ waits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for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debug session</a:t>
            </a: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vs code extension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connects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to the debug server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&amp; transfers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control to the native debug extension.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27" y="1543379"/>
            <a:ext cx="5809393" cy="450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59678"/>
            <a:ext cx="2952751" cy="4952492"/>
          </a:xfrm>
        </p:spPr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61999" y="1220696"/>
            <a:ext cx="105584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 smtClean="0">
              <a:solidFill>
                <a:srgbClr val="565656"/>
              </a:solidFill>
              <a:latin typeface="ArialMT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 smtClean="0">
                <a:solidFill>
                  <a:srgbClr val="565656"/>
                </a:solidFill>
                <a:latin typeface="ArialMT" charset="0"/>
              </a:rPr>
              <a:t>Idit</a:t>
            </a:r>
            <a:r>
              <a:rPr lang="en-US" sz="2400" dirty="0" smtClean="0">
                <a:solidFill>
                  <a:srgbClr val="565656"/>
                </a:solidFill>
                <a:latin typeface="ArialMT" charset="0"/>
              </a:rPr>
              <a:t> Levine</a:t>
            </a:r>
            <a:endParaRPr lang="en-US" sz="2400" dirty="0">
              <a:solidFill>
                <a:srgbClr val="565656"/>
              </a:solidFill>
              <a:latin typeface="ArialMT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565656"/>
                </a:solidFill>
                <a:latin typeface="ArialMT" charset="0"/>
              </a:rPr>
              <a:t>Founder </a:t>
            </a:r>
            <a:r>
              <a:rPr lang="en-US" sz="2400" dirty="0">
                <a:solidFill>
                  <a:srgbClr val="565656"/>
                </a:solidFill>
                <a:latin typeface="ArialMT" charset="0"/>
              </a:rPr>
              <a:t>and CEO of </a:t>
            </a:r>
            <a:r>
              <a:rPr lang="en-US" sz="2400" dirty="0" err="1">
                <a:solidFill>
                  <a:srgbClr val="565656"/>
                </a:solidFill>
                <a:latin typeface="ArialMT" charset="0"/>
              </a:rPr>
              <a:t>solo.io</a:t>
            </a:r>
            <a:endParaRPr lang="en-US" sz="2400" dirty="0">
              <a:solidFill>
                <a:srgbClr val="565656"/>
              </a:solidFill>
              <a:latin typeface="ArialMT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10" y="1249510"/>
            <a:ext cx="3346704" cy="381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3451373"/>
            <a:ext cx="750887" cy="7508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71177" y="3618280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@</a:t>
            </a:r>
            <a:r>
              <a:rPr lang="en-US" altLang="en-US" dirty="0" err="1">
                <a:solidFill>
                  <a:srgbClr val="565656"/>
                </a:solidFill>
                <a:latin typeface="ArialMT" charset="0"/>
              </a:rPr>
              <a:t>Idit_Levine</a:t>
            </a:r>
            <a:endParaRPr lang="en-US" altLang="en-US" dirty="0">
              <a:solidFill>
                <a:srgbClr val="565656"/>
              </a:solidFill>
              <a:latin typeface="ArialMT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14" y="4202260"/>
            <a:ext cx="597855" cy="5990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1177" y="4294250"/>
            <a:ext cx="944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en-US" dirty="0">
                <a:solidFill>
                  <a:srgbClr val="565656"/>
                </a:solidFill>
                <a:latin typeface="ArialMT" charset="0"/>
              </a:rPr>
              <a:t>@</a:t>
            </a:r>
            <a:r>
              <a:rPr lang="en-US" altLang="en-US" dirty="0" err="1">
                <a:solidFill>
                  <a:srgbClr val="565656"/>
                </a:solidFill>
                <a:latin typeface="ArialMT" charset="0"/>
              </a:rPr>
              <a:t>ilevin</a:t>
            </a:r>
            <a:endParaRPr lang="en-US" altLang="en-US" dirty="0">
              <a:solidFill>
                <a:srgbClr val="565656"/>
              </a:solidFill>
              <a:latin typeface="ArialMT" charset="0"/>
            </a:endParaRP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0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72894"/>
            <a:ext cx="10777962" cy="4952492"/>
          </a:xfrm>
        </p:spPr>
        <p:txBody>
          <a:bodyPr/>
          <a:lstStyle/>
          <a:p>
            <a:r>
              <a:rPr lang="en-US" dirty="0"/>
              <a:t>Squash </a:t>
            </a:r>
            <a:r>
              <a:rPr lang="en-US" dirty="0" smtClean="0"/>
              <a:t>Architecture: Squash Server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4172790" y="2559598"/>
            <a:ext cx="73671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vs code extension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Squash server </a:t>
            </a:r>
          </a:p>
          <a:p>
            <a:pPr fontAlgn="base"/>
            <a:endParaRPr lang="en-US" b="1" i="1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server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relevant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Squash client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with debug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config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(pod/container/debugger /breakpoint)  </a:t>
            </a: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server 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waits for debug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session</a:t>
            </a:r>
            <a:endParaRPr lang="en-US" dirty="0">
              <a:solidFill>
                <a:srgbClr val="565656"/>
              </a:solidFill>
              <a:latin typeface="ArialM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0" y="2013722"/>
            <a:ext cx="2120819" cy="263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9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72894"/>
            <a:ext cx="10777962" cy="4952492"/>
          </a:xfrm>
        </p:spPr>
        <p:txBody>
          <a:bodyPr/>
          <a:lstStyle/>
          <a:p>
            <a:r>
              <a:rPr lang="en-US" dirty="0"/>
              <a:t>Squash </a:t>
            </a:r>
            <a:r>
              <a:rPr lang="en-US" dirty="0" smtClean="0"/>
              <a:t>Architecture: Squash Client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582900" y="2162452"/>
            <a:ext cx="72377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server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client </a:t>
            </a:r>
          </a:p>
          <a:p>
            <a:pPr fontAlgn="base"/>
            <a:endParaRPr lang="en-US" b="1" i="1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client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container runtime interface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(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to obtain the container host </a:t>
            </a:r>
            <a:r>
              <a:rPr lang="en-US" dirty="0" err="1" smtClean="0">
                <a:solidFill>
                  <a:srgbClr val="565656"/>
                </a:solidFill>
                <a:latin typeface="ArialMT" charset="0"/>
              </a:rPr>
              <a:t>pid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) </a:t>
            </a:r>
          </a:p>
          <a:p>
            <a:pPr fontAlgn="base"/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client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runs the debugger, attaches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it to the process in the container, and sets the application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breakpoints </a:t>
            </a:r>
          </a:p>
          <a:p>
            <a:pPr fontAlgn="base"/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client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return debug session.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0476" y="1621691"/>
            <a:ext cx="3098743" cy="36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7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59678"/>
            <a:ext cx="9166499" cy="4952492"/>
          </a:xfrm>
        </p:spPr>
        <p:txBody>
          <a:bodyPr/>
          <a:lstStyle/>
          <a:p>
            <a:r>
              <a:rPr lang="en-US" dirty="0"/>
              <a:t>Squash high level </a:t>
            </a:r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17" y="2794332"/>
            <a:ext cx="1290098" cy="110579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697117" y="1622451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99387" y="1622451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50" y="2575740"/>
            <a:ext cx="1652084" cy="2051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7190056" y="2711474"/>
            <a:ext cx="784944" cy="93306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984507" y="1627088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8599" y="2457573"/>
            <a:ext cx="1431110" cy="1001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0970" y="3232965"/>
            <a:ext cx="875106" cy="5625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185135"/>
            <a:ext cx="37256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Platforms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7961" y="5185134"/>
            <a:ext cx="27851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IDEs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3082" y="5185133"/>
            <a:ext cx="317891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Debuggers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1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59678"/>
            <a:ext cx="9166499" cy="4952492"/>
          </a:xfrm>
        </p:spPr>
        <p:txBody>
          <a:bodyPr/>
          <a:lstStyle/>
          <a:p>
            <a:r>
              <a:rPr lang="en-US" dirty="0"/>
              <a:t>Squash high level </a:t>
            </a:r>
            <a:r>
              <a:rPr lang="en-US" dirty="0" smtClean="0"/>
              <a:t>Architecture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717" y="2794332"/>
            <a:ext cx="1290098" cy="11057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146" y="3738259"/>
            <a:ext cx="771576" cy="6419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200" y="1942743"/>
            <a:ext cx="1282642" cy="4660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5450" y="4423125"/>
            <a:ext cx="2245200" cy="297233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697117" y="1622451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99387" y="1622451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50" y="2575740"/>
            <a:ext cx="1652084" cy="20518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7190056" y="2711474"/>
            <a:ext cx="784944" cy="93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199" y="3987226"/>
            <a:ext cx="1297160" cy="729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918" y="2364649"/>
            <a:ext cx="1044575" cy="303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8087" y="1928079"/>
            <a:ext cx="1193959" cy="617148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8984507" y="1627088"/>
            <a:ext cx="28575" cy="411480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8599" y="2457573"/>
            <a:ext cx="1431110" cy="10017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60970" y="3232965"/>
            <a:ext cx="875106" cy="5625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1409" y="4183251"/>
            <a:ext cx="834176" cy="5922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80028" y="1821947"/>
            <a:ext cx="1481090" cy="8294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5185135"/>
            <a:ext cx="3725692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Platforms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7961" y="5185134"/>
            <a:ext cx="278512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IDEs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13082" y="5185133"/>
            <a:ext cx="317891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Debuggers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smtClean="0"/>
              <a:t>Service mesh</a:t>
            </a:r>
            <a:endParaRPr lang="en-US" sz="55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Solution III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942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59678"/>
            <a:ext cx="4010027" cy="4952492"/>
          </a:xfrm>
        </p:spPr>
        <p:txBody>
          <a:bodyPr/>
          <a:lstStyle/>
          <a:p>
            <a:r>
              <a:rPr lang="en-US" dirty="0" smtClean="0"/>
              <a:t>Service </a:t>
            </a:r>
            <a:r>
              <a:rPr lang="en-US" dirty="0"/>
              <a:t>M</a:t>
            </a:r>
            <a:r>
              <a:rPr lang="en-US" dirty="0" smtClean="0"/>
              <a:t>esh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232" y="1440708"/>
            <a:ext cx="5734454" cy="4071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8637" y="1812376"/>
            <a:ext cx="55143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u="sng" dirty="0">
                <a:solidFill>
                  <a:srgbClr val="565656"/>
                </a:solidFill>
                <a:latin typeface="ArialMT" charset="0"/>
              </a:rPr>
              <a:t>Service mesh data plane: </a:t>
            </a:r>
          </a:p>
          <a:p>
            <a:r>
              <a:rPr lang="en-US" dirty="0">
                <a:solidFill>
                  <a:srgbClr val="565656"/>
                </a:solidFill>
                <a:latin typeface="ArialMT" charset="0"/>
              </a:rPr>
              <a:t>Touches every packet/request in the system. Responsible for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service discovery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health checking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routing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load balancing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authentication/authorization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, and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observability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.</a:t>
            </a: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r>
              <a:rPr lang="en-US" b="1" i="1" u="sng" dirty="0">
                <a:solidFill>
                  <a:srgbClr val="565656"/>
                </a:solidFill>
                <a:latin typeface="ArialMT" charset="0"/>
              </a:rPr>
              <a:t>Service mesh control plane: </a:t>
            </a:r>
          </a:p>
          <a:p>
            <a:r>
              <a:rPr lang="en-US" dirty="0">
                <a:solidFill>
                  <a:srgbClr val="565656"/>
                </a:solidFill>
                <a:latin typeface="ArialMT" charset="0"/>
              </a:rPr>
              <a:t>Provides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policy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and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configuration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for all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the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running data planes in the mesh. Does not touch any packets/requests in the system.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The control plane turns all of the data planes into a distributed system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>
              <a:solidFill>
                <a:srgbClr val="565656"/>
              </a:solidFill>
              <a:latin typeface="ArialMT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2000" dirty="0">
              <a:solidFill>
                <a:srgbClr val="565656"/>
              </a:solidFill>
              <a:latin typeface="Arial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4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8" y="559678"/>
            <a:ext cx="5795965" cy="4952492"/>
          </a:xfrm>
        </p:spPr>
        <p:txBody>
          <a:bodyPr/>
          <a:lstStyle/>
          <a:p>
            <a:r>
              <a:rPr lang="en-US" dirty="0" smtClean="0"/>
              <a:t>Envoy </a:t>
            </a:r>
            <a:r>
              <a:rPr lang="mr-IN" dirty="0" smtClean="0"/>
              <a:t>–</a:t>
            </a:r>
            <a:r>
              <a:rPr lang="en-US" dirty="0" smtClean="0"/>
              <a:t> data plane</a:t>
            </a:r>
            <a:endParaRPr lang="en-US" dirty="0"/>
          </a:p>
        </p:txBody>
      </p:sp>
      <p:pic>
        <p:nvPicPr>
          <p:cNvPr id="7169" name="Picture 1" descr="age11image57875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4" y="6370798"/>
            <a:ext cx="65246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age12image5833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6" y="2558240"/>
            <a:ext cx="6524625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9956" y="1583523"/>
            <a:ext cx="8507457" cy="455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solidFill>
                  <a:srgbClr val="565656"/>
                </a:solidFill>
                <a:latin typeface="ArialMT" charset="0"/>
              </a:rPr>
              <a:t>Out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of process architecture: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developers to focus on business </a:t>
            </a: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logic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i="1" dirty="0" smtClean="0">
                <a:solidFill>
                  <a:srgbClr val="565656"/>
                </a:solidFill>
                <a:latin typeface="ArialMT" charset="0"/>
              </a:rPr>
              <a:t>Modern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C++11 code base: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Fast and productive. </a:t>
            </a: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i="1" dirty="0" smtClean="0">
                <a:solidFill>
                  <a:srgbClr val="565656"/>
                </a:solidFill>
                <a:latin typeface="ArialMT" charset="0"/>
              </a:rPr>
              <a:t>L3/L4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filter architecture: </a:t>
            </a: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Can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be used for things other </a:t>
            </a: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than HTTP (TCP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proxy at its </a:t>
            </a: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core)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i="1" dirty="0" smtClean="0">
                <a:solidFill>
                  <a:srgbClr val="565656"/>
                </a:solidFill>
                <a:latin typeface="ArialMT" charset="0"/>
              </a:rPr>
              <a:t>HTTP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L7 filter architecture: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 Make it easy to plug in different functionality. </a:t>
            </a: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i="1" dirty="0" smtClean="0">
                <a:solidFill>
                  <a:srgbClr val="565656"/>
                </a:solidFill>
                <a:latin typeface="ArialMT" charset="0"/>
              </a:rPr>
              <a:t>HTTP/2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first!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 (Including </a:t>
            </a:r>
            <a:r>
              <a:rPr lang="en-US" altLang="en-US" sz="1600" dirty="0" err="1">
                <a:solidFill>
                  <a:srgbClr val="565656"/>
                </a:solidFill>
                <a:latin typeface="ArialMT" charset="0"/>
              </a:rPr>
              <a:t>gRPC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 and a nifty </a:t>
            </a:r>
            <a:r>
              <a:rPr lang="en-US" altLang="en-US" sz="1600" dirty="0" err="1">
                <a:solidFill>
                  <a:srgbClr val="565656"/>
                </a:solidFill>
                <a:latin typeface="ArialMT" charset="0"/>
              </a:rPr>
              <a:t>gRPC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 HTTP/1.1 bridge). </a:t>
            </a: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dirty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b="1" dirty="0" smtClean="0">
                <a:solidFill>
                  <a:srgbClr val="565656"/>
                </a:solidFill>
                <a:latin typeface="ArialMT" charset="0"/>
              </a:rPr>
              <a:t>Service </a:t>
            </a:r>
            <a:r>
              <a:rPr lang="en-US" altLang="en-US" sz="1600" b="1" dirty="0">
                <a:solidFill>
                  <a:srgbClr val="565656"/>
                </a:solidFill>
                <a:latin typeface="ArialMT" charset="0"/>
              </a:rPr>
              <a:t>discovery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and </a:t>
            </a:r>
            <a:r>
              <a:rPr lang="en-US" altLang="en-US" sz="1600" b="1" dirty="0">
                <a:solidFill>
                  <a:srgbClr val="565656"/>
                </a:solidFill>
                <a:latin typeface="ArialMT" charset="0"/>
              </a:rPr>
              <a:t>active health checking. </a:t>
            </a:r>
            <a:endParaRPr lang="en-US" altLang="en-US" sz="1600" b="1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b="1" dirty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Advanced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load balancing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: Retry, timeouts, circuit breaking, rate limiting, shadowing, etc. </a:t>
            </a: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dirty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Best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in class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observability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: stats, logging, and tracing. </a:t>
            </a:r>
            <a:endParaRPr lang="en-US" altLang="en-US" sz="1600" dirty="0" smtClean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600" dirty="0">
              <a:solidFill>
                <a:srgbClr val="565656"/>
              </a:solidFill>
              <a:latin typeface="ArialMT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1600" dirty="0" smtClean="0">
                <a:solidFill>
                  <a:srgbClr val="565656"/>
                </a:solidFill>
                <a:latin typeface="ArialMT" charset="0"/>
              </a:rPr>
              <a:t>Edge 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proxy: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routing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 and </a:t>
            </a:r>
            <a:r>
              <a:rPr lang="en-US" altLang="en-US" sz="1600" b="1" i="1" dirty="0">
                <a:solidFill>
                  <a:srgbClr val="565656"/>
                </a:solidFill>
                <a:latin typeface="ArialMT" charset="0"/>
              </a:rPr>
              <a:t>TLS</a:t>
            </a:r>
            <a:r>
              <a:rPr lang="en-US" altLang="en-US" sz="1600" dirty="0">
                <a:solidFill>
                  <a:srgbClr val="565656"/>
                </a:solidFill>
                <a:latin typeface="ArialMT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69439" y="246778"/>
            <a:ext cx="3071149" cy="3257103"/>
            <a:chOff x="9120851" y="2055677"/>
            <a:chExt cx="3071149" cy="32571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53607"/>
            <a:stretch/>
          </p:blipFill>
          <p:spPr>
            <a:xfrm>
              <a:off x="10214110" y="3989656"/>
              <a:ext cx="1538633" cy="1074734"/>
            </a:xfrm>
            <a:prstGeom prst="rect">
              <a:avLst/>
            </a:prstGeom>
          </p:spPr>
        </p:pic>
        <p:sp>
          <p:nvSpPr>
            <p:cNvPr id="5" name="Rectangle 2"/>
            <p:cNvSpPr>
              <a:spLocks noChangeArrowheads="1"/>
            </p:cNvSpPr>
            <p:nvPr/>
          </p:nvSpPr>
          <p:spPr bwMode="auto">
            <a:xfrm>
              <a:off x="9263605" y="2055677"/>
              <a:ext cx="2928395" cy="2031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dirty="0">
                  <a:solidFill>
                    <a:srgbClr val="565656"/>
                  </a:solidFill>
                  <a:latin typeface="ArialMT" charset="0"/>
                </a:rPr>
                <a:t>The network should be transparent to applications. When network and application problems do occur it should be easy to determine the source of the problem.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9120851" y="2055677"/>
              <a:ext cx="3071149" cy="325710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520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59678"/>
            <a:ext cx="5967414" cy="4952492"/>
          </a:xfrm>
        </p:spPr>
        <p:txBody>
          <a:bodyPr/>
          <a:lstStyle/>
          <a:p>
            <a:r>
              <a:rPr lang="en-US" dirty="0" err="1" smtClean="0"/>
              <a:t>Istio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control plane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635749"/>
            <a:ext cx="44461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Pilot: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responsible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for the lifecycle of Envoy instances deployed across the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Istio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service mesh.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Pilot exposes APIs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for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service discovery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,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dynamic updates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to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load balancing pools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 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and 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routing tables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.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 </a:t>
            </a: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Mixer: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provides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Precondition Checking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(authentication, ACL checks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and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more),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Quota Management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and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Telemetry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Reporting. </a:t>
            </a:r>
            <a:endParaRPr lang="en-US" b="1" i="1" dirty="0">
              <a:solidFill>
                <a:srgbClr val="565656"/>
              </a:solidFill>
              <a:latin typeface="ArialMT" charset="0"/>
            </a:endParaRP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r>
              <a:rPr lang="en-US" b="1" i="1" dirty="0" err="1" smtClean="0">
                <a:solidFill>
                  <a:srgbClr val="565656"/>
                </a:solidFill>
                <a:latin typeface="ArialMT" charset="0"/>
              </a:rPr>
              <a:t>Istio-Auth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enhance the security of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microservices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and their communication without requiring service code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changes.</a:t>
            </a:r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endParaRPr lang="en-US" dirty="0" smtClean="0">
              <a:solidFill>
                <a:srgbClr val="565656"/>
              </a:solidFill>
              <a:latin typeface="ArialMT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37638" y="1807065"/>
            <a:ext cx="7914161" cy="44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4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smtClean="0"/>
              <a:t>Service mesh</a:t>
            </a:r>
            <a:r>
              <a:rPr lang="en-US" sz="5500" cap="none" smtClean="0"/>
              <a:t>, </a:t>
            </a:r>
            <a:r>
              <a:rPr lang="en-US" sz="5500" cap="none" dirty="0" err="1" smtClean="0"/>
              <a:t>OpenTracing</a:t>
            </a:r>
            <a:r>
              <a:rPr lang="en-US" sz="5500" cap="none" dirty="0" smtClean="0"/>
              <a:t>, and Squash</a:t>
            </a:r>
            <a:endParaRPr lang="en-US" sz="55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Towards an integrated solution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701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59678"/>
            <a:ext cx="5710239" cy="4952492"/>
          </a:xfrm>
        </p:spPr>
        <p:txBody>
          <a:bodyPr/>
          <a:lstStyle/>
          <a:p>
            <a:r>
              <a:rPr lang="en-US" smtClean="0"/>
              <a:t>The whole </a:t>
            </a:r>
            <a:r>
              <a:rPr lang="en-US" dirty="0" smtClean="0"/>
              <a:t>solution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0984" y="1578323"/>
            <a:ext cx="65102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u="sng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Step 1: </a:t>
            </a:r>
            <a:endParaRPr lang="en-US" b="1" u="sng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vs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code extension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➜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Squash server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pulling &amp; waiting for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debug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config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 (service &amp; image) with debug session to connect.</a:t>
            </a:r>
          </a:p>
          <a:p>
            <a:pPr fontAlgn="base"/>
            <a:endParaRPr lang="en-US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vs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code extension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➜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connects to the debug server &amp; transfers control to the native debug extension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.</a:t>
            </a:r>
          </a:p>
          <a:p>
            <a:pPr fontAlgn="base"/>
            <a:endParaRPr lang="en-US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/>
            <a:r>
              <a:rPr lang="en-US" b="1" u="sng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Step </a:t>
            </a:r>
            <a:r>
              <a:rPr lang="en-US" b="1" u="sng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2: </a:t>
            </a:r>
            <a:endParaRPr lang="en-US" b="1" u="sng" dirty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envoy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gets a curl request with squash header </a:t>
            </a: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u="sng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Step 3: </a:t>
            </a:r>
          </a:p>
          <a:p>
            <a:pPr fontAlgn="base"/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➜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envoy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initiate debug </a:t>
            </a:r>
            <a:r>
              <a:rPr lang="en-US" dirty="0" err="1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config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fontAlgn="base"/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➜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Squash server </a:t>
            </a:r>
            <a:endParaRPr lang="en-US" b="1" i="1" dirty="0" smtClean="0">
              <a:solidFill>
                <a:srgbClr val="565656"/>
              </a:solidFill>
              <a:latin typeface="Arial" charset="0"/>
              <a:ea typeface="Arial" charset="0"/>
              <a:cs typeface="Arial" charset="0"/>
            </a:endParaRPr>
          </a:p>
          <a:p>
            <a:pPr fontAlgn="base"/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➜ </a:t>
            </a:r>
            <a:r>
              <a:rPr lang="en-US" b="1" i="1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envoy</a:t>
            </a:r>
            <a:r>
              <a:rPr lang="en-US" dirty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smtClean="0">
                <a:solidFill>
                  <a:srgbClr val="565656"/>
                </a:solidFill>
                <a:latin typeface="Arial" charset="0"/>
                <a:ea typeface="Arial" charset="0"/>
                <a:cs typeface="Arial" charset="0"/>
              </a:rPr>
              <a:t>wait for debug session.</a:t>
            </a:r>
          </a:p>
          <a:p>
            <a:pPr fontAlgn="base"/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247707" y="4396290"/>
            <a:ext cx="3857625" cy="1843089"/>
            <a:chOff x="6472238" y="2944016"/>
            <a:chExt cx="3857625" cy="184308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0843" y="3228974"/>
              <a:ext cx="1378890" cy="1273175"/>
            </a:xfrm>
            <a:prstGeom prst="rect">
              <a:avLst/>
            </a:prstGeom>
          </p:spPr>
        </p:pic>
        <p:pic>
          <p:nvPicPr>
            <p:cNvPr id="33" name="Picture 1" descr="age13image50441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4053" y="3542985"/>
              <a:ext cx="1955007" cy="64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6472238" y="2944016"/>
              <a:ext cx="3857625" cy="1843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10469050" y="1023434"/>
            <a:ext cx="765334" cy="909757"/>
          </a:xfrm>
          <a:prstGeom prst="rect">
            <a:avLst/>
          </a:prstGeom>
        </p:spPr>
      </p:pic>
      <p:sp>
        <p:nvSpPr>
          <p:cNvPr id="36" name="Left Arrow 35"/>
          <p:cNvSpPr/>
          <p:nvPr/>
        </p:nvSpPr>
        <p:spPr>
          <a:xfrm>
            <a:off x="9315450" y="1400175"/>
            <a:ext cx="871538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1059725"/>
            <a:ext cx="778305" cy="96664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679771" y="110898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39" name="Left Arrow 38"/>
          <p:cNvSpPr/>
          <p:nvPr/>
        </p:nvSpPr>
        <p:spPr>
          <a:xfrm rot="6077668">
            <a:off x="7553053" y="3136380"/>
            <a:ext cx="2079373" cy="1636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Arrow 39"/>
          <p:cNvSpPr/>
          <p:nvPr/>
        </p:nvSpPr>
        <p:spPr>
          <a:xfrm rot="10800000">
            <a:off x="5464370" y="5204119"/>
            <a:ext cx="1392476" cy="1524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5977168" y="49359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8256619" y="29800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566" y="3797322"/>
            <a:ext cx="470856" cy="584799"/>
          </a:xfrm>
          <a:prstGeom prst="rect">
            <a:avLst/>
          </a:prstGeom>
        </p:spPr>
      </p:pic>
      <p:sp>
        <p:nvSpPr>
          <p:cNvPr id="44" name="Left Arrow 43"/>
          <p:cNvSpPr/>
          <p:nvPr/>
        </p:nvSpPr>
        <p:spPr>
          <a:xfrm rot="13975269" flipV="1">
            <a:off x="8790362" y="2895003"/>
            <a:ext cx="2201822" cy="1278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10029825" y="280035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Left Arrow 45"/>
          <p:cNvSpPr/>
          <p:nvPr/>
        </p:nvSpPr>
        <p:spPr>
          <a:xfrm rot="10800000">
            <a:off x="8775914" y="4997220"/>
            <a:ext cx="537008" cy="1523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8879795" y="47033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/>
              <a:t>Debugging </a:t>
            </a:r>
            <a:r>
              <a:rPr lang="en-US" sz="5500" cap="none" dirty="0" err="1"/>
              <a:t>microservices</a:t>
            </a:r>
            <a:r>
              <a:rPr lang="en-US" sz="5500" cap="none" dirty="0"/>
              <a:t> applications is hard</a:t>
            </a:r>
            <a:br>
              <a:rPr lang="en-US" sz="5500" cap="none" dirty="0"/>
            </a:br>
            <a:endParaRPr lang="en-US" sz="55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problem: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940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559678"/>
            <a:ext cx="5710239" cy="4952492"/>
          </a:xfrm>
        </p:spPr>
        <p:txBody>
          <a:bodyPr/>
          <a:lstStyle/>
          <a:p>
            <a:r>
              <a:rPr lang="en-US" smtClean="0"/>
              <a:t>The whole </a:t>
            </a:r>
            <a:r>
              <a:rPr lang="en-US" dirty="0" smtClean="0"/>
              <a:t>solution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247707" y="4396290"/>
            <a:ext cx="3857625" cy="1843089"/>
            <a:chOff x="6472238" y="2944016"/>
            <a:chExt cx="3857625" cy="184308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50843" y="3228974"/>
              <a:ext cx="1378890" cy="1273175"/>
            </a:xfrm>
            <a:prstGeom prst="rect">
              <a:avLst/>
            </a:prstGeom>
          </p:spPr>
        </p:pic>
        <p:pic>
          <p:nvPicPr>
            <p:cNvPr id="5121" name="Picture 1" descr="age13image504412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4053" y="3542985"/>
              <a:ext cx="1955007" cy="645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472238" y="2944016"/>
              <a:ext cx="3857625" cy="184308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564"/>
          <a:stretch/>
        </p:blipFill>
        <p:spPr>
          <a:xfrm>
            <a:off x="10469050" y="1023434"/>
            <a:ext cx="765334" cy="909757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>
          <a:xfrm>
            <a:off x="9315450" y="1400175"/>
            <a:ext cx="871538" cy="1428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1059725"/>
            <a:ext cx="778305" cy="96664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70984" y="1578323"/>
            <a:ext cx="66211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u="sng" dirty="0" smtClean="0">
                <a:solidFill>
                  <a:srgbClr val="565656"/>
                </a:solidFill>
                <a:latin typeface="ArialMT" charset="0"/>
              </a:rPr>
              <a:t>Step 4: </a:t>
            </a:r>
            <a:endParaRPr lang="en-US" b="1" u="sng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Squash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server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client </a:t>
            </a:r>
          </a:p>
          <a:p>
            <a:pPr fontAlgn="base"/>
            <a:endParaRPr lang="en-US" b="1" i="1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client 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 </a:t>
            </a:r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container runtime interface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(to obtain the container host 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pid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) </a:t>
            </a: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client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runs the debugger, attaches it to the process in the container, and sets the application breakpoints </a:t>
            </a: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Squash client 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➜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return debug session. </a:t>
            </a: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u="sng" dirty="0">
                <a:solidFill>
                  <a:srgbClr val="565656"/>
                </a:solidFill>
                <a:latin typeface="ArialMT" charset="0"/>
              </a:rPr>
              <a:t>Step 5</a:t>
            </a:r>
            <a:r>
              <a:rPr lang="en-US" b="1" u="sng" dirty="0" smtClean="0">
                <a:solidFill>
                  <a:srgbClr val="565656"/>
                </a:solidFill>
                <a:latin typeface="ArialMT" charset="0"/>
              </a:rPr>
              <a:t>: </a:t>
            </a:r>
            <a:endParaRPr lang="en-US" b="1" u="sng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r>
              <a:rPr lang="en-US" b="1" i="1" dirty="0">
                <a:solidFill>
                  <a:srgbClr val="565656"/>
                </a:solidFill>
                <a:latin typeface="ArialMT" charset="0"/>
              </a:rPr>
              <a:t>e</a:t>
            </a:r>
            <a:r>
              <a:rPr lang="en-US" b="1" i="1" dirty="0" smtClean="0">
                <a:solidFill>
                  <a:srgbClr val="565656"/>
                </a:solidFill>
                <a:latin typeface="ArialMT" charset="0"/>
              </a:rPr>
              <a:t>nvoy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resume traffic to the app</a:t>
            </a:r>
            <a:endParaRPr lang="en-US" b="1" i="1" dirty="0">
              <a:solidFill>
                <a:srgbClr val="565656"/>
              </a:solidFill>
              <a:latin typeface="ArialMT" charset="0"/>
            </a:endParaRPr>
          </a:p>
          <a:p>
            <a:pPr fontAlgn="base"/>
            <a:endParaRPr lang="en-US" dirty="0">
              <a:solidFill>
                <a:srgbClr val="565656"/>
              </a:solidFill>
              <a:latin typeface="ArialMT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679771" y="1108980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1</a:t>
            </a:r>
            <a:endParaRPr lang="en-US"/>
          </a:p>
        </p:txBody>
      </p:sp>
      <p:sp>
        <p:nvSpPr>
          <p:cNvPr id="26" name="Left Arrow 25"/>
          <p:cNvSpPr/>
          <p:nvPr/>
        </p:nvSpPr>
        <p:spPr>
          <a:xfrm rot="6077668">
            <a:off x="7553053" y="3136380"/>
            <a:ext cx="2079373" cy="1636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Arrow 27"/>
          <p:cNvSpPr/>
          <p:nvPr/>
        </p:nvSpPr>
        <p:spPr>
          <a:xfrm rot="10800000">
            <a:off x="5464370" y="5204119"/>
            <a:ext cx="1392476" cy="1524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977168" y="493597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8256619" y="2980075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3</a:t>
            </a: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566" y="3797322"/>
            <a:ext cx="470856" cy="584799"/>
          </a:xfrm>
          <a:prstGeom prst="rect">
            <a:avLst/>
          </a:prstGeom>
        </p:spPr>
      </p:pic>
      <p:sp>
        <p:nvSpPr>
          <p:cNvPr id="17" name="Left Arrow 16"/>
          <p:cNvSpPr/>
          <p:nvPr/>
        </p:nvSpPr>
        <p:spPr>
          <a:xfrm rot="13975269" flipV="1">
            <a:off x="8790362" y="2895003"/>
            <a:ext cx="2201822" cy="1278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29825" y="280035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10800000">
            <a:off x="8775914" y="4997220"/>
            <a:ext cx="537008" cy="15239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79795" y="4703303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5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smtClean="0"/>
              <a:t>Service Mesh Demo</a:t>
            </a:r>
            <a:endParaRPr lang="en-US" sz="5500" cap="none" dirty="0"/>
          </a:p>
        </p:txBody>
      </p:sp>
    </p:spTree>
    <p:extLst>
      <p:ext uri="{BB962C8B-B14F-4D97-AF65-F5344CB8AC3E}">
        <p14:creationId xmlns:p14="http://schemas.microsoft.com/office/powerpoint/2010/main" val="33962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962400" cy="4952492"/>
          </a:xfrm>
        </p:spPr>
        <p:txBody>
          <a:bodyPr/>
          <a:lstStyle/>
          <a:p>
            <a:r>
              <a:rPr lang="en-US" smtClean="0"/>
              <a:t>The problem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00" y="1650570"/>
            <a:ext cx="8015287" cy="43123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700" y="1219201"/>
            <a:ext cx="38465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565656"/>
                </a:solidFill>
                <a:latin typeface="ArialMT" charset="0"/>
              </a:rPr>
              <a:t>A monolithic application </a:t>
            </a:r>
            <a:r>
              <a:rPr lang="en-US" sz="2000" dirty="0" smtClean="0">
                <a:solidFill>
                  <a:srgbClr val="565656"/>
                </a:solidFill>
                <a:latin typeface="ArialMT" charset="0"/>
              </a:rPr>
              <a:t>consists of </a:t>
            </a:r>
            <a:r>
              <a:rPr lang="en-US" sz="2000" b="1" dirty="0" smtClean="0">
                <a:solidFill>
                  <a:srgbClr val="565656"/>
                </a:solidFill>
                <a:latin typeface="ArialMT" charset="0"/>
              </a:rPr>
              <a:t>a single process</a:t>
            </a:r>
          </a:p>
          <a:p>
            <a:endParaRPr lang="en-US" sz="2000" dirty="0">
              <a:solidFill>
                <a:srgbClr val="565656"/>
              </a:solidFill>
              <a:latin typeface="ArialMT" charset="0"/>
            </a:endParaRPr>
          </a:p>
          <a:p>
            <a:r>
              <a:rPr lang="en-US" sz="2000" dirty="0" smtClean="0">
                <a:solidFill>
                  <a:srgbClr val="565656"/>
                </a:solidFill>
                <a:latin typeface="ArialMT" charset="0"/>
              </a:rPr>
              <a:t>An attached debugger allows viewing the complete state of the application during runtime</a:t>
            </a:r>
          </a:p>
          <a:p>
            <a:endParaRPr lang="en-US" sz="2000" dirty="0" smtClean="0">
              <a:solidFill>
                <a:srgbClr val="565656"/>
              </a:solidFill>
              <a:latin typeface="ArialMT" charset="0"/>
            </a:endParaRPr>
          </a:p>
          <a:p>
            <a:r>
              <a:rPr lang="en-US" sz="2000" b="1" dirty="0" smtClean="0">
                <a:solidFill>
                  <a:srgbClr val="565656"/>
                </a:solidFill>
                <a:latin typeface="ArialMT" charset="0"/>
              </a:rPr>
              <a:t>A </a:t>
            </a:r>
            <a:r>
              <a:rPr lang="en-US" sz="2000" b="1" dirty="0" err="1" smtClean="0">
                <a:solidFill>
                  <a:srgbClr val="565656"/>
                </a:solidFill>
                <a:latin typeface="ArialMT" charset="0"/>
              </a:rPr>
              <a:t>microservices</a:t>
            </a:r>
            <a:r>
              <a:rPr lang="en-US" sz="2000" b="1" dirty="0" smtClean="0">
                <a:solidFill>
                  <a:srgbClr val="565656"/>
                </a:solidFill>
                <a:latin typeface="ArialMT" charset="0"/>
              </a:rPr>
              <a:t> application </a:t>
            </a:r>
            <a:r>
              <a:rPr lang="en-US" sz="2000" dirty="0" smtClean="0">
                <a:solidFill>
                  <a:srgbClr val="565656"/>
                </a:solidFill>
                <a:latin typeface="ArialMT" charset="0"/>
              </a:rPr>
              <a:t>consists of potentially </a:t>
            </a:r>
            <a:r>
              <a:rPr lang="en-US" sz="2000" b="1" dirty="0" smtClean="0">
                <a:solidFill>
                  <a:srgbClr val="565656"/>
                </a:solidFill>
                <a:latin typeface="ArialMT" charset="0"/>
              </a:rPr>
              <a:t>hundreds of processes</a:t>
            </a:r>
          </a:p>
          <a:p>
            <a:endParaRPr lang="en-US" sz="2000" dirty="0">
              <a:solidFill>
                <a:srgbClr val="565656"/>
              </a:solidFill>
              <a:latin typeface="ArialMT" charset="0"/>
            </a:endParaRPr>
          </a:p>
          <a:p>
            <a:r>
              <a:rPr lang="en-US" sz="2000" dirty="0" smtClean="0">
                <a:solidFill>
                  <a:srgbClr val="565656"/>
                </a:solidFill>
                <a:latin typeface="ArialMT" charset="0"/>
              </a:rPr>
              <a:t>Is it possible to get a complete view of the state of a such application?!    </a:t>
            </a:r>
          </a:p>
        </p:txBody>
      </p:sp>
    </p:spTree>
    <p:extLst>
      <p:ext uri="{BB962C8B-B14F-4D97-AF65-F5344CB8AC3E}">
        <p14:creationId xmlns:p14="http://schemas.microsoft.com/office/powerpoint/2010/main" val="125963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013" y="1458685"/>
            <a:ext cx="9301163" cy="459826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962400" cy="4952492"/>
          </a:xfrm>
        </p:spPr>
        <p:txBody>
          <a:bodyPr/>
          <a:lstStyle/>
          <a:p>
            <a:r>
              <a:rPr lang="en-US" smtClean="0"/>
              <a:t>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10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" t="2113" r="1376" b="2858"/>
          <a:stretch/>
        </p:blipFill>
        <p:spPr>
          <a:xfrm>
            <a:off x="2164556" y="1628775"/>
            <a:ext cx="7929563" cy="4212008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962400" cy="4952492"/>
          </a:xfrm>
        </p:spPr>
        <p:txBody>
          <a:bodyPr/>
          <a:lstStyle/>
          <a:p>
            <a:r>
              <a:rPr lang="en-US" smtClean="0"/>
              <a:t>The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5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500" cap="none" dirty="0" err="1" smtClean="0"/>
              <a:t>OpenTracing</a:t>
            </a:r>
            <a:endParaRPr lang="en-US" sz="5500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Solution </a:t>
            </a:r>
            <a:r>
              <a:rPr lang="en-US" sz="3200" dirty="0" smtClean="0"/>
              <a:t>I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69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124326" cy="4952492"/>
          </a:xfrm>
        </p:spPr>
        <p:txBody>
          <a:bodyPr/>
          <a:lstStyle/>
          <a:p>
            <a:r>
              <a:rPr lang="en-US" dirty="0" err="1" smtClean="0"/>
              <a:t>OpenTracing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57526" y="24431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5276" y="2116265"/>
            <a:ext cx="5829300" cy="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38326" y="35099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971926" y="39671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752726" y="54721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12648" y="48672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14726" y="1818421"/>
            <a:ext cx="1" cy="624555"/>
          </a:xfrm>
          <a:prstGeom prst="straightConnector1">
            <a:avLst/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7"/>
          </p:cNvCxnSpPr>
          <p:nvPr/>
        </p:nvCxnSpPr>
        <p:spPr>
          <a:xfrm flipH="1">
            <a:off x="2618815" y="3127438"/>
            <a:ext cx="495863" cy="51643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9" idx="1"/>
          </p:cNvCxnSpPr>
          <p:nvPr/>
        </p:nvCxnSpPr>
        <p:spPr>
          <a:xfrm>
            <a:off x="3705226" y="3328987"/>
            <a:ext cx="400611" cy="77208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7"/>
          </p:cNvCxnSpPr>
          <p:nvPr/>
        </p:nvCxnSpPr>
        <p:spPr>
          <a:xfrm flipH="1">
            <a:off x="1393137" y="4271963"/>
            <a:ext cx="573775" cy="72922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5"/>
            <a:endCxn id="10" idx="0"/>
          </p:cNvCxnSpPr>
          <p:nvPr/>
        </p:nvCxnSpPr>
        <p:spPr>
          <a:xfrm>
            <a:off x="2618815" y="4290452"/>
            <a:ext cx="591111" cy="118166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516" y="2074610"/>
            <a:ext cx="127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Edge service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583303" y="214513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Unique ID → {context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58659" y="305563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3852794" y="336234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812982" y="43287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763803" y="4466666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6886576" y="873502"/>
            <a:ext cx="46831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 assign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a </a:t>
            </a:r>
            <a:r>
              <a:rPr lang="en-US" b="1" i="1" dirty="0">
                <a:solidFill>
                  <a:srgbClr val="565656"/>
                </a:solidFill>
                <a:latin typeface="Arial" charset="0"/>
              </a:rPr>
              <a:t>unique identifier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to each request at the edge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service </a:t>
            </a:r>
            <a:endParaRPr lang="en-US" dirty="0">
              <a:solidFill>
                <a:srgbClr val="565656"/>
              </a:solidFill>
              <a:latin typeface="ArialMT" charset="0"/>
            </a:endParaRPr>
          </a:p>
          <a:p>
            <a:pPr>
              <a:buFont typeface="+mj-lt"/>
              <a:buAutoNum type="arabicPeriod"/>
            </a:pP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 store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it in a </a:t>
            </a:r>
            <a:r>
              <a:rPr lang="en-US" b="1" i="1" dirty="0">
                <a:solidFill>
                  <a:srgbClr val="565656"/>
                </a:solidFill>
                <a:latin typeface="Arial" charset="0"/>
              </a:rPr>
              <a:t>context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object, along with other metadata </a:t>
            </a:r>
          </a:p>
          <a:p>
            <a:pPr>
              <a:buFont typeface="+mj-lt"/>
              <a:buAutoNum type="arabicPeriod"/>
            </a:pPr>
            <a:endParaRPr lang="en-US" b="1" i="1" dirty="0" smtClean="0">
              <a:solidFill>
                <a:srgbClr val="565656"/>
              </a:solidFill>
              <a:latin typeface="Arial" charset="0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565656"/>
                </a:solidFill>
                <a:latin typeface="Arial" charset="0"/>
              </a:rPr>
              <a:t>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</a:rPr>
              <a:t>propagate </a:t>
            </a:r>
            <a:r>
              <a:rPr lang="en-US" b="1" i="1" dirty="0">
                <a:solidFill>
                  <a:srgbClr val="565656"/>
                </a:solidFill>
                <a:latin typeface="Arial" charset="0"/>
              </a:rPr>
              <a:t>the context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across process boundaries (in-band) </a:t>
            </a:r>
          </a:p>
          <a:p>
            <a:pPr>
              <a:buFont typeface="+mj-lt"/>
              <a:buAutoNum type="arabicPeriod"/>
            </a:pPr>
            <a:endParaRPr lang="en-US" b="1" i="1" dirty="0" smtClean="0">
              <a:solidFill>
                <a:srgbClr val="565656"/>
              </a:solidFill>
              <a:latin typeface="Arial" charset="0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565656"/>
                </a:solidFill>
                <a:latin typeface="Arial" charset="0"/>
              </a:rPr>
              <a:t> </a:t>
            </a:r>
            <a:r>
              <a:rPr lang="en-US" b="1" i="1" dirty="0" smtClean="0">
                <a:solidFill>
                  <a:srgbClr val="565656"/>
                </a:solidFill>
                <a:latin typeface="Arial" charset="0"/>
              </a:rPr>
              <a:t>baggage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is arbitrary K/V </a:t>
            </a:r>
          </a:p>
          <a:p>
            <a:pPr>
              <a:buFont typeface="+mj-lt"/>
              <a:buAutoNum type="arabicPeriod"/>
            </a:pP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 capture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timing, events, tags and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collect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them out of band (</a:t>
            </a:r>
            <a:r>
              <a:rPr lang="en-US" dirty="0" err="1">
                <a:solidFill>
                  <a:srgbClr val="565656"/>
                </a:solidFill>
                <a:latin typeface="ArialMT" charset="0"/>
              </a:rPr>
              <a:t>async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) </a:t>
            </a:r>
          </a:p>
          <a:p>
            <a:pPr>
              <a:buFont typeface="+mj-lt"/>
              <a:buAutoNum type="arabicPeriod"/>
            </a:pPr>
            <a:endParaRPr lang="en-US" dirty="0" smtClean="0">
              <a:solidFill>
                <a:srgbClr val="565656"/>
              </a:solidFill>
              <a:latin typeface="ArialMT" charset="0"/>
            </a:endParaRP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565656"/>
                </a:solidFill>
                <a:latin typeface="ArialMT" charset="0"/>
              </a:rPr>
              <a:t>r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e-assemble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the call tree from </a:t>
            </a:r>
            <a:r>
              <a:rPr lang="en-US" dirty="0" smtClean="0">
                <a:solidFill>
                  <a:srgbClr val="565656"/>
                </a:solidFill>
                <a:latin typeface="ArialMT" charset="0"/>
              </a:rPr>
              <a:t>the storage </a:t>
            </a:r>
            <a:r>
              <a:rPr lang="en-US" dirty="0">
                <a:solidFill>
                  <a:srgbClr val="565656"/>
                </a:solidFill>
                <a:latin typeface="ArialMT" charset="0"/>
              </a:rPr>
              <a:t>for the UI </a:t>
            </a:r>
          </a:p>
        </p:txBody>
      </p:sp>
    </p:spTree>
    <p:extLst>
      <p:ext uri="{BB962C8B-B14F-4D97-AF65-F5344CB8AC3E}">
        <p14:creationId xmlns:p14="http://schemas.microsoft.com/office/powerpoint/2010/main" val="49767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4124326" cy="4952492"/>
          </a:xfrm>
        </p:spPr>
        <p:txBody>
          <a:bodyPr/>
          <a:lstStyle/>
          <a:p>
            <a:r>
              <a:rPr lang="en-US" dirty="0" err="1" smtClean="0"/>
              <a:t>O</a:t>
            </a:r>
            <a:r>
              <a:rPr lang="en-US" dirty="0" err="1" smtClean="0"/>
              <a:t>penTracing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057526" y="24431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295276" y="2116265"/>
            <a:ext cx="5829300" cy="0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838326" y="35099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3971926" y="396716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2752726" y="5472113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12648" y="4867276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14726" y="1818421"/>
            <a:ext cx="1" cy="624555"/>
          </a:xfrm>
          <a:prstGeom prst="straightConnector1">
            <a:avLst/>
          </a:prstGeom>
          <a:ln w="44450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8" idx="7"/>
          </p:cNvCxnSpPr>
          <p:nvPr/>
        </p:nvCxnSpPr>
        <p:spPr>
          <a:xfrm flipH="1">
            <a:off x="2618815" y="3127438"/>
            <a:ext cx="495863" cy="516436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9" idx="1"/>
          </p:cNvCxnSpPr>
          <p:nvPr/>
        </p:nvCxnSpPr>
        <p:spPr>
          <a:xfrm>
            <a:off x="3705226" y="3328987"/>
            <a:ext cx="400611" cy="77208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1" idx="7"/>
          </p:cNvCxnSpPr>
          <p:nvPr/>
        </p:nvCxnSpPr>
        <p:spPr>
          <a:xfrm flipH="1">
            <a:off x="1393137" y="4271963"/>
            <a:ext cx="573775" cy="72922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8" idx="5"/>
            <a:endCxn id="10" idx="0"/>
          </p:cNvCxnSpPr>
          <p:nvPr/>
        </p:nvCxnSpPr>
        <p:spPr>
          <a:xfrm>
            <a:off x="2618815" y="4290452"/>
            <a:ext cx="591111" cy="1181661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64516" y="2074610"/>
            <a:ext cx="1273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Edge service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3583303" y="214513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 </a:t>
            </a:r>
            <a:r>
              <a:rPr lang="en-US" sz="1400" dirty="0"/>
              <a:t>Unique ID → {context</a:t>
            </a: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958659" y="3055633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3852794" y="3362342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812982" y="4328798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763803" y="4466666"/>
            <a:ext cx="955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 {context</a:t>
            </a:r>
            <a:r>
              <a:rPr lang="en-US" sz="1400" dirty="0" smtClean="0"/>
              <a:t>}</a:t>
            </a:r>
            <a:endParaRPr lang="en-US" sz="14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743700" y="2099992"/>
            <a:ext cx="4730686" cy="30706"/>
          </a:xfrm>
          <a:prstGeom prst="line">
            <a:avLst/>
          </a:prstGeom>
          <a:ln w="1270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181852" y="2396676"/>
            <a:ext cx="4292535" cy="546550"/>
          </a:xfrm>
          <a:prstGeom prst="rect">
            <a:avLst/>
          </a:prstGeom>
          <a:solidFill>
            <a:srgbClr val="E5ABD9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344446" y="3136069"/>
            <a:ext cx="2795585" cy="550123"/>
          </a:xfrm>
          <a:prstGeom prst="rect">
            <a:avLst/>
          </a:prstGeom>
          <a:solidFill>
            <a:srgbClr val="C394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40031" y="5357821"/>
            <a:ext cx="1334355" cy="485768"/>
          </a:xfrm>
          <a:prstGeom prst="rect">
            <a:avLst/>
          </a:prstGeom>
          <a:solidFill>
            <a:srgbClr val="D673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29514" y="3879035"/>
            <a:ext cx="1028700" cy="546550"/>
          </a:xfrm>
          <a:prstGeom prst="rect">
            <a:avLst/>
          </a:prstGeom>
          <a:solidFill>
            <a:srgbClr val="4CAE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558214" y="4618428"/>
            <a:ext cx="1581817" cy="546550"/>
          </a:xfrm>
          <a:prstGeom prst="rect">
            <a:avLst/>
          </a:prstGeom>
          <a:solidFill>
            <a:srgbClr val="69A1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743700" y="2669951"/>
            <a:ext cx="228600" cy="2930754"/>
            <a:chOff x="6743700" y="2669951"/>
            <a:chExt cx="228600" cy="2930754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743700" y="2669951"/>
              <a:ext cx="0" cy="29307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743700" y="2669951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6743700" y="5600705"/>
              <a:ext cx="2286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6997345" y="3328987"/>
            <a:ext cx="184508" cy="1672200"/>
            <a:chOff x="6743700" y="2669951"/>
            <a:chExt cx="228600" cy="2930754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6743700" y="2669951"/>
              <a:ext cx="0" cy="29307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743700" y="2669951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743700" y="5600705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931108" y="3988762"/>
            <a:ext cx="855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TRACE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7344446" y="6086473"/>
            <a:ext cx="4129940" cy="228600"/>
            <a:chOff x="7344446" y="6157913"/>
            <a:chExt cx="4129940" cy="22860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7344446" y="6386513"/>
              <a:ext cx="41299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7344446" y="6157913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11474386" y="6157913"/>
              <a:ext cx="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/>
          <p:cNvSpPr txBox="1"/>
          <p:nvPr/>
        </p:nvSpPr>
        <p:spPr>
          <a:xfrm>
            <a:off x="8742238" y="6417228"/>
            <a:ext cx="857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SPANS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05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dlines">
  <a:themeElements>
    <a:clrScheme name="Headlines">
      <a:dk1>
        <a:sysClr val="windowText" lastClr="000000"/>
      </a:dk1>
      <a:lt1>
        <a:sysClr val="window" lastClr="FFFFFF"/>
      </a:lt1>
      <a:dk2>
        <a:srgbClr val="07151B"/>
      </a:dk2>
      <a:lt2>
        <a:srgbClr val="F2F3F3"/>
      </a:lt2>
      <a:accent1>
        <a:srgbClr val="1C546B"/>
      </a:accent1>
      <a:accent2>
        <a:srgbClr val="606968"/>
      </a:accent2>
      <a:accent3>
        <a:srgbClr val="8D8D35"/>
      </a:accent3>
      <a:accent4>
        <a:srgbClr val="D9A142"/>
      </a:accent4>
      <a:accent5>
        <a:srgbClr val="C47023"/>
      </a:accent5>
      <a:accent6>
        <a:srgbClr val="754D64"/>
      </a:accent6>
      <a:hlink>
        <a:srgbClr val="417E93"/>
      </a:hlink>
      <a:folHlink>
        <a:srgbClr val="A76D89"/>
      </a:folHlink>
    </a:clrScheme>
    <a:fontScheme name="Headlines">
      <a:majorFont>
        <a:latin typeface="Century Schoolbook" panose="02040604050505020304"/>
        <a:ea typeface=""/>
        <a:cs typeface=""/>
      </a:majorFont>
      <a:minorFont>
        <a:latin typeface="Corbel" panose="020B0503020204020204"/>
        <a:ea typeface=""/>
        <a:cs typeface="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12434FFF-CE4A-40FC-99FF-CA1400F2E6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8284</TotalTime>
  <Words>1025</Words>
  <Application>Microsoft Macintosh PowerPoint</Application>
  <PresentationFormat>Widescreen</PresentationFormat>
  <Paragraphs>222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ArialMT</vt:lpstr>
      <vt:lpstr>avenir-lt-w01_35-light1475496</vt:lpstr>
      <vt:lpstr>Calibri</vt:lpstr>
      <vt:lpstr>Century Schoolbook</vt:lpstr>
      <vt:lpstr>Corbel</vt:lpstr>
      <vt:lpstr>Arial</vt:lpstr>
      <vt:lpstr>Headlines</vt:lpstr>
      <vt:lpstr>Debugging microservices</vt:lpstr>
      <vt:lpstr>About me</vt:lpstr>
      <vt:lpstr>Debugging microservices applications is hard </vt:lpstr>
      <vt:lpstr>The problem</vt:lpstr>
      <vt:lpstr>The problem</vt:lpstr>
      <vt:lpstr>The problem</vt:lpstr>
      <vt:lpstr>OpenTracing</vt:lpstr>
      <vt:lpstr>OpenTracing</vt:lpstr>
      <vt:lpstr>OpenTracing</vt:lpstr>
      <vt:lpstr>OpenTracing Architecture </vt:lpstr>
      <vt:lpstr>OpenTracing</vt:lpstr>
      <vt:lpstr>OpenTracing Demo</vt:lpstr>
      <vt:lpstr>OpenTracing uses</vt:lpstr>
      <vt:lpstr>OpenTracing limitations</vt:lpstr>
      <vt:lpstr>Squash</vt:lpstr>
      <vt:lpstr>PowerPoint Presentation</vt:lpstr>
      <vt:lpstr>Squash Demo</vt:lpstr>
      <vt:lpstr>Squash Architecture</vt:lpstr>
      <vt:lpstr>Squash Architecture: vs code extension</vt:lpstr>
      <vt:lpstr>Squash Architecture: Squash Server</vt:lpstr>
      <vt:lpstr>Squash Architecture: Squash Client</vt:lpstr>
      <vt:lpstr>Squash high level Architecture</vt:lpstr>
      <vt:lpstr>Squash high level Architecture</vt:lpstr>
      <vt:lpstr>Service mesh</vt:lpstr>
      <vt:lpstr>Service Mesh </vt:lpstr>
      <vt:lpstr>Envoy – data plane</vt:lpstr>
      <vt:lpstr>Istio – control plane</vt:lpstr>
      <vt:lpstr>Service mesh, OpenTracing, and Squash</vt:lpstr>
      <vt:lpstr>The whole solution</vt:lpstr>
      <vt:lpstr>The whole solution</vt:lpstr>
      <vt:lpstr>Service Mesh Demo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Debugging microservices apps</dc:title>
  <dc:creator>Idit Levine</dc:creator>
  <cp:lastModifiedBy>Idit Levine</cp:lastModifiedBy>
  <cp:revision>90</cp:revision>
  <dcterms:created xsi:type="dcterms:W3CDTF">2017-11-04T22:41:00Z</dcterms:created>
  <dcterms:modified xsi:type="dcterms:W3CDTF">2017-11-14T17:39:24Z</dcterms:modified>
</cp:coreProperties>
</file>