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94" r:id="rId2"/>
    <p:sldId id="296" r:id="rId3"/>
    <p:sldId id="321" r:id="rId4"/>
    <p:sldId id="323" r:id="rId5"/>
    <p:sldId id="326" r:id="rId6"/>
    <p:sldId id="328" r:id="rId7"/>
    <p:sldId id="358" r:id="rId8"/>
    <p:sldId id="355" r:id="rId9"/>
    <p:sldId id="340" r:id="rId10"/>
    <p:sldId id="341" r:id="rId11"/>
    <p:sldId id="342" r:id="rId12"/>
    <p:sldId id="330" r:id="rId13"/>
    <p:sldId id="329" r:id="rId14"/>
    <p:sldId id="343" r:id="rId15"/>
    <p:sldId id="345" r:id="rId16"/>
    <p:sldId id="344" r:id="rId17"/>
    <p:sldId id="336" r:id="rId18"/>
    <p:sldId id="337" r:id="rId19"/>
    <p:sldId id="338" r:id="rId20"/>
    <p:sldId id="352" r:id="rId21"/>
    <p:sldId id="356" r:id="rId22"/>
    <p:sldId id="353" r:id="rId23"/>
    <p:sldId id="354" r:id="rId24"/>
    <p:sldId id="362" r:id="rId25"/>
    <p:sldId id="357" r:id="rId26"/>
    <p:sldId id="322" r:id="rId27"/>
    <p:sldId id="324" r:id="rId28"/>
    <p:sldId id="36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EDE"/>
    <a:srgbClr val="EAEAEA"/>
    <a:srgbClr val="389EC2"/>
    <a:srgbClr val="79972D"/>
    <a:srgbClr val="9AC03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9" autoAdjust="0"/>
    <p:restoredTop sz="95504" autoAdjust="0"/>
  </p:normalViewPr>
  <p:slideViewPr>
    <p:cSldViewPr>
      <p:cViewPr>
        <p:scale>
          <a:sx n="121" d="100"/>
          <a:sy n="121" d="100"/>
        </p:scale>
        <p:origin x="15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897AE59-D99A-457A-BAF8-F1494321B957}" type="datetimeFigureOut">
              <a:rPr lang="he-IL" smtClean="0"/>
              <a:pPr/>
              <a:t>כ"ד.חשון.תשע"ח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A5184AF-F737-4761-B031-712A4FB6BA6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4432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84AF-F737-4761-B031-712A4FB6BA6C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3128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84AF-F737-4761-B031-712A4FB6BA6C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0037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84AF-F737-4761-B031-712A4FB6BA6C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0037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84AF-F737-4761-B031-712A4FB6BA6C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0037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84AF-F737-4761-B031-712A4FB6BA6C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0037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84AF-F737-4761-B031-712A4FB6BA6C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0037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84AF-F737-4761-B031-712A4FB6BA6C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0037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84AF-F737-4761-B031-712A4FB6BA6C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0037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84AF-F737-4761-B031-712A4FB6BA6C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0037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84AF-F737-4761-B031-712A4FB6BA6C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0037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84AF-F737-4761-B031-712A4FB6BA6C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9689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84AF-F737-4761-B031-712A4FB6BA6C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0037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84AF-F737-4761-B031-712A4FB6BA6C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0037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84AF-F737-4761-B031-712A4FB6BA6C}" type="slidenum">
              <a:rPr lang="he-IL" smtClean="0"/>
              <a:pPr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0037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84AF-F737-4761-B031-712A4FB6BA6C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97549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84AF-F737-4761-B031-712A4FB6BA6C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15505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84AF-F737-4761-B031-712A4FB6BA6C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00376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84AF-F737-4761-B031-712A4FB6BA6C}" type="slidenum">
              <a:rPr lang="he-IL" smtClean="0"/>
              <a:pPr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0037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84AF-F737-4761-B031-712A4FB6BA6C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1978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84AF-F737-4761-B031-712A4FB6BA6C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0037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84AF-F737-4761-B031-712A4FB6BA6C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0037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84AF-F737-4761-B031-712A4FB6BA6C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0037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84AF-F737-4761-B031-712A4FB6BA6C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52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84AF-F737-4761-B031-712A4FB6BA6C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0037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84AF-F737-4761-B031-712A4FB6BA6C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0037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184AF-F737-4761-B031-712A4FB6BA6C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003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6787-96C3-4D2A-A164-7434A7909F4D}" type="datetimeFigureOut">
              <a:rPr lang="en-US" smtClean="0"/>
              <a:pPr/>
              <a:t>11/13/17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B011-AD06-4F33-8C10-1F260D3C1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6787-96C3-4D2A-A164-7434A7909F4D}" type="datetimeFigureOut">
              <a:rPr lang="en-US" smtClean="0"/>
              <a:pPr/>
              <a:t>11/13/17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B011-AD06-4F33-8C10-1F260D3C1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6787-96C3-4D2A-A164-7434A7909F4D}" type="datetimeFigureOut">
              <a:rPr lang="en-US" smtClean="0"/>
              <a:pPr/>
              <a:t>11/13/17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B011-AD06-4F33-8C10-1F260D3C1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6787-96C3-4D2A-A164-7434A7909F4D}" type="datetimeFigureOut">
              <a:rPr lang="en-US" smtClean="0"/>
              <a:pPr/>
              <a:t>11/13/17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B011-AD06-4F33-8C10-1F260D3C1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6787-96C3-4D2A-A164-7434A7909F4D}" type="datetimeFigureOut">
              <a:rPr lang="en-US" smtClean="0"/>
              <a:pPr/>
              <a:t>11/13/17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B011-AD06-4F33-8C10-1F260D3C1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6787-96C3-4D2A-A164-7434A7909F4D}" type="datetimeFigureOut">
              <a:rPr lang="en-US" smtClean="0"/>
              <a:pPr/>
              <a:t>11/13/17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B011-AD06-4F33-8C10-1F260D3C1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6787-96C3-4D2A-A164-7434A7909F4D}" type="datetimeFigureOut">
              <a:rPr lang="en-US" smtClean="0"/>
              <a:pPr/>
              <a:t>11/13/17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B011-AD06-4F33-8C10-1F260D3C1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6787-96C3-4D2A-A164-7434A7909F4D}" type="datetimeFigureOut">
              <a:rPr lang="en-US" smtClean="0"/>
              <a:pPr/>
              <a:t>11/13/17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B011-AD06-4F33-8C10-1F260D3C1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6787-96C3-4D2A-A164-7434A7909F4D}" type="datetimeFigureOut">
              <a:rPr lang="en-US" smtClean="0"/>
              <a:pPr/>
              <a:t>11/13/17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B011-AD06-4F33-8C10-1F260D3C1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6787-96C3-4D2A-A164-7434A7909F4D}" type="datetimeFigureOut">
              <a:rPr lang="en-US" smtClean="0"/>
              <a:pPr/>
              <a:t>11/13/17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B011-AD06-4F33-8C10-1F260D3C1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6787-96C3-4D2A-A164-7434A7909F4D}" type="datetimeFigureOut">
              <a:rPr lang="en-US" smtClean="0"/>
              <a:pPr/>
              <a:t>11/13/17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B011-AD06-4F33-8C10-1F260D3C1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56787-96C3-4D2A-A164-7434A7909F4D}" type="datetimeFigureOut">
              <a:rPr lang="en-US" smtClean="0"/>
              <a:pPr/>
              <a:t>11/13/17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6B011-AD06-4F33-8C10-1F260D3C1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ipiblog.com/double-agent-java-vs-native-agents/" TargetMode="External"/><Relationship Id="rId4" Type="http://schemas.openxmlformats.org/officeDocument/2006/relationships/image" Target="../media/image10.gif"/><Relationship Id="rId5" Type="http://schemas.openxmlformats.org/officeDocument/2006/relationships/hyperlink" Target="https://github.com/takipi/debugagent" TargetMode="External"/><Relationship Id="rId6" Type="http://schemas.openxmlformats.org/officeDocument/2006/relationships/hyperlink" Target="https://github.com/takipi/profiling-agen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hyperlink" Target="https://github.com/btraceio/btrac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akipiblog.com" TargetMode="Externa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ipiblog.com/how-to-write-your-own-java-scala-debugger/" TargetMode="External"/><Relationship Id="rId4" Type="http://schemas.openxmlformats.org/officeDocument/2006/relationships/hyperlink" Target="https://docs.oracle.com/javase/8/docs/platform/jvmti/jvmti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4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github.com/takipi/jstack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Takipi\05_presentations\05_VC\01_TakipiARound\background\background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27"/>
            <a:ext cx="916305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Takipi\02_Design\08_outsourcing\YairVardi\vector\watch_point_ve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6" y="4495800"/>
            <a:ext cx="283819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כותרת 1"/>
          <p:cNvSpPr txBox="1">
            <a:spLocks/>
          </p:cNvSpPr>
          <p:nvPr/>
        </p:nvSpPr>
        <p:spPr>
          <a:xfrm>
            <a:off x="609600" y="190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389EC2"/>
                </a:solidFill>
              </a:rPr>
              <a:t>Production Debugging </a:t>
            </a:r>
            <a:r>
              <a:rPr lang="en-US" sz="3200" b="1" dirty="0" smtClean="0">
                <a:solidFill>
                  <a:srgbClr val="389EC2"/>
                </a:solidFill>
              </a:rPr>
              <a:t>in a </a:t>
            </a:r>
            <a:r>
              <a:rPr lang="en-US" sz="3200" b="1" dirty="0" err="1" smtClean="0">
                <a:solidFill>
                  <a:srgbClr val="389EC2"/>
                </a:solidFill>
              </a:rPr>
              <a:t>Serverless</a:t>
            </a:r>
            <a:r>
              <a:rPr lang="en-US" sz="3200" b="1" dirty="0" smtClean="0">
                <a:solidFill>
                  <a:srgbClr val="389EC2"/>
                </a:solidFill>
              </a:rPr>
              <a:t> World</a:t>
            </a:r>
            <a:endParaRPr lang="en-US" sz="3200" b="1" dirty="0">
              <a:solidFill>
                <a:srgbClr val="389E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05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24"/>
            <a:ext cx="9144000" cy="68484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2" name="Picture 1" descr="Screen Shot 2014-11-04 at 4.53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215900"/>
            <a:ext cx="7391400" cy="64262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181600" y="4191000"/>
            <a:ext cx="2514600" cy="914400"/>
            <a:chOff x="1524000" y="4222488"/>
            <a:chExt cx="2514600" cy="914400"/>
          </a:xfrm>
        </p:grpSpPr>
        <p:sp>
          <p:nvSpPr>
            <p:cNvPr id="6" name="Oval 5"/>
            <p:cNvSpPr/>
            <p:nvPr/>
          </p:nvSpPr>
          <p:spPr>
            <a:xfrm>
              <a:off x="1905000" y="4679688"/>
              <a:ext cx="1066800" cy="4572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noFill/>
                </a:rPr>
                <a:t>60-100% </a:t>
              </a:r>
              <a:r>
                <a:rPr lang="en-US" dirty="0" smtClean="0">
                  <a:noFill/>
                </a:rPr>
                <a:t>/performance</a:t>
              </a:r>
              <a:endParaRPr lang="en-US" dirty="0">
                <a:noFill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0" y="4222488"/>
              <a:ext cx="25146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/>
                <a:t>Native frames, monitors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9821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24"/>
            <a:ext cx="9144000" cy="68484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3" name="Picture 2" descr="Screen Shot 2014-11-04 at 4.55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0"/>
            <a:ext cx="8113556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0" y="4648200"/>
            <a:ext cx="4343400" cy="4572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58272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24"/>
            <a:ext cx="9144000" cy="68484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389EC2"/>
                </a:solidFill>
              </a:rPr>
              <a:t>Custom Java Agents</a:t>
            </a:r>
            <a:endParaRPr lang="en-US" sz="3200" b="1" dirty="0">
              <a:solidFill>
                <a:srgbClr val="389EC2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5800" y="1676400"/>
            <a:ext cx="8382000" cy="4267200"/>
          </a:xfrm>
        </p:spPr>
        <p:txBody>
          <a:bodyPr>
            <a:noAutofit/>
          </a:bodyPr>
          <a:lstStyle/>
          <a:p>
            <a:r>
              <a:rPr lang="en-US" sz="1800" dirty="0" smtClean="0"/>
              <a:t>An advanced technique for instrumenting code dynamically.</a:t>
            </a:r>
          </a:p>
          <a:p>
            <a:endParaRPr lang="en-US" sz="1800" dirty="0"/>
          </a:p>
          <a:p>
            <a:r>
              <a:rPr lang="en-US" sz="1800" dirty="0" smtClean="0"/>
              <a:t>The foundation for most profiling / debugging tools.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Two types of agents:  </a:t>
            </a:r>
            <a:r>
              <a:rPr lang="en-US" sz="1800" dirty="0" smtClean="0">
                <a:hlinkClick r:id="rId3"/>
              </a:rPr>
              <a:t>Java and Native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b="1" dirty="0" smtClean="0"/>
              <a:t>Pros</a:t>
            </a:r>
            <a:r>
              <a:rPr lang="en-US" sz="1800" dirty="0" smtClean="0"/>
              <a:t>: extremely powerful technique to collect state from a live app. </a:t>
            </a:r>
          </a:p>
          <a:p>
            <a:endParaRPr lang="en-US" sz="1800" dirty="0"/>
          </a:p>
          <a:p>
            <a:r>
              <a:rPr lang="en-US" sz="1800" b="1" dirty="0" smtClean="0"/>
              <a:t>Cons</a:t>
            </a:r>
            <a:r>
              <a:rPr lang="en-US" sz="1800" dirty="0" smtClean="0"/>
              <a:t>: requires knowledge of creating </a:t>
            </a:r>
            <a:r>
              <a:rPr lang="en-US" sz="1800" i="1" dirty="0" smtClean="0"/>
              <a:t>verifiable</a:t>
            </a:r>
            <a:r>
              <a:rPr lang="en-US" sz="1800" dirty="0" smtClean="0"/>
              <a:t> </a:t>
            </a:r>
            <a:r>
              <a:rPr lang="en-US" sz="1800" dirty="0" err="1" smtClean="0"/>
              <a:t>bytecode</a:t>
            </a:r>
            <a:r>
              <a:rPr lang="en-US" sz="1800" dirty="0" smtClean="0"/>
              <a:t>.</a:t>
            </a:r>
            <a:endParaRPr lang="en-US" sz="1800" dirty="0"/>
          </a:p>
          <a:p>
            <a:endParaRPr lang="en-US" sz="1800" dirty="0" smtClean="0"/>
          </a:p>
        </p:txBody>
      </p:sp>
      <p:pic>
        <p:nvPicPr>
          <p:cNvPr id="7" name="Picture 6" descr="imageedit_1_529225372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648200"/>
            <a:ext cx="3977640" cy="2057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" y="5040868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>
                <a:hlinkClick r:id="rId5"/>
              </a:rPr>
              <a:t>github.com</a:t>
            </a:r>
            <a:r>
              <a:rPr lang="en-US" dirty="0">
                <a:hlinkClick r:id="rId5"/>
              </a:rPr>
              <a:t>/takipi</a:t>
            </a:r>
            <a:r>
              <a:rPr lang="en-US" dirty="0" smtClean="0">
                <a:hlinkClick r:id="rId5"/>
              </a:rPr>
              <a:t>/debugAgent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3688" y="5574268"/>
            <a:ext cx="3325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/>
              </a:rPr>
              <a:t>github.com/takipi/profiling-agent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5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24"/>
            <a:ext cx="9144000" cy="68484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389EC2"/>
                </a:solidFill>
              </a:rPr>
              <a:t>BTrace</a:t>
            </a:r>
            <a:endParaRPr lang="en-US" sz="3200" b="1" dirty="0">
              <a:solidFill>
                <a:srgbClr val="389EC2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5800" y="1676400"/>
            <a:ext cx="8382000" cy="4267200"/>
          </a:xfrm>
        </p:spPr>
        <p:txBody>
          <a:bodyPr>
            <a:noAutofit/>
          </a:bodyPr>
          <a:lstStyle/>
          <a:p>
            <a:r>
              <a:rPr lang="en-US" sz="1800" dirty="0" smtClean="0"/>
              <a:t>An advanced open-source tool for extracting state from a live JVM.</a:t>
            </a:r>
          </a:p>
          <a:p>
            <a:endParaRPr lang="en-US" sz="1800" dirty="0" smtClean="0"/>
          </a:p>
          <a:p>
            <a:r>
              <a:rPr lang="en-US" sz="1800" dirty="0" smtClean="0"/>
              <a:t>Uses a </a:t>
            </a:r>
            <a:r>
              <a:rPr lang="en-US" sz="1800" i="1" dirty="0" smtClean="0"/>
              <a:t>Java agent </a:t>
            </a:r>
            <a:r>
              <a:rPr lang="en-US" sz="1800" dirty="0" smtClean="0"/>
              <a:t>and a meta-scripting language to capture state.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b="1" dirty="0" smtClean="0"/>
              <a:t>Pros</a:t>
            </a:r>
            <a:r>
              <a:rPr lang="en-US" sz="1800" dirty="0" smtClean="0"/>
              <a:t>: Lets you probe variable state without modifying / restarting the JVM.</a:t>
            </a:r>
          </a:p>
          <a:p>
            <a:endParaRPr lang="en-US" sz="1800" dirty="0"/>
          </a:p>
          <a:p>
            <a:r>
              <a:rPr lang="en-US" sz="1800" b="1" dirty="0" smtClean="0"/>
              <a:t>Cons</a:t>
            </a:r>
            <a:r>
              <a:rPr lang="en-US" sz="1800" dirty="0" smtClean="0"/>
              <a:t>: read-only querying using a custom syntax and libraries.</a:t>
            </a:r>
            <a:endParaRPr lang="en-US" sz="1800" dirty="0"/>
          </a:p>
          <a:p>
            <a:endParaRPr lang="en-US" sz="1800" dirty="0" smtClean="0"/>
          </a:p>
        </p:txBody>
      </p:sp>
      <p:pic>
        <p:nvPicPr>
          <p:cNvPr id="5" name="Picture 4" descr="imageedit_5_574104996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415124"/>
            <a:ext cx="4722894" cy="2442876"/>
          </a:xfrm>
          <a:prstGeom prst="rect">
            <a:avLst/>
          </a:prstGeom>
        </p:spPr>
      </p:pic>
      <p:sp>
        <p:nvSpPr>
          <p:cNvPr id="6" name="Rectangle 5">
            <a:hlinkClick r:id="rId4"/>
          </p:cNvPr>
          <p:cNvSpPr/>
          <p:nvPr/>
        </p:nvSpPr>
        <p:spPr>
          <a:xfrm>
            <a:off x="1066800" y="4495800"/>
            <a:ext cx="2797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err="1" smtClean="0">
                <a:solidFill>
                  <a:srgbClr val="0000FF"/>
                </a:solidFill>
              </a:rPr>
              <a:t>github.com</a:t>
            </a:r>
            <a:r>
              <a:rPr lang="en-US" u="sng" dirty="0" smtClean="0">
                <a:solidFill>
                  <a:srgbClr val="0000FF"/>
                </a:solidFill>
              </a:rPr>
              <a:t>/</a:t>
            </a:r>
            <a:r>
              <a:rPr lang="en-US" u="sng" dirty="0" err="1" smtClean="0">
                <a:solidFill>
                  <a:srgbClr val="0000FF"/>
                </a:solidFill>
              </a:rPr>
              <a:t>btraceio</a:t>
            </a:r>
            <a:r>
              <a:rPr lang="en-US" u="sng" dirty="0" smtClean="0">
                <a:solidFill>
                  <a:srgbClr val="0000FF"/>
                </a:solidFill>
              </a:rPr>
              <a:t>/</a:t>
            </a:r>
            <a:r>
              <a:rPr lang="en-US" u="sng" dirty="0" err="1" smtClean="0">
                <a:solidFill>
                  <a:srgbClr val="0000FF"/>
                </a:solidFill>
              </a:rPr>
              <a:t>btrace</a:t>
            </a:r>
            <a:endParaRPr lang="en-US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24"/>
            <a:ext cx="9144000" cy="68484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8" name="Picture 7" descr="Screen Shot 2014-11-04 at 5.03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" y="0"/>
            <a:ext cx="695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6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24"/>
            <a:ext cx="9144000" cy="68484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3" name="Picture 2" descr="Screen Shot 2014-11-04 at 5.08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6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5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24"/>
            <a:ext cx="9144000" cy="68484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2" name="Picture 1" descr="Screen Shot 2014-11-04 at 5.07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0"/>
            <a:ext cx="58039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24"/>
            <a:ext cx="9144000" cy="68484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5" name="Picture 4" descr="Screen Shot 2014-11-04 at 4.42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54000"/>
            <a:ext cx="8610600" cy="6350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81000" y="6096000"/>
            <a:ext cx="4343400" cy="4572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03222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24"/>
            <a:ext cx="9144000" cy="68484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5" name="Picture 4" descr="Screen Shot 2014-11-04 at 4.33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406400"/>
            <a:ext cx="9118600" cy="6045200"/>
          </a:xfrm>
          <a:prstGeom prst="rect">
            <a:avLst/>
          </a:prstGeom>
        </p:spPr>
      </p:pic>
      <p:pic>
        <p:nvPicPr>
          <p:cNvPr id="6" name="Picture 5" descr="Screen Shot 2014-11-04 at 4.43.2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648200"/>
            <a:ext cx="4572000" cy="203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8420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24"/>
            <a:ext cx="9144000" cy="68484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5" name="Picture 4" descr="Screen Shot 2014-11-04 at 4.36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1362"/>
            <a:ext cx="9144000" cy="2029438"/>
          </a:xfrm>
          <a:prstGeom prst="rect">
            <a:avLst/>
          </a:prstGeom>
        </p:spPr>
      </p:pic>
      <p:pic>
        <p:nvPicPr>
          <p:cNvPr id="6" name="Picture 5" descr="Screen Shot 2014-11-04 at 4.37.2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149600"/>
            <a:ext cx="80391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8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9524"/>
            <a:ext cx="9144000" cy="68484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389EC2"/>
                </a:solidFill>
              </a:rPr>
              <a:t>About Me</a:t>
            </a:r>
            <a:endParaRPr lang="en-US" sz="3200" b="1" dirty="0">
              <a:solidFill>
                <a:srgbClr val="389EC2"/>
              </a:solidFill>
            </a:endParaRPr>
          </a:p>
        </p:txBody>
      </p:sp>
      <p:sp>
        <p:nvSpPr>
          <p:cNvPr id="8" name="מציין מיקום תוכן 2"/>
          <p:cNvSpPr>
            <a:spLocks noGrp="1"/>
          </p:cNvSpPr>
          <p:nvPr>
            <p:ph idx="1"/>
          </p:nvPr>
        </p:nvSpPr>
        <p:spPr>
          <a:xfrm>
            <a:off x="3581400" y="1798637"/>
            <a:ext cx="51054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600" dirty="0"/>
              <a:t>	</a:t>
            </a:r>
            <a:r>
              <a:rPr lang="en-US" sz="1600" dirty="0" smtClean="0"/>
              <a:t>Co-founder – </a:t>
            </a:r>
            <a:r>
              <a:rPr lang="en-US" sz="1600" dirty="0" err="1" smtClean="0"/>
              <a:t>OverOps</a:t>
            </a:r>
            <a:r>
              <a:rPr lang="en-US" sz="1600" dirty="0" smtClean="0"/>
              <a:t> (God </a:t>
            </a:r>
            <a:r>
              <a:rPr lang="en-US" sz="1600" dirty="0" smtClean="0"/>
              <a:t>mode in Production Code).</a:t>
            </a:r>
            <a:endParaRPr lang="en-US" sz="1600" dirty="0"/>
          </a:p>
          <a:p>
            <a:pPr>
              <a:lnSpc>
                <a:spcPct val="150000"/>
              </a:lnSpc>
              <a:buNone/>
            </a:pPr>
            <a:r>
              <a:rPr lang="en-US" sz="1600" dirty="0" smtClean="0"/>
              <a:t>	Co</a:t>
            </a:r>
            <a:r>
              <a:rPr lang="en-US" sz="1600" dirty="0"/>
              <a:t>-</a:t>
            </a:r>
            <a:r>
              <a:rPr lang="en-US" sz="1600" dirty="0" smtClean="0"/>
              <a:t>founder – </a:t>
            </a:r>
            <a:r>
              <a:rPr lang="en-US" sz="1600" dirty="0" err="1"/>
              <a:t>VisualTao</a:t>
            </a:r>
            <a:r>
              <a:rPr lang="en-US" sz="1600" dirty="0"/>
              <a:t> (acquired by Autodesk</a:t>
            </a:r>
            <a:r>
              <a:rPr lang="en-US" sz="1600" dirty="0" smtClean="0"/>
              <a:t>).</a:t>
            </a:r>
          </a:p>
          <a:p>
            <a:pPr>
              <a:lnSpc>
                <a:spcPct val="150000"/>
              </a:lnSpc>
              <a:buNone/>
            </a:pPr>
            <a:r>
              <a:rPr lang="en-US" sz="1600" dirty="0" smtClean="0"/>
              <a:t>	Director, AutoCAD Web &amp; Mobile.</a:t>
            </a:r>
          </a:p>
          <a:p>
            <a:pPr>
              <a:lnSpc>
                <a:spcPct val="150000"/>
              </a:lnSpc>
              <a:buNone/>
            </a:pPr>
            <a:r>
              <a:rPr lang="en-US" sz="1600" dirty="0" smtClean="0"/>
              <a:t>	Software Architect at IAI Aerospace.</a:t>
            </a:r>
          </a:p>
          <a:p>
            <a:pPr>
              <a:lnSpc>
                <a:spcPct val="150000"/>
              </a:lnSpc>
              <a:buNone/>
            </a:pPr>
            <a:endParaRPr lang="en-US" sz="1600" dirty="0" smtClean="0"/>
          </a:p>
          <a:p>
            <a:pPr>
              <a:lnSpc>
                <a:spcPct val="150000"/>
              </a:lnSpc>
              <a:buNone/>
            </a:pPr>
            <a:r>
              <a:rPr lang="en-US" sz="1600" dirty="0"/>
              <a:t>	Coding for the past 16 years - C++, Delphi, .NET, Java.</a:t>
            </a:r>
          </a:p>
          <a:p>
            <a:pPr>
              <a:lnSpc>
                <a:spcPct val="150000"/>
              </a:lnSpc>
              <a:buNone/>
            </a:pPr>
            <a:r>
              <a:rPr lang="en-US" sz="1600" dirty="0"/>
              <a:t>	Focus on real-time, scalable systems</a:t>
            </a:r>
            <a:r>
              <a:rPr lang="en-US" sz="16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sz="1600" dirty="0"/>
              <a:t>	</a:t>
            </a:r>
            <a:r>
              <a:rPr lang="en-US" sz="1600" dirty="0" smtClean="0"/>
              <a:t>Blogs at </a:t>
            </a:r>
            <a:r>
              <a:rPr lang="en-US" sz="1600" dirty="0" smtClean="0">
                <a:hlinkClick r:id="rId2"/>
              </a:rPr>
              <a:t>blog.takipi.com</a:t>
            </a:r>
            <a:endParaRPr lang="en-US" sz="1600" dirty="0" smtClean="0"/>
          </a:p>
          <a:p>
            <a:pPr>
              <a:lnSpc>
                <a:spcPct val="150000"/>
              </a:lnSpc>
              <a:buNone/>
            </a:pPr>
            <a:r>
              <a:rPr lang="en-US" sz="1600" dirty="0"/>
              <a:t>	</a:t>
            </a:r>
            <a:r>
              <a:rPr lang="en-US" sz="1600" dirty="0" smtClean="0"/>
              <a:t>	</a:t>
            </a:r>
          </a:p>
          <a:p>
            <a:pPr>
              <a:lnSpc>
                <a:spcPct val="150000"/>
              </a:lnSpc>
              <a:buNone/>
            </a:pPr>
            <a:endParaRPr lang="en-US" sz="1600" dirty="0" smtClean="0"/>
          </a:p>
          <a:p>
            <a:pPr>
              <a:lnSpc>
                <a:spcPct val="150000"/>
              </a:lnSpc>
              <a:buNone/>
            </a:pPr>
            <a:endParaRPr lang="en-US" sz="1600" dirty="0"/>
          </a:p>
          <a:p>
            <a:pPr>
              <a:lnSpc>
                <a:spcPct val="150000"/>
              </a:lnSpc>
              <a:buNone/>
            </a:pPr>
            <a:r>
              <a:rPr lang="en-US" sz="1600" dirty="0" smtClean="0"/>
              <a:t>	</a:t>
            </a:r>
          </a:p>
          <a:p>
            <a:pPr>
              <a:lnSpc>
                <a:spcPct val="150000"/>
              </a:lnSpc>
              <a:buNone/>
            </a:pPr>
            <a:endParaRPr lang="en-US" sz="16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</p:txBody>
      </p:sp>
      <p:pic>
        <p:nvPicPr>
          <p:cNvPr id="2" name="Picture 1" descr="TalAndIndexOutOfBounds (1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51037"/>
            <a:ext cx="2566796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434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24"/>
            <a:ext cx="9144000" cy="68484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389EC2"/>
                </a:solidFill>
              </a:rPr>
              <a:t>Native Agents</a:t>
            </a:r>
            <a:endParaRPr lang="en-US" sz="3200" b="1" dirty="0">
              <a:solidFill>
                <a:srgbClr val="389EC2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62000" y="1442545"/>
            <a:ext cx="8382000" cy="3815255"/>
          </a:xfrm>
        </p:spPr>
        <p:txBody>
          <a:bodyPr>
            <a:noAutofit/>
          </a:bodyPr>
          <a:lstStyle/>
          <a:p>
            <a:r>
              <a:rPr lang="en-US" sz="1800" dirty="0" smtClean="0"/>
              <a:t>Java </a:t>
            </a:r>
            <a:r>
              <a:rPr lang="en-US" sz="1800" dirty="0" smtClean="0"/>
              <a:t>agents are written in Java. Have access to the </a:t>
            </a:r>
            <a:r>
              <a:rPr lang="en-US" sz="1800" i="1" dirty="0" smtClean="0"/>
              <a:t>Instrumentation</a:t>
            </a:r>
            <a:r>
              <a:rPr lang="en-US" sz="1800" dirty="0" smtClean="0"/>
              <a:t> API.</a:t>
            </a:r>
          </a:p>
          <a:p>
            <a:endParaRPr lang="en-US" sz="1800" dirty="0"/>
          </a:p>
          <a:p>
            <a:r>
              <a:rPr lang="en-US" sz="1800" dirty="0" smtClean="0"/>
              <a:t>Native agents – written in C++. </a:t>
            </a:r>
          </a:p>
          <a:p>
            <a:endParaRPr lang="en-US" sz="1800" dirty="0"/>
          </a:p>
          <a:p>
            <a:r>
              <a:rPr lang="en-US" sz="1800" dirty="0" smtClean="0"/>
              <a:t>Have access to JVMTI – the JVM’s low-level set of APIs and capabilities.</a:t>
            </a:r>
          </a:p>
          <a:p>
            <a:endParaRPr lang="en-US" sz="1800" dirty="0"/>
          </a:p>
          <a:p>
            <a:pPr lvl="1"/>
            <a:r>
              <a:rPr lang="en-US" sz="1400" dirty="0" smtClean="0"/>
              <a:t>JIT compilation, GC, Monitor, Exception, breakpoints, ..</a:t>
            </a:r>
          </a:p>
          <a:p>
            <a:endParaRPr lang="en-US" sz="1800" dirty="0"/>
          </a:p>
          <a:p>
            <a:r>
              <a:rPr lang="en-US" sz="1800" dirty="0" smtClean="0"/>
              <a:t>More complex to </a:t>
            </a:r>
            <a:r>
              <a:rPr lang="en-US" sz="1800" dirty="0" smtClean="0">
                <a:hlinkClick r:id="rId3"/>
              </a:rPr>
              <a:t>write</a:t>
            </a:r>
            <a:r>
              <a:rPr lang="en-US" sz="1800" dirty="0" smtClean="0"/>
              <a:t>. Capability performance impact.</a:t>
            </a:r>
          </a:p>
          <a:p>
            <a:endParaRPr lang="en-US" sz="1800" dirty="0"/>
          </a:p>
          <a:p>
            <a:r>
              <a:rPr lang="en-US" sz="1800" dirty="0" smtClean="0"/>
              <a:t>Platform dependent.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143000" y="5257800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docs.oracle.com/javase/8/docs/platform/jvmti/jvmti.html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98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24"/>
            <a:ext cx="9144000" cy="68484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389EC2"/>
                </a:solidFill>
              </a:rPr>
              <a:t>HSDB / Serviceability API</a:t>
            </a:r>
            <a:endParaRPr lang="en-US" sz="3200" b="1" dirty="0">
              <a:solidFill>
                <a:srgbClr val="389EC2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5800" y="1676400"/>
            <a:ext cx="8382000" cy="4267200"/>
          </a:xfrm>
        </p:spPr>
        <p:txBody>
          <a:bodyPr>
            <a:noAutofit/>
          </a:bodyPr>
          <a:lstStyle/>
          <a:p>
            <a:endParaRPr lang="en-US" sz="1800" dirty="0" smtClean="0"/>
          </a:p>
          <a:p>
            <a:r>
              <a:rPr lang="en-US" sz="1800" dirty="0" smtClean="0"/>
              <a:t>A powerful backdoor into the Hotspot JVM.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Complete access into discrete internal JVM classes from within the JVM or externally.</a:t>
            </a:r>
          </a:p>
          <a:p>
            <a:endParaRPr lang="en-US" sz="1800" dirty="0"/>
          </a:p>
          <a:p>
            <a:r>
              <a:rPr lang="en-US" sz="1800" dirty="0" smtClean="0"/>
              <a:t>Requires intimate understanding of the JVM.</a:t>
            </a:r>
          </a:p>
          <a:p>
            <a:endParaRPr lang="en-US" sz="1800" dirty="0"/>
          </a:p>
          <a:p>
            <a:r>
              <a:rPr lang="en-US" sz="1800" dirty="0" smtClean="0"/>
              <a:t>The most powerful way to introspect the state of the JVM.</a:t>
            </a:r>
          </a:p>
          <a:p>
            <a:endParaRPr lang="en-US" sz="1800" dirty="0"/>
          </a:p>
          <a:p>
            <a:r>
              <a:rPr lang="en-US" sz="1800" dirty="0" smtClean="0"/>
              <a:t>Can be run externally </a:t>
            </a:r>
            <a:r>
              <a:rPr lang="en-US" sz="1800" dirty="0" smtClean="0"/>
              <a:t>or from within the JVM.</a:t>
            </a:r>
            <a:endParaRPr lang="en-US" sz="1800" dirty="0" smtClean="0"/>
          </a:p>
          <a:p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53929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24"/>
            <a:ext cx="9144000" cy="68484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5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24"/>
            <a:ext cx="9144000" cy="68484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2400"/>
            <a:ext cx="9144000" cy="399157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057400" y="3886200"/>
            <a:ext cx="1752600" cy="457200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38100" cmpd="sng">
                <a:solidFill>
                  <a:schemeClr val="tx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0582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24"/>
            <a:ext cx="9144000" cy="68484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389EC2"/>
                </a:solidFill>
              </a:rPr>
              <a:t>JVM Debugging in a </a:t>
            </a:r>
            <a:r>
              <a:rPr lang="en-US" sz="2800" b="1" dirty="0" err="1" smtClean="0">
                <a:solidFill>
                  <a:srgbClr val="389EC2"/>
                </a:solidFill>
              </a:rPr>
              <a:t>Serverless</a:t>
            </a:r>
            <a:r>
              <a:rPr lang="en-US" sz="2800" b="1" dirty="0" smtClean="0">
                <a:solidFill>
                  <a:srgbClr val="389EC2"/>
                </a:solidFill>
              </a:rPr>
              <a:t> World</a:t>
            </a:r>
            <a:endParaRPr lang="en-US" sz="2800" b="1" dirty="0">
              <a:solidFill>
                <a:srgbClr val="389EC2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600200"/>
          <a:ext cx="6096000" cy="3718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312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Unavailable Capabilities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Available Capabilities</a:t>
                      </a:r>
                      <a:endParaRPr lang="en-US" dirty="0"/>
                    </a:p>
                  </a:txBody>
                  <a:tcPr anchor="ctr"/>
                </a:tc>
              </a:tr>
              <a:tr h="5312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Global Exception Handlers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Logging</a:t>
                      </a:r>
                      <a:endParaRPr lang="en-US" dirty="0"/>
                    </a:p>
                  </a:txBody>
                  <a:tcPr anchor="ctr"/>
                </a:tc>
              </a:tr>
              <a:tr h="53128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jstack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Metrics</a:t>
                      </a:r>
                      <a:endParaRPr lang="en-US" dirty="0"/>
                    </a:p>
                  </a:txBody>
                  <a:tcPr anchor="ctr"/>
                </a:tc>
              </a:tr>
              <a:tr h="5312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Java Agent /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VM API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Proprietary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dirty="0" smtClean="0"/>
                        <a:t>AWS-</a:t>
                      </a:r>
                      <a:r>
                        <a:rPr lang="en-US" dirty="0" err="1" smtClean="0"/>
                        <a:t>Xray</a:t>
                      </a:r>
                      <a:r>
                        <a:rPr lang="en-US" dirty="0" smtClean="0"/>
                        <a:t> )</a:t>
                      </a:r>
                    </a:p>
                  </a:txBody>
                  <a:tcPr anchor="ctr"/>
                </a:tc>
              </a:tr>
              <a:tr h="53128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Btrace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5312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JVMTI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53128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HSDB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82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24"/>
            <a:ext cx="9144000" cy="68484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389EC2"/>
                </a:solidFill>
              </a:rPr>
              <a:t>AWS Lambdas: X-Ray</a:t>
            </a:r>
            <a:endParaRPr lang="en-US" sz="3200" b="1" dirty="0">
              <a:solidFill>
                <a:srgbClr val="389EC2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35724" y="1300162"/>
            <a:ext cx="8382000" cy="4267200"/>
          </a:xfrm>
        </p:spPr>
        <p:txBody>
          <a:bodyPr>
            <a:noAutofit/>
          </a:bodyPr>
          <a:lstStyle/>
          <a:p>
            <a:r>
              <a:rPr lang="en-US" sz="1800" dirty="0" smtClean="0"/>
              <a:t>A distributed framework for tracing distributed workflows.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b="1" dirty="0" smtClean="0"/>
              <a:t>Pros</a:t>
            </a:r>
            <a:r>
              <a:rPr lang="en-US" sz="1800" dirty="0" smtClean="0"/>
              <a:t>: out-of-the-bo</a:t>
            </a:r>
            <a:r>
              <a:rPr lang="en-US" sz="1800" dirty="0"/>
              <a:t>x</a:t>
            </a:r>
            <a:r>
              <a:rPr lang="en-US" sz="1800" dirty="0" smtClean="0"/>
              <a:t>, scalable, wired into AWS.</a:t>
            </a:r>
          </a:p>
          <a:p>
            <a:endParaRPr lang="en-US" sz="1800" dirty="0"/>
          </a:p>
          <a:p>
            <a:r>
              <a:rPr lang="en-US" sz="1800" b="1" dirty="0" smtClean="0"/>
              <a:t>Cons</a:t>
            </a:r>
            <a:r>
              <a:rPr lang="en-US" sz="1800" dirty="0" smtClean="0"/>
              <a:t>: proprietary, manual code instrumentation, less capable than agents, requires continuous connectivity to AWS.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680" y="3581400"/>
            <a:ext cx="3326524" cy="2371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" t="1" r="51553" b="-7928"/>
          <a:stretch/>
        </p:blipFill>
        <p:spPr>
          <a:xfrm>
            <a:off x="152400" y="3614198"/>
            <a:ext cx="5338880" cy="252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5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48" y="304800"/>
            <a:ext cx="9144000" cy="68484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389EC2"/>
                </a:solidFill>
              </a:rPr>
              <a:t>Lambda Logging Best Practices  </a:t>
            </a:r>
            <a:endParaRPr lang="en-US" sz="3200" b="1" dirty="0">
              <a:solidFill>
                <a:srgbClr val="389EC2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2737907"/>
            <a:ext cx="8382000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>
              <a:buFont typeface="+mj-lt"/>
              <a:buAutoNum type="arabicPeriod"/>
            </a:pPr>
            <a:r>
              <a:rPr lang="en-US" sz="1800" dirty="0" smtClean="0"/>
              <a:t>Transaction </a:t>
            </a:r>
            <a:r>
              <a:rPr lang="en-US" sz="1800" dirty="0" smtClean="0"/>
              <a:t>ID </a:t>
            </a:r>
            <a:r>
              <a:rPr lang="en-US" sz="1800" dirty="0"/>
              <a:t>(for </a:t>
            </a:r>
            <a:r>
              <a:rPr lang="en-US" sz="1800" dirty="0" smtClean="0"/>
              <a:t>distributed tracing). </a:t>
            </a:r>
          </a:p>
          <a:p>
            <a:pPr>
              <a:buFont typeface="+mj-lt"/>
              <a:buAutoNum type="arabicPeriod"/>
            </a:pP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sz="1800" dirty="0" smtClean="0"/>
              <a:t>Distributed DEBUG-level log throttling.</a:t>
            </a:r>
          </a:p>
          <a:p>
            <a:pPr>
              <a:buFont typeface="+mj-lt"/>
              <a:buAutoNum type="arabicPeriod"/>
            </a:pP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sz="1800" dirty="0" smtClean="0"/>
              <a:t>Handle inner /  fatal and timeouts.</a:t>
            </a: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762000" y="1143000"/>
            <a:ext cx="777240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</a:rPr>
              <a:t>Logging has become increasingly more important in the age of </a:t>
            </a:r>
            <a:r>
              <a:rPr lang="en-US" dirty="0" err="1" smtClean="0">
                <a:solidFill>
                  <a:prstClr val="black"/>
                </a:solidFill>
              </a:rPr>
              <a:t>Microservices</a:t>
            </a:r>
            <a:r>
              <a:rPr lang="en-US" dirty="0" smtClean="0">
                <a:solidFill>
                  <a:prstClr val="black"/>
                </a:solidFill>
              </a:rPr>
              <a:t> and now Lambda functions. </a:t>
            </a:r>
          </a:p>
          <a:p>
            <a:pPr lvl="0">
              <a:spcBef>
                <a:spcPct val="20000"/>
              </a:spcBef>
            </a:pPr>
            <a:endParaRPr lang="en-US" dirty="0" smtClean="0">
              <a:solidFill>
                <a:prstClr val="black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US" dirty="0" smtClean="0">
                <a:solidFill>
                  <a:prstClr val="black"/>
                </a:solidFill>
              </a:rPr>
              <a:t>Make </a:t>
            </a:r>
            <a:r>
              <a:rPr lang="en-US" dirty="0">
                <a:solidFill>
                  <a:prstClr val="black"/>
                </a:solidFill>
              </a:rPr>
              <a:t>sure these are baked into your logging context – </a:t>
            </a:r>
          </a:p>
        </p:txBody>
      </p:sp>
      <p:pic>
        <p:nvPicPr>
          <p:cNvPr id="12" name="Picture 11" descr="imageedit_3_469493360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088" y="4038600"/>
            <a:ext cx="4845133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8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38" y="0"/>
            <a:ext cx="9144000" cy="68484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389EC2"/>
                </a:solidFill>
              </a:rPr>
              <a:t>Distributed Transaction </a:t>
            </a:r>
            <a:r>
              <a:rPr lang="en-US" sz="3200" b="1" dirty="0" smtClean="0">
                <a:solidFill>
                  <a:srgbClr val="389EC2"/>
                </a:solidFill>
              </a:rPr>
              <a:t>ID</a:t>
            </a:r>
            <a:endParaRPr lang="en-US" sz="3200" b="1" dirty="0">
              <a:solidFill>
                <a:srgbClr val="389EC2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5800" y="1676400"/>
            <a:ext cx="8382000" cy="4267200"/>
          </a:xfrm>
        </p:spPr>
        <p:txBody>
          <a:bodyPr>
            <a:noAutofit/>
          </a:bodyPr>
          <a:lstStyle/>
          <a:p>
            <a:r>
              <a:rPr lang="en-US" sz="1800" dirty="0"/>
              <a:t>Logging is usually a </a:t>
            </a:r>
            <a:r>
              <a:rPr lang="en-US" sz="1800" dirty="0" smtClean="0"/>
              <a:t>multi–threaded / process </a:t>
            </a:r>
            <a:r>
              <a:rPr lang="en-US" sz="1800" dirty="0"/>
              <a:t>affair.</a:t>
            </a:r>
            <a:br>
              <a:rPr lang="en-US" sz="1800" dirty="0"/>
            </a:br>
            <a:endParaRPr lang="en-US" sz="1800" dirty="0" smtClean="0"/>
          </a:p>
          <a:p>
            <a:r>
              <a:rPr lang="en-US" sz="1800" dirty="0" smtClean="0"/>
              <a:t>Generate </a:t>
            </a:r>
            <a:r>
              <a:rPr lang="en-US" sz="1800" dirty="0"/>
              <a:t>a UUID at </a:t>
            </a:r>
            <a:r>
              <a:rPr lang="en-US" sz="1800" dirty="0" smtClean="0"/>
              <a:t>every thread </a:t>
            </a:r>
            <a:r>
              <a:rPr lang="en-US" sz="1800" dirty="0"/>
              <a:t>entry point into your app – the </a:t>
            </a:r>
            <a:r>
              <a:rPr lang="en-US" sz="1800" dirty="0" smtClean="0"/>
              <a:t>transaction ID</a:t>
            </a:r>
            <a:r>
              <a:rPr lang="en-US" sz="1800" dirty="0"/>
              <a:t>. 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Should have </a:t>
            </a:r>
            <a:r>
              <a:rPr lang="en-US" sz="1800" b="1" dirty="0" smtClean="0"/>
              <a:t>sample-able</a:t>
            </a:r>
            <a:r>
              <a:rPr lang="en-US" sz="1800" dirty="0" smtClean="0"/>
              <a:t> attributes. Must be persistent.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Append </a:t>
            </a:r>
            <a:r>
              <a:rPr lang="en-US" sz="1800" dirty="0"/>
              <a:t>the </a:t>
            </a:r>
            <a:r>
              <a:rPr lang="en-US" sz="1800" dirty="0" smtClean="0"/>
              <a:t>ID </a:t>
            </a:r>
            <a:r>
              <a:rPr lang="en-US" sz="1800" dirty="0"/>
              <a:t>into each log entry.</a:t>
            </a:r>
            <a:br>
              <a:rPr lang="en-US" sz="1800" dirty="0"/>
            </a:br>
            <a:endParaRPr lang="en-US" sz="1800" dirty="0" smtClean="0"/>
          </a:p>
          <a:p>
            <a:r>
              <a:rPr lang="en-US" sz="1800" dirty="0" smtClean="0"/>
              <a:t>Try </a:t>
            </a:r>
            <a:r>
              <a:rPr lang="en-US" sz="1800" dirty="0"/>
              <a:t>to maintain it across machines – </a:t>
            </a:r>
            <a:r>
              <a:rPr lang="en-US" sz="1800" dirty="0" smtClean="0"/>
              <a:t>critical </a:t>
            </a:r>
            <a:r>
              <a:rPr lang="en-US" sz="1800" dirty="0"/>
              <a:t>for </a:t>
            </a:r>
            <a:r>
              <a:rPr lang="en-US" sz="1800" b="1" dirty="0"/>
              <a:t>distributed </a:t>
            </a:r>
            <a:r>
              <a:rPr lang="en-US" sz="1800" b="1" dirty="0" smtClean="0"/>
              <a:t>/ </a:t>
            </a:r>
            <a:r>
              <a:rPr lang="en-US" sz="1800" b="1" dirty="0" err="1" smtClean="0"/>
              <a:t>async</a:t>
            </a:r>
            <a:r>
              <a:rPr lang="en-US" sz="1800" b="1" dirty="0" smtClean="0"/>
              <a:t> debugging</a:t>
            </a:r>
            <a:r>
              <a:rPr lang="en-US" sz="1800" dirty="0"/>
              <a:t>. </a:t>
            </a:r>
            <a:endParaRPr lang="en-US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0148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24"/>
            <a:ext cx="9144000" cy="68484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4572" y="14665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389EC2"/>
                </a:solidFill>
              </a:rPr>
              <a:t>Serverless</a:t>
            </a:r>
            <a:r>
              <a:rPr lang="en-US" sz="2800" b="1" dirty="0" smtClean="0">
                <a:solidFill>
                  <a:srgbClr val="389EC2"/>
                </a:solidFill>
              </a:rPr>
              <a:t> Lambdas </a:t>
            </a:r>
            <a:r>
              <a:rPr lang="mr-IN" sz="2800" b="1" dirty="0" smtClean="0">
                <a:solidFill>
                  <a:srgbClr val="389EC2"/>
                </a:solidFill>
              </a:rPr>
              <a:t>–</a:t>
            </a:r>
            <a:r>
              <a:rPr lang="en-US" sz="2800" b="1" dirty="0" smtClean="0">
                <a:solidFill>
                  <a:srgbClr val="389EC2"/>
                </a:solidFill>
              </a:rPr>
              <a:t> Guardian Angel</a:t>
            </a:r>
            <a:endParaRPr lang="en-US" sz="2800" b="1" dirty="0">
              <a:solidFill>
                <a:srgbClr val="389EC2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56745" y="1300162"/>
            <a:ext cx="8382000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A template framework to </a:t>
            </a:r>
            <a:r>
              <a:rPr lang="en-US" sz="1800" dirty="0" smtClean="0"/>
              <a:t>apply the following techniques</a:t>
            </a:r>
            <a:r>
              <a:rPr lang="en-US" sz="1800" dirty="0" smtClean="0"/>
              <a:t> </a:t>
            </a:r>
            <a:r>
              <a:rPr lang="en-US" sz="1800" dirty="0"/>
              <a:t>within an </a:t>
            </a:r>
            <a:r>
              <a:rPr lang="en-US" sz="1800" dirty="0" smtClean="0"/>
              <a:t>AWS lambda: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 err="1" smtClean="0"/>
              <a:t>Stateful</a:t>
            </a:r>
            <a:r>
              <a:rPr lang="en-US" sz="1800" dirty="0" smtClean="0"/>
              <a:t> t</a:t>
            </a:r>
            <a:r>
              <a:rPr lang="en-US" sz="1800" dirty="0" smtClean="0"/>
              <a:t>hread naming </a:t>
            </a:r>
          </a:p>
          <a:p>
            <a:endParaRPr lang="en-US" sz="1800" dirty="0" smtClean="0"/>
          </a:p>
          <a:p>
            <a:r>
              <a:rPr lang="en-US" sz="1800" dirty="0"/>
              <a:t>Global exception handling</a:t>
            </a:r>
          </a:p>
          <a:p>
            <a:endParaRPr lang="en-US" sz="1800" dirty="0"/>
          </a:p>
          <a:p>
            <a:r>
              <a:rPr lang="en-US" sz="1800" dirty="0" smtClean="0"/>
              <a:t>Preemptive </a:t>
            </a:r>
            <a:r>
              <a:rPr lang="en-US" sz="1800" dirty="0" err="1" smtClean="0"/>
              <a:t>jstack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Timeout and critical failure state capture</a:t>
            </a:r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/>
              <a:t>Considerations</a:t>
            </a:r>
            <a:r>
              <a:rPr lang="en-US" sz="1800" dirty="0" smtClean="0"/>
              <a:t>: consistent across distributed flows, </a:t>
            </a:r>
          </a:p>
          <a:p>
            <a:pPr marL="0" indent="0">
              <a:buNone/>
            </a:pPr>
            <a:r>
              <a:rPr lang="en-US" sz="1800" dirty="0" smtClean="0"/>
              <a:t>Throttles at scale, minimal code change.</a:t>
            </a: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092" y="2514600"/>
            <a:ext cx="209808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3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484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389EC2"/>
                </a:solidFill>
              </a:rPr>
              <a:t>Overview</a:t>
            </a:r>
            <a:endParaRPr lang="en-US" sz="3200" b="1" dirty="0">
              <a:solidFill>
                <a:srgbClr val="389EC2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5800" y="1676400"/>
            <a:ext cx="8382000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err="1" smtClean="0"/>
              <a:t>Microservices</a:t>
            </a:r>
            <a:r>
              <a:rPr lang="en-US" sz="1800" dirty="0" smtClean="0"/>
              <a:t> and </a:t>
            </a:r>
            <a:r>
              <a:rPr lang="en-US" sz="1800" dirty="0" err="1" smtClean="0"/>
              <a:t>Serverless</a:t>
            </a:r>
            <a:r>
              <a:rPr lang="en-US" sz="1800" dirty="0" smtClean="0"/>
              <a:t> and Lambda architectures open up a whole world of opportunity for app development.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The enable easy of use while deploying and operating at scale.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But with that comes loss of control over the JVM and lessened run-time introspection capabilities.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8" name="Picture 7" descr="DukeXr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50" y="4495800"/>
            <a:ext cx="397764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32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389EC2"/>
                </a:solidFill>
              </a:rPr>
              <a:t>JVM Debugging in a </a:t>
            </a:r>
            <a:r>
              <a:rPr lang="en-US" sz="2800" b="1" dirty="0" err="1" smtClean="0">
                <a:solidFill>
                  <a:srgbClr val="389EC2"/>
                </a:solidFill>
              </a:rPr>
              <a:t>Serverless</a:t>
            </a:r>
            <a:r>
              <a:rPr lang="en-US" sz="2800" b="1" dirty="0" smtClean="0">
                <a:solidFill>
                  <a:srgbClr val="389EC2"/>
                </a:solidFill>
              </a:rPr>
              <a:t> World</a:t>
            </a:r>
            <a:endParaRPr lang="en-US" sz="2800" b="1" dirty="0">
              <a:solidFill>
                <a:srgbClr val="389EC2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062806"/>
              </p:ext>
            </p:extLst>
          </p:nvPr>
        </p:nvGraphicFramePr>
        <p:xfrm>
          <a:off x="1524000" y="1600200"/>
          <a:ext cx="6096000" cy="3718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312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Unavailable Capabilities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Available Capabilities</a:t>
                      </a:r>
                      <a:endParaRPr lang="en-US" dirty="0"/>
                    </a:p>
                  </a:txBody>
                  <a:tcPr anchor="ctr"/>
                </a:tc>
              </a:tr>
              <a:tr h="5312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Global Exception Handlers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Logging</a:t>
                      </a:r>
                      <a:endParaRPr lang="en-US" dirty="0"/>
                    </a:p>
                  </a:txBody>
                  <a:tcPr anchor="ctr"/>
                </a:tc>
              </a:tr>
              <a:tr h="53128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jstack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Metrics</a:t>
                      </a:r>
                      <a:endParaRPr lang="en-US" dirty="0"/>
                    </a:p>
                  </a:txBody>
                  <a:tcPr anchor="ctr"/>
                </a:tc>
              </a:tr>
              <a:tr h="5312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Java Agent /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VM API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Proprietary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dirty="0" smtClean="0"/>
                        <a:t>AWS-</a:t>
                      </a:r>
                      <a:r>
                        <a:rPr lang="en-US" dirty="0" err="1" smtClean="0"/>
                        <a:t>Xray</a:t>
                      </a:r>
                      <a:r>
                        <a:rPr lang="en-US" dirty="0" smtClean="0"/>
                        <a:t> )</a:t>
                      </a:r>
                    </a:p>
                  </a:txBody>
                  <a:tcPr anchor="ctr"/>
                </a:tc>
              </a:tr>
              <a:tr h="53128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Btrace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5312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JVMTI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53128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HSDB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3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9524"/>
            <a:ext cx="9144000" cy="68484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" name="Rectangle 5"/>
          <p:cNvSpPr/>
          <p:nvPr/>
        </p:nvSpPr>
        <p:spPr>
          <a:xfrm>
            <a:off x="457200" y="1828800"/>
            <a:ext cx="8382000" cy="5170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Your </a:t>
            </a:r>
            <a:r>
              <a:rPr lang="en-US" sz="2000" b="1" dirty="0">
                <a:solidFill>
                  <a:srgbClr val="006DBF"/>
                </a:solidFill>
              </a:rPr>
              <a:t>last line of defense </a:t>
            </a:r>
            <a:r>
              <a:rPr lang="en-US" sz="2000" dirty="0"/>
              <a:t>- </a:t>
            </a:r>
            <a:r>
              <a:rPr lang="en-US" sz="2000" dirty="0" smtClean="0"/>
              <a:t>critical </a:t>
            </a:r>
            <a:r>
              <a:rPr lang="en-US" sz="2000" dirty="0"/>
              <a:t>to pick up on unhandled </a:t>
            </a:r>
            <a:r>
              <a:rPr lang="en-US" sz="2000" dirty="0" smtClean="0"/>
              <a:t>exceptions</a:t>
            </a:r>
            <a:r>
              <a:rPr lang="en-US" sz="2000" dirty="0"/>
              <a:t>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Setting </a:t>
            </a:r>
            <a:r>
              <a:rPr lang="en-US" sz="2000" dirty="0"/>
              <a:t>the callback: </a:t>
            </a:r>
            <a:endParaRPr lang="en-US" dirty="0"/>
          </a:p>
          <a:p>
            <a:endParaRPr lang="en-US" dirty="0" smtClean="0">
              <a:latin typeface="CourierNewPSMT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his is where thread </a:t>
            </a:r>
            <a:r>
              <a:rPr lang="en-US" b="1" dirty="0" smtClean="0"/>
              <a:t>Name + TLS </a:t>
            </a:r>
            <a:r>
              <a:rPr lang="en-US" dirty="0" smtClean="0"/>
              <a:t>are critical as the only surviving state.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כותרת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389EC2"/>
                </a:solidFill>
              </a:rPr>
              <a:t>Global </a:t>
            </a:r>
            <a:r>
              <a:rPr lang="en-US" sz="3200" b="1" dirty="0">
                <a:solidFill>
                  <a:srgbClr val="389EC2"/>
                </a:solidFill>
              </a:rPr>
              <a:t>Exception Handlers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14400" y="3200401"/>
            <a:ext cx="7696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660066"/>
                </a:solidFill>
                <a:latin typeface="CourierNewPSMT"/>
              </a:rPr>
              <a:t>public static void </a:t>
            </a:r>
            <a:r>
              <a:rPr lang="en-US" sz="1400" dirty="0" err="1">
                <a:solidFill>
                  <a:prstClr val="black"/>
                </a:solidFill>
                <a:latin typeface="CourierNewPSMT"/>
              </a:rPr>
              <a:t>Thread.setDefaultUncaughtExceptionHandler</a:t>
            </a:r>
            <a:r>
              <a:rPr lang="en-US" sz="1400" dirty="0">
                <a:solidFill>
                  <a:prstClr val="black"/>
                </a:solidFill>
                <a:latin typeface="CourierNewPSMT"/>
              </a:rPr>
              <a:t>(</a:t>
            </a:r>
            <a:r>
              <a:rPr lang="en-US" sz="1400" dirty="0" err="1">
                <a:solidFill>
                  <a:srgbClr val="0000FF"/>
                </a:solidFill>
                <a:latin typeface="CourierNewPSMT"/>
              </a:rPr>
              <a:t>UncaughtExceptionHandler</a:t>
            </a:r>
            <a:r>
              <a:rPr lang="en-US" sz="1400" dirty="0">
                <a:solidFill>
                  <a:srgbClr val="0000FF"/>
                </a:solidFill>
                <a:latin typeface="CourierNewPSMT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CourierNewPSMT"/>
              </a:rPr>
              <a:t>eh) </a:t>
            </a:r>
          </a:p>
          <a:p>
            <a:pPr lvl="0"/>
            <a:endParaRPr lang="en-US" sz="1400" dirty="0" smtClean="0">
              <a:solidFill>
                <a:prstClr val="black"/>
              </a:solidFill>
              <a:latin typeface="CourierNewPSMT"/>
            </a:endParaRPr>
          </a:p>
          <a:p>
            <a:pPr lvl="0"/>
            <a:endParaRPr lang="en-US" sz="1400" dirty="0">
              <a:solidFill>
                <a:prstClr val="black"/>
              </a:solidFill>
              <a:latin typeface="CourierNewPSMT"/>
            </a:endParaRPr>
          </a:p>
          <a:p>
            <a:pPr lvl="0"/>
            <a:r>
              <a:rPr lang="en-US" sz="1400" dirty="0">
                <a:solidFill>
                  <a:srgbClr val="660066"/>
                </a:solidFill>
                <a:latin typeface="CourierNewPSMT"/>
              </a:rPr>
              <a:t>void</a:t>
            </a:r>
            <a:r>
              <a:rPr lang="en-US" sz="1400" dirty="0">
                <a:solidFill>
                  <a:prstClr val="black"/>
                </a:solidFill>
                <a:latin typeface="CourierNewPSMT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ourierNewPSMT"/>
              </a:rPr>
              <a:t>UncaughtExceptionHandler.uncaughtException</a:t>
            </a:r>
            <a:r>
              <a:rPr lang="en-US" sz="1400" dirty="0">
                <a:solidFill>
                  <a:prstClr val="black"/>
                </a:solidFill>
                <a:latin typeface="CourierNewPSMT"/>
              </a:rPr>
              <a:t>(</a:t>
            </a:r>
            <a:r>
              <a:rPr lang="en-US" sz="1400" dirty="0">
                <a:solidFill>
                  <a:srgbClr val="0000FF"/>
                </a:solidFill>
                <a:latin typeface="CourierNewPSMT"/>
              </a:rPr>
              <a:t>Thread </a:t>
            </a:r>
            <a:r>
              <a:rPr lang="en-US" sz="1400" dirty="0">
                <a:solidFill>
                  <a:prstClr val="black"/>
                </a:solidFill>
                <a:latin typeface="CourierNewPSMT"/>
              </a:rPr>
              <a:t>t, </a:t>
            </a:r>
            <a:r>
              <a:rPr lang="en-US" sz="1400" dirty="0" err="1">
                <a:solidFill>
                  <a:srgbClr val="0000FF"/>
                </a:solidFill>
                <a:latin typeface="CourierNewPSMT"/>
              </a:rPr>
              <a:t>Throwable</a:t>
            </a:r>
            <a:r>
              <a:rPr lang="en-US" sz="1400" dirty="0">
                <a:solidFill>
                  <a:srgbClr val="0000FF"/>
                </a:solidFill>
                <a:latin typeface="CourierNewPSMT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CourierNewPSMT"/>
              </a:rPr>
              <a:t>e) { 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latin typeface="CourierNewPSMT"/>
              </a:rPr>
              <a:t>	</a:t>
            </a:r>
            <a:r>
              <a:rPr lang="en-US" sz="1400" dirty="0" err="1">
                <a:solidFill>
                  <a:prstClr val="black"/>
                </a:solidFill>
                <a:latin typeface="CourierNewPSMT"/>
              </a:rPr>
              <a:t>logger.error</a:t>
            </a:r>
            <a:r>
              <a:rPr lang="en-US" sz="1400" dirty="0">
                <a:solidFill>
                  <a:prstClr val="black"/>
                </a:solidFill>
                <a:latin typeface="CourierNewPSMT"/>
              </a:rPr>
              <a:t>(“Uncaught error in thread “ + t, e); 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latin typeface="CourierNewPSMT"/>
              </a:rPr>
              <a:t>} 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9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24"/>
            <a:ext cx="9144000" cy="68484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buNone/>
            </a:pPr>
            <a:endParaRPr lang="en-US" dirty="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389EC2"/>
                </a:solidFill>
              </a:rPr>
              <a:t>Preemptive </a:t>
            </a:r>
            <a:r>
              <a:rPr lang="en-US" sz="3200" b="1" dirty="0" err="1" smtClean="0">
                <a:solidFill>
                  <a:srgbClr val="389EC2"/>
                </a:solidFill>
              </a:rPr>
              <a:t>jstack</a:t>
            </a:r>
            <a:endParaRPr lang="en-US" sz="3200" b="1" dirty="0">
              <a:solidFill>
                <a:srgbClr val="389EC2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5800" y="1676400"/>
            <a:ext cx="8382000" cy="4267200"/>
          </a:xfrm>
        </p:spPr>
        <p:txBody>
          <a:bodyPr>
            <a:noAutofit/>
          </a:bodyPr>
          <a:lstStyle/>
          <a:p>
            <a:r>
              <a:rPr lang="en-US" sz="1800" dirty="0" smtClean="0"/>
              <a:t>A production debugging foundation.</a:t>
            </a:r>
          </a:p>
          <a:p>
            <a:endParaRPr lang="en-US" sz="1800" dirty="0"/>
          </a:p>
          <a:p>
            <a:r>
              <a:rPr lang="en-US" sz="1800" dirty="0" smtClean="0"/>
              <a:t>Presents two issues – </a:t>
            </a:r>
          </a:p>
          <a:p>
            <a:endParaRPr lang="en-US" sz="1800" dirty="0"/>
          </a:p>
          <a:p>
            <a:pPr lvl="1"/>
            <a:r>
              <a:rPr lang="en-US" sz="1800" dirty="0"/>
              <a:t>Activated only in retrospect.</a:t>
            </a:r>
          </a:p>
          <a:p>
            <a:pPr lvl="1"/>
            <a:endParaRPr lang="en-US" sz="1800" dirty="0"/>
          </a:p>
          <a:p>
            <a:pPr lvl="1"/>
            <a:r>
              <a:rPr lang="en-US" sz="1800" b="1" dirty="0" smtClean="0"/>
              <a:t>No state: </a:t>
            </a:r>
            <a:r>
              <a:rPr lang="en-US" sz="1800" dirty="0"/>
              <a:t>d</a:t>
            </a:r>
            <a:r>
              <a:rPr lang="en-US" sz="1800" dirty="0" smtClean="0"/>
              <a:t>oes </a:t>
            </a:r>
            <a:r>
              <a:rPr lang="en-US" sz="1800" dirty="0"/>
              <a:t>not provide </a:t>
            </a:r>
            <a:r>
              <a:rPr lang="en-US" sz="1800" dirty="0" smtClean="0"/>
              <a:t>any variable state.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indent="-285750"/>
            <a:r>
              <a:rPr lang="en-US" sz="1800" dirty="0"/>
              <a:t>Let’s see how we can overcome </a:t>
            </a:r>
            <a:r>
              <a:rPr lang="en-US" sz="1800" dirty="0" smtClean="0"/>
              <a:t>these with preemptive </a:t>
            </a:r>
            <a:r>
              <a:rPr lang="en-US" sz="1800" dirty="0" err="1" smtClean="0"/>
              <a:t>jstacks</a:t>
            </a:r>
            <a:r>
              <a:rPr lang="en-US" sz="1800" dirty="0" smtClean="0"/>
              <a:t>.</a:t>
            </a:r>
            <a:endParaRPr lang="en-US" sz="1800" dirty="0"/>
          </a:p>
          <a:p>
            <a:endParaRPr lang="en-US" sz="1800" dirty="0"/>
          </a:p>
          <a:p>
            <a:endParaRPr lang="en-US" sz="1800" dirty="0" smtClean="0"/>
          </a:p>
        </p:txBody>
      </p:sp>
      <p:pic>
        <p:nvPicPr>
          <p:cNvPr id="5" name="Picture 4" descr="blog_MyDebugger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953000"/>
            <a:ext cx="4800599" cy="1828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" y="5029200"/>
            <a:ext cx="2473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hlinkClick r:id="rId4"/>
              </a:rPr>
              <a:t>github.com/takipi/jstack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0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48" y="0"/>
            <a:ext cx="9144000" cy="68484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389EC2"/>
                </a:solidFill>
              </a:rPr>
              <a:t>Part1: </a:t>
            </a:r>
            <a:r>
              <a:rPr lang="en-US" sz="3200" b="1" dirty="0" err="1" smtClean="0">
                <a:solidFill>
                  <a:srgbClr val="389EC2"/>
                </a:solidFill>
              </a:rPr>
              <a:t>Stateful</a:t>
            </a:r>
            <a:r>
              <a:rPr lang="en-US" sz="3200" b="1" dirty="0" smtClean="0">
                <a:solidFill>
                  <a:srgbClr val="389EC2"/>
                </a:solidFill>
              </a:rPr>
              <a:t> Thread Names</a:t>
            </a:r>
            <a:endParaRPr lang="en-US" sz="3200" b="1" dirty="0">
              <a:solidFill>
                <a:srgbClr val="389EC2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85800" y="3033694"/>
            <a:ext cx="8382000" cy="125237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 marL="400050" lvl="1" indent="0">
              <a:buNone/>
            </a:pPr>
            <a:endParaRPr lang="en-US" sz="1200" dirty="0" smtClean="0">
              <a:latin typeface="CourierNewPSMT"/>
            </a:endParaRPr>
          </a:p>
          <a:p>
            <a:pPr marL="400050" lvl="1" indent="0">
              <a:buNone/>
            </a:pPr>
            <a:r>
              <a:rPr lang="en-US" sz="1500" dirty="0" err="1" smtClean="0">
                <a:latin typeface="CourierNewPSMT"/>
              </a:rPr>
              <a:t>Thread.currentThread</a:t>
            </a:r>
            <a:r>
              <a:rPr lang="en-US" sz="1500" dirty="0">
                <a:latin typeface="CourierNewPSMT"/>
              </a:rPr>
              <a:t>().</a:t>
            </a:r>
            <a:r>
              <a:rPr lang="en-US" sz="1500" dirty="0" err="1">
                <a:latin typeface="CourierNewPSMT"/>
              </a:rPr>
              <a:t>setName</a:t>
            </a:r>
            <a:r>
              <a:rPr lang="en-US" sz="1500" dirty="0">
                <a:latin typeface="CourierNewPSMT"/>
              </a:rPr>
              <a:t>(Context, TID, </a:t>
            </a:r>
            <a:r>
              <a:rPr lang="en-US" sz="1500" dirty="0" err="1">
                <a:latin typeface="CourierNewPSMT"/>
              </a:rPr>
              <a:t>Params</a:t>
            </a:r>
            <a:r>
              <a:rPr lang="en-US" sz="1500" dirty="0">
                <a:latin typeface="CourierNewPSMT"/>
              </a:rPr>
              <a:t>, Time,..</a:t>
            </a:r>
            <a:r>
              <a:rPr lang="en-US" sz="1500" dirty="0" smtClean="0">
                <a:latin typeface="CourierNewPSMT"/>
              </a:rPr>
              <a:t>)</a:t>
            </a:r>
            <a:endParaRPr lang="en-US" sz="1500" dirty="0" smtClean="0">
              <a:effectLst/>
            </a:endParaRPr>
          </a:p>
          <a:p>
            <a:pPr marL="0" indent="0">
              <a:buNone/>
            </a:pPr>
            <a:endParaRPr lang="en-US" sz="1600" dirty="0" smtClean="0">
              <a:effectLst/>
            </a:endParaRPr>
          </a:p>
          <a:p>
            <a:pPr marL="0" indent="0">
              <a:buNone/>
            </a:pPr>
            <a:endParaRPr lang="en-US" sz="1600" dirty="0" smtClean="0">
              <a:effectLst/>
            </a:endParaRPr>
          </a:p>
          <a:p>
            <a:pPr marL="0" indent="0">
              <a:buNone/>
            </a:pPr>
            <a:endParaRPr lang="en-US" sz="1600" dirty="0">
              <a:effectLst/>
            </a:endParaRPr>
          </a:p>
          <a:p>
            <a:pPr marL="0" indent="0">
              <a:buNone/>
            </a:pPr>
            <a:endParaRPr lang="en-US" sz="1600" dirty="0"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4444258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"</a:t>
            </a:r>
            <a:r>
              <a:rPr lang="en-US" b="1" dirty="0">
                <a:latin typeface="Consolas"/>
                <a:cs typeface="Consolas"/>
              </a:rPr>
              <a:t>pool-1-thread-1</a:t>
            </a:r>
            <a:r>
              <a:rPr lang="en-US" dirty="0">
                <a:latin typeface="Consolas"/>
                <a:cs typeface="Consolas"/>
              </a:rPr>
              <a:t>" #17 </a:t>
            </a:r>
            <a:r>
              <a:rPr lang="en-US" dirty="0" err="1">
                <a:latin typeface="Consolas"/>
                <a:cs typeface="Consolas"/>
              </a:rPr>
              <a:t>prio</a:t>
            </a:r>
            <a:r>
              <a:rPr lang="en-US" dirty="0">
                <a:latin typeface="Consolas"/>
                <a:cs typeface="Consolas"/>
              </a:rPr>
              <a:t>=5 </a:t>
            </a:r>
            <a:r>
              <a:rPr lang="en-US" dirty="0" err="1">
                <a:latin typeface="Consolas"/>
                <a:cs typeface="Consolas"/>
              </a:rPr>
              <a:t>os_prio</a:t>
            </a:r>
            <a:r>
              <a:rPr lang="en-US" dirty="0">
                <a:latin typeface="Consolas"/>
                <a:cs typeface="Consolas"/>
              </a:rPr>
              <a:t>=31 </a:t>
            </a:r>
            <a:r>
              <a:rPr lang="en-US" dirty="0" err="1">
                <a:latin typeface="Consolas"/>
                <a:cs typeface="Consolas"/>
              </a:rPr>
              <a:t>tid</a:t>
            </a:r>
            <a:r>
              <a:rPr lang="en-US" dirty="0">
                <a:latin typeface="Consolas"/>
                <a:cs typeface="Consolas"/>
              </a:rPr>
              <a:t>=0x00007f9d620c9800 </a:t>
            </a:r>
            <a:r>
              <a:rPr lang="en-US" dirty="0" err="1">
                <a:latin typeface="Consolas"/>
                <a:cs typeface="Consolas"/>
              </a:rPr>
              <a:t>nid</a:t>
            </a:r>
            <a:r>
              <a:rPr lang="en-US" dirty="0">
                <a:latin typeface="Consolas"/>
                <a:cs typeface="Consolas"/>
              </a:rPr>
              <a:t>=0x6d03 in </a:t>
            </a:r>
            <a:r>
              <a:rPr lang="en-US" dirty="0" err="1">
                <a:latin typeface="Consolas"/>
                <a:cs typeface="Consolas"/>
              </a:rPr>
              <a:t>Object.wait</a:t>
            </a:r>
            <a:r>
              <a:rPr lang="en-US" dirty="0">
                <a:latin typeface="Consolas"/>
                <a:cs typeface="Consolas"/>
              </a:rPr>
              <a:t>() [0x000000013ebcc000]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4438471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/>
                <a:cs typeface="Consolas"/>
              </a:rPr>
              <a:t>”</a:t>
            </a:r>
            <a:r>
              <a:rPr lang="en-US" b="1" dirty="0">
                <a:latin typeface="Consolas"/>
                <a:cs typeface="Consolas"/>
              </a:rPr>
              <a:t>pool-1-thread-25 </a:t>
            </a:r>
            <a:r>
              <a:rPr lang="en-US" b="1" dirty="0" err="1">
                <a:latin typeface="Consolas"/>
                <a:cs typeface="Consolas"/>
              </a:rPr>
              <a:t>MsgID</a:t>
            </a:r>
            <a:r>
              <a:rPr lang="en-US" b="1" dirty="0">
                <a:latin typeface="Consolas"/>
                <a:cs typeface="Consolas"/>
              </a:rPr>
              <a:t>: AB5CAD, type: Analyze, queue: ACTIVE_PROD, TID: 5678956, TS: 11/8/20014 18:34  </a:t>
            </a:r>
            <a:r>
              <a:rPr lang="en-US" dirty="0">
                <a:latin typeface="Consolas"/>
                <a:cs typeface="Consolas"/>
              </a:rPr>
              <a:t>" </a:t>
            </a:r>
          </a:p>
          <a:p>
            <a:r>
              <a:rPr lang="en-US" dirty="0">
                <a:latin typeface="Consolas"/>
                <a:cs typeface="Consolas"/>
              </a:rPr>
              <a:t>#17 </a:t>
            </a:r>
            <a:r>
              <a:rPr lang="en-US" dirty="0" err="1">
                <a:latin typeface="Consolas"/>
                <a:cs typeface="Consolas"/>
              </a:rPr>
              <a:t>prio</a:t>
            </a:r>
            <a:r>
              <a:rPr lang="en-US" dirty="0">
                <a:latin typeface="Consolas"/>
                <a:cs typeface="Consolas"/>
              </a:rPr>
              <a:t>=5 </a:t>
            </a:r>
            <a:r>
              <a:rPr lang="en-US" dirty="0" err="1">
                <a:latin typeface="Consolas"/>
                <a:cs typeface="Consolas"/>
              </a:rPr>
              <a:t>os_prio</a:t>
            </a:r>
            <a:r>
              <a:rPr lang="en-US" dirty="0">
                <a:latin typeface="Consolas"/>
                <a:cs typeface="Consolas"/>
              </a:rPr>
              <a:t>=31 </a:t>
            </a:r>
            <a:r>
              <a:rPr lang="en-US" dirty="0" err="1">
                <a:latin typeface="Consolas"/>
                <a:cs typeface="Consolas"/>
              </a:rPr>
              <a:t>tid</a:t>
            </a:r>
            <a:r>
              <a:rPr lang="en-US" dirty="0">
                <a:latin typeface="Consolas"/>
                <a:cs typeface="Consolas"/>
              </a:rPr>
              <a:t>=0x00007f9d620c9800 </a:t>
            </a:r>
            <a:r>
              <a:rPr lang="en-US" dirty="0" err="1">
                <a:latin typeface="Consolas"/>
                <a:cs typeface="Consolas"/>
              </a:rPr>
              <a:t>nid</a:t>
            </a:r>
            <a:r>
              <a:rPr lang="en-US" dirty="0">
                <a:latin typeface="Consolas"/>
                <a:cs typeface="Consolas"/>
              </a:rPr>
              <a:t>=0x6d03 in </a:t>
            </a:r>
            <a:r>
              <a:rPr lang="en-US" dirty="0" err="1">
                <a:latin typeface="Consolas"/>
                <a:cs typeface="Consolas"/>
              </a:rPr>
              <a:t>Object.wait</a:t>
            </a:r>
            <a:r>
              <a:rPr lang="en-US" dirty="0">
                <a:latin typeface="Consolas"/>
                <a:cs typeface="Consolas"/>
              </a:rPr>
              <a:t>() [0x000000013ebcc000]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1695271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Thread name is a </a:t>
            </a:r>
            <a:r>
              <a:rPr lang="en-US" i="1" dirty="0"/>
              <a:t>mutable</a:t>
            </a:r>
            <a:r>
              <a:rPr lang="en-US" dirty="0"/>
              <a:t> property.</a:t>
            </a:r>
          </a:p>
          <a:p>
            <a:endParaRPr lang="en-US" dirty="0"/>
          </a:p>
          <a:p>
            <a:r>
              <a:rPr lang="en-US" dirty="0"/>
              <a:t>Can be set to hold transaction specific </a:t>
            </a:r>
            <a:r>
              <a:rPr lang="en-US" dirty="0" smtClean="0"/>
              <a:t>state </a:t>
            </a:r>
            <a:r>
              <a:rPr lang="en-US" dirty="0"/>
              <a:t>in tandem with </a:t>
            </a:r>
            <a:r>
              <a:rPr lang="en-US" b="1" dirty="0" err="1"/>
              <a:t>jstack</a:t>
            </a:r>
            <a:r>
              <a:rPr lang="en-US" dirty="0" smtClean="0"/>
              <a:t>. Can be automated.</a:t>
            </a:r>
          </a:p>
          <a:p>
            <a:endParaRPr lang="en-US" dirty="0"/>
          </a:p>
          <a:p>
            <a:r>
              <a:rPr lang="en-US" dirty="0"/>
              <a:t>At </a:t>
            </a:r>
            <a:r>
              <a:rPr lang="en-US" dirty="0" smtClean="0"/>
              <a:t>code entry </a:t>
            </a:r>
            <a:r>
              <a:rPr lang="en-US" dirty="0"/>
              <a:t>point: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31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shot from 2014-12-04 21_46_41_n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300"/>
            <a:ext cx="9144000" cy="533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0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304800"/>
            <a:ext cx="9144000" cy="68484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5" name="Picture 4" descr="Screen Shot 2014-11-04 at 4.52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0"/>
            <a:ext cx="687018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600200" y="4679688"/>
            <a:ext cx="4953000" cy="588675"/>
            <a:chOff x="1600200" y="4679688"/>
            <a:chExt cx="4419600" cy="588675"/>
          </a:xfrm>
        </p:grpSpPr>
        <p:sp>
          <p:nvSpPr>
            <p:cNvPr id="6" name="Oval 5"/>
            <p:cNvSpPr/>
            <p:nvPr/>
          </p:nvSpPr>
          <p:spPr>
            <a:xfrm>
              <a:off x="1600200" y="4679688"/>
              <a:ext cx="1752600" cy="45720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noFill/>
                </a:rPr>
                <a:t>60-100% </a:t>
              </a:r>
              <a:r>
                <a:rPr lang="en-US" dirty="0" smtClean="0">
                  <a:noFill/>
                </a:rPr>
                <a:t>/performance</a:t>
              </a:r>
              <a:endParaRPr lang="en-US" dirty="0">
                <a:noFill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505200" y="4745143"/>
              <a:ext cx="25146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 smtClean="0"/>
                <a:t>(</a:t>
              </a:r>
              <a:r>
                <a:rPr lang="en-US" sz="1400" b="1" dirty="0" err="1" smtClean="0"/>
                <a:t>LongAdder</a:t>
              </a:r>
              <a:r>
                <a:rPr lang="en-US" sz="1400" b="1" dirty="0" smtClean="0"/>
                <a:t>: 60</a:t>
              </a:r>
              <a:r>
                <a:rPr lang="en-US" sz="1400" b="1" dirty="0"/>
                <a:t>-100</a:t>
              </a:r>
              <a:r>
                <a:rPr lang="en-US" sz="1400" b="1" dirty="0" smtClean="0"/>
                <a:t>%  &gt; </a:t>
              </a:r>
              <a:r>
                <a:rPr lang="en-US" sz="1400" b="1" dirty="0" smtClean="0"/>
                <a:t>Atomics)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4482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84322</TotalTime>
  <Words>708</Words>
  <Application>Microsoft Macintosh PowerPoint</Application>
  <PresentationFormat>On-screen Show (4:3)</PresentationFormat>
  <Paragraphs>209</Paragraphs>
  <Slides>28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Calibri</vt:lpstr>
      <vt:lpstr>Consolas</vt:lpstr>
      <vt:lpstr>CourierNewPSMT</vt:lpstr>
      <vt:lpstr>Mangal</vt:lpstr>
      <vt:lpstr>Times New Roman</vt:lpstr>
      <vt:lpstr>Arial</vt:lpstr>
      <vt:lpstr>ערכת נושא Office</vt:lpstr>
      <vt:lpstr>PowerPoint Presentation</vt:lpstr>
      <vt:lpstr>About Me</vt:lpstr>
      <vt:lpstr>Overview</vt:lpstr>
      <vt:lpstr>JVM Debugging in a Serverless World</vt:lpstr>
      <vt:lpstr>PowerPoint Presentation</vt:lpstr>
      <vt:lpstr>Preemptive jstack</vt:lpstr>
      <vt:lpstr>Part1: Stateful Thread Names</vt:lpstr>
      <vt:lpstr>PowerPoint Presentation</vt:lpstr>
      <vt:lpstr>PowerPoint Presentation</vt:lpstr>
      <vt:lpstr>PowerPoint Presentation</vt:lpstr>
      <vt:lpstr>PowerPoint Presentation</vt:lpstr>
      <vt:lpstr>Custom Java Agents</vt:lpstr>
      <vt:lpstr>BTrace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Native Agents</vt:lpstr>
      <vt:lpstr>HSDB / Serviceability API</vt:lpstr>
      <vt:lpstr>PowerPoint Presentation</vt:lpstr>
      <vt:lpstr>PowerPoint Presentation</vt:lpstr>
      <vt:lpstr>JVM Debugging in a Serverless World</vt:lpstr>
      <vt:lpstr>AWS Lambdas: X-Ray</vt:lpstr>
      <vt:lpstr>Lambda Logging Best Practices  </vt:lpstr>
      <vt:lpstr>Distributed Transaction ID</vt:lpstr>
      <vt:lpstr>Serverless Lambdas – Guardian Angel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</dc:title>
  <dc:creator>Kipi</dc:creator>
  <cp:lastModifiedBy>Tal Weiss</cp:lastModifiedBy>
  <cp:revision>686</cp:revision>
  <dcterms:created xsi:type="dcterms:W3CDTF">2012-07-19T08:50:21Z</dcterms:created>
  <dcterms:modified xsi:type="dcterms:W3CDTF">2017-11-14T20:18:08Z</dcterms:modified>
</cp:coreProperties>
</file>